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5.svg" ContentType="image/svg+xml"/>
  <Override PartName="/ppt/media/image17.svg" ContentType="image/svg+xml"/>
  <Override PartName="/ppt/media/image19.svg" ContentType="image/svg+xml"/>
  <Override PartName="/ppt/media/image22.svg" ContentType="image/svg+xml"/>
  <Override PartName="/ppt/media/image25.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5" r:id="rId3"/>
    <p:sldMasterId id="2147483681" r:id="rId4"/>
    <p:sldMasterId id="2147483697" r:id="rId5"/>
  </p:sldMasterIdLst>
  <p:notesMasterIdLst>
    <p:notesMasterId r:id="rId7"/>
  </p:notesMasterIdLst>
  <p:sldIdLst>
    <p:sldId id="465" r:id="rId6"/>
    <p:sldId id="5111" r:id="rId8"/>
    <p:sldId id="5008" r:id="rId9"/>
    <p:sldId id="5112" r:id="rId10"/>
    <p:sldId id="1110" r:id="rId11"/>
    <p:sldId id="1132" r:id="rId12"/>
    <p:sldId id="1415" r:id="rId13"/>
    <p:sldId id="5113" r:id="rId14"/>
    <p:sldId id="3525" r:id="rId15"/>
    <p:sldId id="3524" r:id="rId16"/>
    <p:sldId id="3528" r:id="rId17"/>
    <p:sldId id="5404" r:id="rId18"/>
    <p:sldId id="5405" r:id="rId19"/>
    <p:sldId id="5406" r:id="rId20"/>
    <p:sldId id="5407" r:id="rId21"/>
    <p:sldId id="5408" r:id="rId22"/>
    <p:sldId id="5409" r:id="rId23"/>
    <p:sldId id="5410" r:id="rId24"/>
    <p:sldId id="5411" r:id="rId25"/>
    <p:sldId id="5412" r:id="rId26"/>
    <p:sldId id="5413" r:id="rId27"/>
    <p:sldId id="5538" r:id="rId28"/>
    <p:sldId id="5539" r:id="rId29"/>
    <p:sldId id="5540" r:id="rId30"/>
    <p:sldId id="5541" r:id="rId31"/>
    <p:sldId id="5542" r:id="rId32"/>
    <p:sldId id="5543" r:id="rId33"/>
    <p:sldId id="5219" r:id="rId34"/>
    <p:sldId id="5544" r:id="rId35"/>
    <p:sldId id="5547" r:id="rId36"/>
    <p:sldId id="5548" r:id="rId37"/>
    <p:sldId id="5549" r:id="rId38"/>
    <p:sldId id="5545" r:id="rId39"/>
    <p:sldId id="5546" r:id="rId40"/>
    <p:sldId id="5550" r:id="rId41"/>
    <p:sldId id="5551" r:id="rId42"/>
    <p:sldId id="5224" r:id="rId43"/>
    <p:sldId id="5552" r:id="rId44"/>
    <p:sldId id="5553" r:id="rId45"/>
    <p:sldId id="5554" r:id="rId46"/>
    <p:sldId id="5555" r:id="rId47"/>
    <p:sldId id="5236" r:id="rId48"/>
    <p:sldId id="5241" r:id="rId49"/>
    <p:sldId id="1411" r:id="rId50"/>
    <p:sldId id="5556" r:id="rId51"/>
    <p:sldId id="1133" r:id="rId52"/>
    <p:sldId id="5250" r:id="rId53"/>
    <p:sldId id="5559" r:id="rId54"/>
    <p:sldId id="5561" r:id="rId55"/>
    <p:sldId id="5560" r:id="rId56"/>
    <p:sldId id="5562" r:id="rId57"/>
    <p:sldId id="5563" r:id="rId58"/>
    <p:sldId id="5252" r:id="rId59"/>
    <p:sldId id="5253" r:id="rId60"/>
    <p:sldId id="1137" r:id="rId61"/>
    <p:sldId id="5564" r:id="rId62"/>
    <p:sldId id="5565" r:id="rId63"/>
    <p:sldId id="5254" r:id="rId64"/>
    <p:sldId id="3502" r:id="rId65"/>
    <p:sldId id="1419" r:id="rId66"/>
    <p:sldId id="5662" r:id="rId67"/>
    <p:sldId id="3505" r:id="rId68"/>
    <p:sldId id="1422" r:id="rId69"/>
    <p:sldId id="5258" r:id="rId70"/>
    <p:sldId id="3507" r:id="rId71"/>
    <p:sldId id="3506" r:id="rId72"/>
    <p:sldId id="5663" r:id="rId73"/>
    <p:sldId id="5664" r:id="rId74"/>
    <p:sldId id="1424" r:id="rId75"/>
    <p:sldId id="1426" r:id="rId76"/>
    <p:sldId id="1427" r:id="rId77"/>
    <p:sldId id="3531" r:id="rId78"/>
    <p:sldId id="5666" r:id="rId79"/>
    <p:sldId id="5667" r:id="rId80"/>
    <p:sldId id="5668" r:id="rId81"/>
    <p:sldId id="5669" r:id="rId82"/>
    <p:sldId id="5670" r:id="rId83"/>
    <p:sldId id="5671" r:id="rId84"/>
    <p:sldId id="5260" r:id="rId85"/>
    <p:sldId id="5673" r:id="rId86"/>
    <p:sldId id="5674" r:id="rId87"/>
    <p:sldId id="5675" r:id="rId88"/>
    <p:sldId id="5676" r:id="rId89"/>
    <p:sldId id="5677" r:id="rId90"/>
    <p:sldId id="1139" r:id="rId91"/>
    <p:sldId id="5261" r:id="rId92"/>
    <p:sldId id="5757" r:id="rId93"/>
    <p:sldId id="3532" r:id="rId94"/>
    <p:sldId id="1146" r:id="rId95"/>
    <p:sldId id="5758" r:id="rId96"/>
    <p:sldId id="5759" r:id="rId97"/>
    <p:sldId id="5262" r:id="rId98"/>
    <p:sldId id="1148" r:id="rId99"/>
    <p:sldId id="1151" r:id="rId100"/>
    <p:sldId id="5265" r:id="rId101"/>
    <p:sldId id="5266" r:id="rId102"/>
    <p:sldId id="5760" r:id="rId103"/>
    <p:sldId id="5267" r:id="rId104"/>
    <p:sldId id="1154" r:id="rId105"/>
    <p:sldId id="1152" r:id="rId106"/>
    <p:sldId id="5761" r:id="rId107"/>
    <p:sldId id="5393" r:id="rId108"/>
    <p:sldId id="5762" r:id="rId109"/>
  </p:sldIdLst>
  <p:sldSz cx="9144000" cy="6858000" type="screen4x3"/>
  <p:notesSz cx="6858000" cy="9144000"/>
  <p:custDataLst>
    <p:tags r:id="rId114"/>
  </p:custDataLst>
  <p:defaultTextStyle>
    <a:defPPr>
      <a:defRPr lang="en-US"/>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sz="7200" b="0" i="0" u="none" kern="1200" baseline="0">
        <a:solidFill>
          <a:schemeClr val="tx1"/>
        </a:solidFill>
        <a:latin typeface="Arial" panose="020B0604020202020204" pitchFamily="34" charset="0"/>
        <a:ea typeface="文鼎中特广告体" pitchFamily="1" charset="-122"/>
        <a:cs typeface="+mn-cs"/>
      </a:defRPr>
    </a:lvl9pPr>
  </p:defaultTextStyle>
  <p:extLst>
    <p:ext uri="{EFAFB233-063F-42B5-8137-9DF3F51BA10A}">
      <p15:sldGuideLst xmlns:p15="http://schemas.microsoft.com/office/powerpoint/2012/main">
        <p15:guide id="1" orient="horz" pos="432" userDrawn="1">
          <p15:clr>
            <a:srgbClr val="A4A3A4"/>
          </p15:clr>
        </p15:guide>
        <p15:guide id="2" orient="horz" pos="3177" userDrawn="1">
          <p15:clr>
            <a:srgbClr val="A4A3A4"/>
          </p15:clr>
        </p15:guide>
        <p15:guide id="3" orient="horz" pos="817" userDrawn="1">
          <p15:clr>
            <a:srgbClr val="A4A3A4"/>
          </p15:clr>
        </p15:guide>
        <p15:guide id="4"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 initials="l" lastIdx="1" clrIdx="0"/>
  <p:cmAuthor id="2" name="lenovo" initials="l"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2FDB2607-1784-4EEB-B798-7EB5836EED8A}">
        <p14:showMediaCtrls xmlns:p14="http://schemas.microsoft.com/office/powerpoint/2010/main" val="1"/>
      </p:ext>
    </p:extLst>
  </p:showPr>
  <p:clrMru>
    <a:srgbClr val="FF0000"/>
    <a:srgbClr val="9933FF"/>
    <a:srgbClr val="1318EB"/>
    <a:srgbClr val="660066"/>
    <a:srgbClr val="CC99FF"/>
    <a:srgbClr val="339933"/>
    <a:srgbClr val="FF9999"/>
    <a:srgbClr val="4D4D4D"/>
    <a:srgbClr val="99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20"/>
    <p:restoredTop sz="92063"/>
  </p:normalViewPr>
  <p:slideViewPr>
    <p:cSldViewPr showGuides="1">
      <p:cViewPr>
        <p:scale>
          <a:sx n="75" d="100"/>
          <a:sy n="75" d="100"/>
        </p:scale>
        <p:origin x="-1272" y="120"/>
      </p:cViewPr>
      <p:guideLst>
        <p:guide orient="horz" pos="432"/>
        <p:guide orient="horz" pos="3177"/>
        <p:guide orient="horz" pos="817"/>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3.xml"/><Relationship Id="rId98" Type="http://schemas.openxmlformats.org/officeDocument/2006/relationships/slide" Target="slides/slide92.xml"/><Relationship Id="rId97" Type="http://schemas.openxmlformats.org/officeDocument/2006/relationships/slide" Target="slides/slide91.xml"/><Relationship Id="rId96" Type="http://schemas.openxmlformats.org/officeDocument/2006/relationships/slide" Target="slides/slide90.xml"/><Relationship Id="rId95" Type="http://schemas.openxmlformats.org/officeDocument/2006/relationships/slide" Target="slides/slide89.xml"/><Relationship Id="rId94" Type="http://schemas.openxmlformats.org/officeDocument/2006/relationships/slide" Target="slides/slide88.xml"/><Relationship Id="rId93" Type="http://schemas.openxmlformats.org/officeDocument/2006/relationships/slide" Target="slides/slide87.xml"/><Relationship Id="rId92" Type="http://schemas.openxmlformats.org/officeDocument/2006/relationships/slide" Target="slides/slide86.xml"/><Relationship Id="rId91" Type="http://schemas.openxmlformats.org/officeDocument/2006/relationships/slide" Target="slides/slide85.xml"/><Relationship Id="rId90" Type="http://schemas.openxmlformats.org/officeDocument/2006/relationships/slide" Target="slides/slide84.xml"/><Relationship Id="rId9" Type="http://schemas.openxmlformats.org/officeDocument/2006/relationships/slide" Target="slides/slide3.xml"/><Relationship Id="rId89" Type="http://schemas.openxmlformats.org/officeDocument/2006/relationships/slide" Target="slides/slide83.xml"/><Relationship Id="rId88" Type="http://schemas.openxmlformats.org/officeDocument/2006/relationships/slide" Target="slides/slide82.xml"/><Relationship Id="rId87" Type="http://schemas.openxmlformats.org/officeDocument/2006/relationships/slide" Target="slides/slide81.xml"/><Relationship Id="rId86" Type="http://schemas.openxmlformats.org/officeDocument/2006/relationships/slide" Target="slides/slide80.xml"/><Relationship Id="rId85" Type="http://schemas.openxmlformats.org/officeDocument/2006/relationships/slide" Target="slides/slide79.xml"/><Relationship Id="rId84" Type="http://schemas.openxmlformats.org/officeDocument/2006/relationships/slide" Target="slides/slide78.xml"/><Relationship Id="rId83" Type="http://schemas.openxmlformats.org/officeDocument/2006/relationships/slide" Target="slides/slide77.xml"/><Relationship Id="rId82" Type="http://schemas.openxmlformats.org/officeDocument/2006/relationships/slide" Target="slides/slide76.xml"/><Relationship Id="rId81" Type="http://schemas.openxmlformats.org/officeDocument/2006/relationships/slide" Target="slides/slide75.xml"/><Relationship Id="rId80" Type="http://schemas.openxmlformats.org/officeDocument/2006/relationships/slide" Target="slides/slide74.xml"/><Relationship Id="rId8" Type="http://schemas.openxmlformats.org/officeDocument/2006/relationships/slide" Target="slides/slide2.xml"/><Relationship Id="rId79" Type="http://schemas.openxmlformats.org/officeDocument/2006/relationships/slide" Target="slides/slide73.xml"/><Relationship Id="rId78" Type="http://schemas.openxmlformats.org/officeDocument/2006/relationships/slide" Target="slides/slide72.xml"/><Relationship Id="rId77" Type="http://schemas.openxmlformats.org/officeDocument/2006/relationships/slide" Target="slides/slide71.xml"/><Relationship Id="rId76" Type="http://schemas.openxmlformats.org/officeDocument/2006/relationships/slide" Target="slides/slide70.xml"/><Relationship Id="rId75" Type="http://schemas.openxmlformats.org/officeDocument/2006/relationships/slide" Target="slides/slide69.xml"/><Relationship Id="rId74" Type="http://schemas.openxmlformats.org/officeDocument/2006/relationships/slide" Target="slides/slide68.xml"/><Relationship Id="rId73" Type="http://schemas.openxmlformats.org/officeDocument/2006/relationships/slide" Target="slides/slide67.xml"/><Relationship Id="rId72" Type="http://schemas.openxmlformats.org/officeDocument/2006/relationships/slide" Target="slides/slide66.xml"/><Relationship Id="rId71" Type="http://schemas.openxmlformats.org/officeDocument/2006/relationships/slide" Target="slides/slide65.xml"/><Relationship Id="rId70" Type="http://schemas.openxmlformats.org/officeDocument/2006/relationships/slide" Target="slides/slide64.xml"/><Relationship Id="rId7" Type="http://schemas.openxmlformats.org/officeDocument/2006/relationships/notesMaster" Target="notesMasters/notesMaster1.xml"/><Relationship Id="rId69" Type="http://schemas.openxmlformats.org/officeDocument/2006/relationships/slide" Target="slides/slide63.xml"/><Relationship Id="rId68" Type="http://schemas.openxmlformats.org/officeDocument/2006/relationships/slide" Target="slides/slide62.xml"/><Relationship Id="rId67" Type="http://schemas.openxmlformats.org/officeDocument/2006/relationships/slide" Target="slides/slide61.xml"/><Relationship Id="rId66" Type="http://schemas.openxmlformats.org/officeDocument/2006/relationships/slide" Target="slides/slide60.xml"/><Relationship Id="rId65" Type="http://schemas.openxmlformats.org/officeDocument/2006/relationships/slide" Target="slides/slide59.xml"/><Relationship Id="rId64" Type="http://schemas.openxmlformats.org/officeDocument/2006/relationships/slide" Target="slides/slide58.xml"/><Relationship Id="rId63" Type="http://schemas.openxmlformats.org/officeDocument/2006/relationships/slide" Target="slides/slide57.xml"/><Relationship Id="rId62" Type="http://schemas.openxmlformats.org/officeDocument/2006/relationships/slide" Target="slides/slide56.xml"/><Relationship Id="rId61" Type="http://schemas.openxmlformats.org/officeDocument/2006/relationships/slide" Target="slides/slide55.xml"/><Relationship Id="rId60" Type="http://schemas.openxmlformats.org/officeDocument/2006/relationships/slide" Target="slides/slide54.xml"/><Relationship Id="rId6" Type="http://schemas.openxmlformats.org/officeDocument/2006/relationships/slide" Target="slides/slide1.xml"/><Relationship Id="rId59" Type="http://schemas.openxmlformats.org/officeDocument/2006/relationships/slide" Target="slides/slide53.xml"/><Relationship Id="rId58" Type="http://schemas.openxmlformats.org/officeDocument/2006/relationships/slide" Target="slides/slide52.xml"/><Relationship Id="rId57" Type="http://schemas.openxmlformats.org/officeDocument/2006/relationships/slide" Target="slides/slide51.xml"/><Relationship Id="rId56" Type="http://schemas.openxmlformats.org/officeDocument/2006/relationships/slide" Target="slides/slide50.xml"/><Relationship Id="rId55" Type="http://schemas.openxmlformats.org/officeDocument/2006/relationships/slide" Target="slides/slide49.xml"/><Relationship Id="rId54" Type="http://schemas.openxmlformats.org/officeDocument/2006/relationships/slide" Target="slides/slide48.xml"/><Relationship Id="rId53" Type="http://schemas.openxmlformats.org/officeDocument/2006/relationships/slide" Target="slides/slide47.xml"/><Relationship Id="rId52" Type="http://schemas.openxmlformats.org/officeDocument/2006/relationships/slide" Target="slides/slide46.xml"/><Relationship Id="rId51" Type="http://schemas.openxmlformats.org/officeDocument/2006/relationships/slide" Target="slides/slide45.xml"/><Relationship Id="rId50" Type="http://schemas.openxmlformats.org/officeDocument/2006/relationships/slide" Target="slides/slide44.xml"/><Relationship Id="rId5" Type="http://schemas.openxmlformats.org/officeDocument/2006/relationships/slideMaster" Target="slideMasters/slideMaster4.xml"/><Relationship Id="rId49" Type="http://schemas.openxmlformats.org/officeDocument/2006/relationships/slide" Target="slides/slide43.xml"/><Relationship Id="rId48" Type="http://schemas.openxmlformats.org/officeDocument/2006/relationships/slide" Target="slides/slide42.xml"/><Relationship Id="rId47" Type="http://schemas.openxmlformats.org/officeDocument/2006/relationships/slide" Target="slides/slide41.xml"/><Relationship Id="rId46" Type="http://schemas.openxmlformats.org/officeDocument/2006/relationships/slide" Target="slides/slide40.xml"/><Relationship Id="rId45" Type="http://schemas.openxmlformats.org/officeDocument/2006/relationships/slide" Target="slides/slide39.xml"/><Relationship Id="rId44" Type="http://schemas.openxmlformats.org/officeDocument/2006/relationships/slide" Target="slides/slide38.xml"/><Relationship Id="rId43" Type="http://schemas.openxmlformats.org/officeDocument/2006/relationships/slide" Target="slides/slide37.xml"/><Relationship Id="rId42" Type="http://schemas.openxmlformats.org/officeDocument/2006/relationships/slide" Target="slides/slide36.xml"/><Relationship Id="rId41" Type="http://schemas.openxmlformats.org/officeDocument/2006/relationships/slide" Target="slides/slide35.xml"/><Relationship Id="rId40" Type="http://schemas.openxmlformats.org/officeDocument/2006/relationships/slide" Target="slides/slide34.xml"/><Relationship Id="rId4" Type="http://schemas.openxmlformats.org/officeDocument/2006/relationships/slideMaster" Target="slideMasters/slideMaster3.xml"/><Relationship Id="rId39" Type="http://schemas.openxmlformats.org/officeDocument/2006/relationships/slide" Target="slides/slide33.xml"/><Relationship Id="rId38" Type="http://schemas.openxmlformats.org/officeDocument/2006/relationships/slide" Target="slides/slide32.xml"/><Relationship Id="rId37" Type="http://schemas.openxmlformats.org/officeDocument/2006/relationships/slide" Target="slides/slide31.xml"/><Relationship Id="rId36" Type="http://schemas.openxmlformats.org/officeDocument/2006/relationships/slide" Target="slides/slide30.xml"/><Relationship Id="rId35" Type="http://schemas.openxmlformats.org/officeDocument/2006/relationships/slide" Target="slides/slide29.xml"/><Relationship Id="rId34" Type="http://schemas.openxmlformats.org/officeDocument/2006/relationships/slide" Target="slides/slide28.xml"/><Relationship Id="rId33" Type="http://schemas.openxmlformats.org/officeDocument/2006/relationships/slide" Target="slides/slide27.xml"/><Relationship Id="rId32" Type="http://schemas.openxmlformats.org/officeDocument/2006/relationships/slide" Target="slides/slide26.xml"/><Relationship Id="rId31" Type="http://schemas.openxmlformats.org/officeDocument/2006/relationships/slide" Target="slides/slide25.xml"/><Relationship Id="rId30" Type="http://schemas.openxmlformats.org/officeDocument/2006/relationships/slide" Target="slides/slide24.xml"/><Relationship Id="rId3" Type="http://schemas.openxmlformats.org/officeDocument/2006/relationships/slideMaster" Target="slideMasters/slideMaster2.xml"/><Relationship Id="rId29" Type="http://schemas.openxmlformats.org/officeDocument/2006/relationships/slide" Target="slides/slide23.xml"/><Relationship Id="rId28" Type="http://schemas.openxmlformats.org/officeDocument/2006/relationships/slide" Target="slides/slide22.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4" Type="http://schemas.openxmlformats.org/officeDocument/2006/relationships/tags" Target="tags/tag274.xml"/><Relationship Id="rId113" Type="http://schemas.openxmlformats.org/officeDocument/2006/relationships/commentAuthors" Target="commentAuthors.xml"/><Relationship Id="rId112" Type="http://schemas.openxmlformats.org/officeDocument/2006/relationships/tableStyles" Target="tableStyles.xml"/><Relationship Id="rId111" Type="http://schemas.openxmlformats.org/officeDocument/2006/relationships/viewProps" Target="viewProps.xml"/><Relationship Id="rId110" Type="http://schemas.openxmlformats.org/officeDocument/2006/relationships/presProps" Target="presProps.xml"/><Relationship Id="rId11" Type="http://schemas.openxmlformats.org/officeDocument/2006/relationships/slide" Target="slides/slide5.xml"/><Relationship Id="rId109" Type="http://schemas.openxmlformats.org/officeDocument/2006/relationships/slide" Target="slides/slide103.xml"/><Relationship Id="rId108" Type="http://schemas.openxmlformats.org/officeDocument/2006/relationships/slide" Target="slides/slide102.xml"/><Relationship Id="rId107" Type="http://schemas.openxmlformats.org/officeDocument/2006/relationships/slide" Target="slides/slide101.xml"/><Relationship Id="rId106" Type="http://schemas.openxmlformats.org/officeDocument/2006/relationships/slide" Target="slides/slide100.xml"/><Relationship Id="rId105" Type="http://schemas.openxmlformats.org/officeDocument/2006/relationships/slide" Target="slides/slide99.xml"/><Relationship Id="rId104" Type="http://schemas.openxmlformats.org/officeDocument/2006/relationships/slide" Target="slides/slide98.xml"/><Relationship Id="rId103" Type="http://schemas.openxmlformats.org/officeDocument/2006/relationships/slide" Target="slides/slide97.xml"/><Relationship Id="rId102" Type="http://schemas.openxmlformats.org/officeDocument/2006/relationships/slide" Target="slides/slide96.xml"/><Relationship Id="rId101" Type="http://schemas.openxmlformats.org/officeDocument/2006/relationships/slide" Target="slides/slide95.xml"/><Relationship Id="rId100" Type="http://schemas.openxmlformats.org/officeDocument/2006/relationships/slide" Target="slides/slide94.xml"/><Relationship Id="rId10" Type="http://schemas.openxmlformats.org/officeDocument/2006/relationships/slide" Target="slides/slide4.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a:defRPr sz="1200">
                <a:latin typeface="Tahom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lstStyle>
            <a:lvl1pPr algn="r">
              <a:defRPr sz="1200">
                <a:latin typeface="Tahom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2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33796" name="Rectangle 4"/>
          <p:cNvSpPr>
            <a:spLocks noGrp="1"/>
          </p:cNvSpPr>
          <p:nvPr>
            <p:ph type="sldImg"/>
          </p:nvPr>
        </p:nvSpPr>
        <p:spPr>
          <a:xfrm>
            <a:off x="1143000" y="685800"/>
            <a:ext cx="4572000" cy="3429000"/>
          </a:xfrm>
          <a:prstGeom prst="rect">
            <a:avLst/>
          </a:prstGeom>
          <a:noFill/>
          <a:ln w="9525">
            <a:noFill/>
          </a:ln>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Click to edit Master text styles</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Second level</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Third level</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Fourth level</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rPr>
              <a:t>Fifth level</a:t>
            </a:r>
            <a:endParaRPr kumimoji="0" lang="en-US" alt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mn-ea"/>
              <a:cs typeface="+mn-cs"/>
            </a:endParaRP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lstStyle>
            <a:lvl1pPr>
              <a:defRPr sz="1200">
                <a:latin typeface="Tahom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2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
            <a:pPr lvl="0" algn="r" eaLnBrk="1" fontAlgn="base" hangingPunct="1"/>
            <a:fld id="{9A0DB2DC-4C9A-4742-B13C-FB6460FD3503}" type="slidenum">
              <a:rPr lang="zh-CN" altLang="en-US" sz="1200" strike="noStrike" noProof="1" dirty="0">
                <a:latin typeface="Tahoma" panose="020B0604030504040204" pitchFamily="34" charset="0"/>
                <a:ea typeface="宋体" panose="02010600030101010101" pitchFamily="2" charset="-122"/>
                <a:cs typeface="+mn-cs"/>
              </a:rPr>
            </a:fld>
            <a:endParaRPr lang="zh-CN" altLang="en-US" sz="1200" strike="noStrike" noProof="1" dirty="0">
              <a:latin typeface="Tahom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幻灯片图像占位符 1"/>
          <p:cNvSpPr>
            <a:spLocks noGrp="1"/>
          </p:cNvSpPr>
          <p:nvPr>
            <p:ph type="sldImg"/>
          </p:nvPr>
        </p:nvSpPr>
        <p:spPr/>
      </p:sp>
      <p:sp>
        <p:nvSpPr>
          <p:cNvPr id="35842" name="文本占位符 2"/>
          <p:cNvSpPr/>
          <p:nvPr>
            <p:ph type="body"/>
          </p:nvPr>
        </p:nvSpPr>
        <p:spPr/>
        <p:txBody>
          <a:bodyPr wrap="square" lIns="91440" tIns="45720" rIns="91440" bIns="45720" anchor="ctr" anchorCtr="0"/>
          <a:p>
            <a:pPr lvl="0"/>
            <a:endParaRPr lang="zh-CN" altLang="en-US">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1857" name="幻灯片图像占位符 1"/>
          <p:cNvSpPr>
            <a:spLocks noGrp="1" noRot="1" noChangeAspect="1" noTextEdit="1"/>
          </p:cNvSpPr>
          <p:nvPr>
            <p:ph type="sldImg"/>
          </p:nvPr>
        </p:nvSpPr>
        <p:spPr>
          <a:ln>
            <a:solidFill>
              <a:srgbClr val="000000"/>
            </a:solidFill>
            <a:miter/>
          </a:ln>
        </p:spPr>
      </p:sp>
      <p:sp>
        <p:nvSpPr>
          <p:cNvPr id="121858" name="备注占位符 2"/>
          <p:cNvSpPr>
            <a:spLocks noGrp="1"/>
          </p:cNvSpPr>
          <p:nvPr>
            <p:ph type="body"/>
          </p:nvPr>
        </p:nvSpPr>
        <p:spPr>
          <a:noFill/>
          <a:ln>
            <a:noFill/>
          </a:ln>
        </p:spPr>
        <p:txBody>
          <a:bodyPr wrap="square" lIns="91440" tIns="45720" rIns="91440" bIns="45720" anchor="t" anchorCtr="0"/>
          <a:p>
            <a:pPr lvl="0">
              <a:spcBef>
                <a:spcPct val="0"/>
              </a:spcBef>
            </a:pPr>
            <a:endParaRPr lang="en-US" altLang="zh-CN"/>
          </a:p>
        </p:txBody>
      </p:sp>
      <p:sp>
        <p:nvSpPr>
          <p:cNvPr id="121859" name="灯片编号占位符 3"/>
          <p:cNvSpPr>
            <a:spLocks noGrp="1"/>
          </p:cNvSpPr>
          <p:nvPr>
            <p:ph type="sldNum" sz="quarter"/>
          </p:nvPr>
        </p:nvSpPr>
        <p:spPr>
          <a:xfrm>
            <a:off x="3886200" y="8686800"/>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a:latin typeface="Calibri" panose="020F0502020204030204" pitchFamily="34" charset="0"/>
              </a:rPr>
            </a:fld>
            <a:endParaRPr lang="zh-CN" altLang="en-US" sz="1200">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3905" name="幻灯片图像占位符 1"/>
          <p:cNvSpPr>
            <a:spLocks noGrp="1" noRot="1" noChangeAspect="1" noTextEdit="1"/>
          </p:cNvSpPr>
          <p:nvPr>
            <p:ph type="sldImg"/>
          </p:nvPr>
        </p:nvSpPr>
        <p:spPr>
          <a:ln>
            <a:solidFill>
              <a:srgbClr val="000000"/>
            </a:solidFill>
            <a:miter/>
          </a:ln>
        </p:spPr>
      </p:sp>
      <p:sp>
        <p:nvSpPr>
          <p:cNvPr id="123906" name="备注占位符 2"/>
          <p:cNvSpPr>
            <a:spLocks noGrp="1"/>
          </p:cNvSpPr>
          <p:nvPr>
            <p:ph type="body"/>
          </p:nvPr>
        </p:nvSpPr>
        <p:spPr>
          <a:noFill/>
          <a:ln>
            <a:noFill/>
          </a:ln>
        </p:spPr>
        <p:txBody>
          <a:bodyPr wrap="square" lIns="91440" tIns="45720" rIns="91440" bIns="45720" anchor="t" anchorCtr="0"/>
          <a:p>
            <a:pPr lvl="0">
              <a:spcBef>
                <a:spcPct val="0"/>
              </a:spcBef>
            </a:pPr>
            <a:endParaRPr lang="en-US" altLang="zh-CN"/>
          </a:p>
        </p:txBody>
      </p:sp>
      <p:sp>
        <p:nvSpPr>
          <p:cNvPr id="123907" name="灯片编号占位符 3"/>
          <p:cNvSpPr>
            <a:spLocks noGrp="1"/>
          </p:cNvSpPr>
          <p:nvPr>
            <p:ph type="sldNum" sz="quarter"/>
          </p:nvPr>
        </p:nvSpPr>
        <p:spPr>
          <a:xfrm>
            <a:off x="3886200" y="8686800"/>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800">
                <a:latin typeface="Calibri" panose="020F0502020204030204" pitchFamily="34" charset="0"/>
                <a:ea typeface="华康少女文字W5(P)" pitchFamily="82" charset="-122"/>
              </a:rPr>
            </a:fld>
            <a:endParaRPr lang="zh-CN" altLang="en-US" sz="1800">
              <a:latin typeface="Calibri" panose="020F0502020204030204" pitchFamily="34" charset="0"/>
              <a:ea typeface="华康少女文字W5(P)" pitchFamily="8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11266" name="Picture 2" descr="bg-1"/>
          <p:cNvPicPr>
            <a:picLocks noChangeAspect="1"/>
          </p:cNvPicPr>
          <p:nvPr/>
        </p:nvPicPr>
        <p:blipFill>
          <a:blip r:embed="rId3">
            <a:lum bright="1999"/>
          </a:blip>
          <a:stretch>
            <a:fillRect/>
          </a:stretch>
        </p:blipFill>
        <p:spPr>
          <a:xfrm>
            <a:off x="0" y="2162175"/>
            <a:ext cx="9144000" cy="4695825"/>
          </a:xfrm>
          <a:prstGeom prst="rect">
            <a:avLst/>
          </a:prstGeom>
          <a:noFill/>
          <a:ln w="9525">
            <a:noFill/>
          </a:ln>
        </p:spPr>
      </p:pic>
      <p:sp>
        <p:nvSpPr>
          <p:cNvPr id="13" name="未知"/>
          <p:cNvSpPr/>
          <p:nvPr/>
        </p:nvSpPr>
        <p:spPr bwMode="auto">
          <a:xfrm>
            <a:off x="-1587" y="1447800"/>
            <a:ext cx="9156700" cy="3832225"/>
          </a:xfrm>
          <a:custGeom>
            <a:avLst/>
            <a:gdLst>
              <a:gd name="T0" fmla="*/ 19034 w 5773"/>
              <a:gd name="T1" fmla="*/ 196850 h 2414"/>
              <a:gd name="T2" fmla="*/ 2190439 w 5773"/>
              <a:gd name="T3" fmla="*/ 19050 h 2414"/>
              <a:gd name="T4" fmla="*/ 6446013 w 5773"/>
              <a:gd name="T5" fmla="*/ 922338 h 2414"/>
              <a:gd name="T6" fmla="*/ 9156701 w 5773"/>
              <a:gd name="T7" fmla="*/ 187325 h 2414"/>
              <a:gd name="T8" fmla="*/ 9145598 w 5773"/>
              <a:gd name="T9" fmla="*/ 3414713 h 2414"/>
              <a:gd name="T10" fmla="*/ 6290573 w 5773"/>
              <a:gd name="T11" fmla="*/ 3592513 h 2414"/>
              <a:gd name="T12" fmla="*/ 3113564 w 5773"/>
              <a:gd name="T13" fmla="*/ 3011488 h 2414"/>
              <a:gd name="T14" fmla="*/ 9517 w 5773"/>
              <a:gd name="T15" fmla="*/ 3821113 h 2414"/>
              <a:gd name="T16" fmla="*/ 19034 w 5773"/>
              <a:gd name="T17" fmla="*/ 196850 h 2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4" name="未知"/>
          <p:cNvSpPr/>
          <p:nvPr/>
        </p:nvSpPr>
        <p:spPr bwMode="auto">
          <a:xfrm>
            <a:off x="-1587" y="1730375"/>
            <a:ext cx="9142413" cy="3265488"/>
          </a:xfrm>
          <a:custGeom>
            <a:avLst/>
            <a:gdLst>
              <a:gd name="T0" fmla="*/ 9517 w 5764"/>
              <a:gd name="T1" fmla="*/ 431800 h 2057"/>
              <a:gd name="T2" fmla="*/ 2304637 w 5764"/>
              <a:gd name="T3" fmla="*/ 15875 h 2057"/>
              <a:gd name="T4" fmla="*/ 6633166 w 5764"/>
              <a:gd name="T5" fmla="*/ 765175 h 2057"/>
              <a:gd name="T6" fmla="*/ 9142413 w 5764"/>
              <a:gd name="T7" fmla="*/ 244475 h 2057"/>
              <a:gd name="T8" fmla="*/ 9142413 w 5764"/>
              <a:gd name="T9" fmla="*/ 2867025 h 2057"/>
              <a:gd name="T10" fmla="*/ 6352423 w 5764"/>
              <a:gd name="T11" fmla="*/ 3165475 h 2057"/>
              <a:gd name="T12" fmla="*/ 2999359 w 5764"/>
              <a:gd name="T13" fmla="*/ 2416175 h 2057"/>
              <a:gd name="T14" fmla="*/ 9517 w 5764"/>
              <a:gd name="T15" fmla="*/ 3122613 h 2057"/>
              <a:gd name="T16" fmla="*/ 9517 w 5764"/>
              <a:gd name="T17" fmla="*/ 431800 h 20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nvGrpSpPr>
          <p:cNvPr id="11269" name="Group 5"/>
          <p:cNvGrpSpPr/>
          <p:nvPr/>
        </p:nvGrpSpPr>
        <p:grpSpPr>
          <a:xfrm>
            <a:off x="7086600" y="1947863"/>
            <a:ext cx="533400" cy="533400"/>
            <a:chOff x="0" y="0"/>
            <a:chExt cx="288" cy="288"/>
          </a:xfrm>
        </p:grpSpPr>
        <p:sp>
          <p:nvSpPr>
            <p:cNvPr id="16"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7"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1272" name="Group 8"/>
          <p:cNvGrpSpPr/>
          <p:nvPr/>
        </p:nvGrpSpPr>
        <p:grpSpPr>
          <a:xfrm>
            <a:off x="7620000" y="1371600"/>
            <a:ext cx="914400" cy="914400"/>
            <a:chOff x="0" y="0"/>
            <a:chExt cx="576" cy="576"/>
          </a:xfrm>
        </p:grpSpPr>
        <p:sp>
          <p:nvSpPr>
            <p:cNvPr id="19" name="Oval 9"/>
            <p:cNvSpPr>
              <a:spLocks noChangeArrowheads="1"/>
            </p:cNvSpPr>
            <p:nvPr/>
          </p:nvSpPr>
          <p:spPr bwMode="auto">
            <a:xfrm>
              <a:off x="0" y="0"/>
              <a:ext cx="576" cy="576"/>
            </a:xfrm>
            <a:prstGeom prst="ellipse">
              <a:avLst/>
            </a:prstGeom>
            <a:solidFill>
              <a:srgbClr val="CC99FF">
                <a:alpha val="52940"/>
              </a:srgbClr>
            </a:soli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0"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1275" name="Group 11"/>
          <p:cNvGrpSpPr/>
          <p:nvPr/>
        </p:nvGrpSpPr>
        <p:grpSpPr>
          <a:xfrm>
            <a:off x="304800" y="3429000"/>
            <a:ext cx="1295400" cy="1371600"/>
            <a:chOff x="0" y="0"/>
            <a:chExt cx="576" cy="576"/>
          </a:xfrm>
        </p:grpSpPr>
        <p:sp>
          <p:nvSpPr>
            <p:cNvPr id="22" name="Oval 12"/>
            <p:cNvSpPr>
              <a:spLocks noChangeArrowheads="1"/>
            </p:cNvSpPr>
            <p:nvPr/>
          </p:nvSpPr>
          <p:spPr bwMode="auto">
            <a:xfrm>
              <a:off x="0" y="0"/>
              <a:ext cx="576" cy="576"/>
            </a:xfrm>
            <a:prstGeom prst="ellipse">
              <a:avLst/>
            </a:prstGeom>
            <a:gradFill rotWithShape="1">
              <a:gsLst>
                <a:gs pos="0">
                  <a:srgbClr val="FFFFFF"/>
                </a:gs>
                <a:gs pos="100000">
                  <a:srgbClr val="9933FF"/>
                </a:gs>
              </a:gsLst>
              <a:path path="shape">
                <a:fillToRect l="50000" t="50000" r="50000" b="50000"/>
              </a:path>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3"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11278" name="Picture 16" descr="wechangelives"/>
          <p:cNvPicPr>
            <a:picLocks noChangeAspect="1"/>
          </p:cNvPicPr>
          <p:nvPr/>
        </p:nvPicPr>
        <p:blipFill>
          <a:blip r:embed="rId4">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2062" name="Rectangle 14"/>
          <p:cNvSpPr>
            <a:spLocks noGrp="1" noChangeArrowheads="1"/>
          </p:cNvSpPr>
          <p:nvPr>
            <p:ph type="ctrTitle"/>
          </p:nvPr>
        </p:nvSpPr>
        <p:spPr>
          <a:xfrm>
            <a:off x="1187450" y="3357563"/>
            <a:ext cx="7086600" cy="1012825"/>
          </a:xfrm>
          <a:effectLst>
            <a:outerShdw dist="28398" dir="1593903" algn="ctr" rotWithShape="0">
              <a:schemeClr val="bg2">
                <a:alpha val="50000"/>
              </a:schemeClr>
            </a:outerShdw>
          </a:effectLst>
        </p:spPr>
        <p:txBody>
          <a:bodyPr/>
          <a:lstStyle>
            <a:lvl1pPr algn="ctr">
              <a:defRPr sz="5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楷体_GB2312" pitchFamily="49" charset="-122"/>
              </a:defRPr>
            </a:lvl1pPr>
          </a:lstStyle>
          <a:p>
            <a:pPr lvl="0" fontAlgn="base"/>
            <a:r>
              <a:rPr lang="zh-CN" altLang="en-US" strike="noStrike" noProof="0" smtClean="0"/>
              <a:t>单击此处编辑母版标题样式</a:t>
            </a:r>
            <a:endParaRPr lang="zh-CN" altLang="en-US" strike="noStrike" noProof="0" smtClean="0"/>
          </a:p>
        </p:txBody>
      </p:sp>
      <p:sp>
        <p:nvSpPr>
          <p:cNvPr id="2063" name="Rectangle 15"/>
          <p:cNvSpPr>
            <a:spLocks noGrp="1" noChangeArrowheads="1"/>
          </p:cNvSpPr>
          <p:nvPr>
            <p:ph type="subTitle" idx="1"/>
          </p:nvPr>
        </p:nvSpPr>
        <p:spPr>
          <a:xfrm>
            <a:off x="1331913" y="2060575"/>
            <a:ext cx="6705600" cy="381000"/>
          </a:xfrm>
          <a:effectLst>
            <a:outerShdw dist="35921" dir="2700000" algn="ctr" rotWithShape="0">
              <a:schemeClr val="bg2"/>
            </a:outerShdw>
          </a:effectLst>
        </p:spPr>
        <p:txBody>
          <a:bodyPr/>
          <a:lstStyle>
            <a:lvl1pPr marL="0" indent="0" algn="ctr">
              <a:buFont typeface="Wingdings" panose="05000000000000000000" pitchFamily="2" charset="2"/>
              <a:buNone/>
              <a:defRPr sz="4000"/>
            </a:lvl1pPr>
          </a:lstStyle>
          <a:p>
            <a:pPr lvl="0" fontAlgn="base"/>
            <a:r>
              <a:rPr lang="zh-CN" altLang="en-US" strike="noStrike" noProof="0" smtClean="0"/>
              <a:t>单击此处编辑母版副标题样式</a:t>
            </a:r>
            <a:endParaRPr lang="zh-CN" altLang="en-US" strike="noStrike"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04813"/>
            <a:ext cx="2057400" cy="56880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04813"/>
            <a:ext cx="6019800" cy="56880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125538"/>
            <a:ext cx="8229600" cy="4967287"/>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defRPr/>
            </a:pPr>
            <a:endParaRPr kumimoji="0" lang="zh-CN" altLang="en-US" sz="28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12299" name="文本框 37"/>
          <p:cNvSpPr txBox="1"/>
          <p:nvPr userDrawn="1"/>
        </p:nvSpPr>
        <p:spPr>
          <a:xfrm>
            <a:off x="546100" y="261938"/>
            <a:ext cx="1355725" cy="314325"/>
          </a:xfrm>
          <a:prstGeom prst="rect">
            <a:avLst/>
          </a:prstGeom>
          <a:noFill/>
          <a:ln w="9525">
            <a:noFill/>
          </a:ln>
        </p:spPr>
        <p:txBody>
          <a:bodyPr wrap="none" lIns="68584" tIns="34292" rIns="68584" bIns="34292" anchor="t" anchorCtr="0">
            <a:spAutoFit/>
          </a:bodyPr>
          <a:p>
            <a:pPr lvl="0"/>
            <a:r>
              <a:rPr lang="zh-CN" altLang="zh-CN" sz="1600" dirty="0">
                <a:solidFill>
                  <a:schemeClr val="accent1"/>
                </a:solidFill>
                <a:latin typeface="微软雅黑" panose="020B0503020204020204" pitchFamily="34" charset="-122"/>
                <a:ea typeface="微软雅黑" panose="020B0503020204020204" pitchFamily="34" charset="-122"/>
              </a:rPr>
              <a:t>工作完成情况</a:t>
            </a:r>
            <a:endParaRPr lang="zh-CN" altLang="zh-CN" sz="16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标题和内容">
    <p:bg>
      <p:bgPr>
        <a:solidFill>
          <a:srgbClr val="076354"/>
        </a:solidFill>
        <a:effectLst/>
      </p:bgPr>
    </p:bg>
    <p:spTree>
      <p:nvGrpSpPr>
        <p:cNvPr id="1" name=""/>
        <p:cNvGrpSpPr/>
        <p:nvPr/>
      </p:nvGrpSpPr>
      <p:grpSpPr>
        <a:xfrm>
          <a:off x="0" y="0"/>
          <a:ext cx="0" cy="0"/>
          <a:chOff x="0" y="0"/>
          <a:chExt cx="0" cy="0"/>
        </a:xfrm>
      </p:grpSpPr>
      <p:pic>
        <p:nvPicPr>
          <p:cNvPr id="26626" name="图片 6"/>
          <p:cNvPicPr>
            <a:picLocks noChangeAspect="1"/>
          </p:cNvPicPr>
          <p:nvPr userDrawn="1"/>
        </p:nvPicPr>
        <p:blipFill>
          <a:blip r:embed="rId2">
            <a:clrChange>
              <a:clrFrom>
                <a:srgbClr val="244242"/>
              </a:clrFrom>
              <a:clrTo>
                <a:srgbClr val="244242">
                  <a:alpha val="0"/>
                </a:srgbClr>
              </a:clrTo>
            </a:clrChange>
          </a:blip>
          <a:stretch>
            <a:fillRect/>
          </a:stretch>
        </p:blipFill>
        <p:spPr>
          <a:xfrm>
            <a:off x="-77787" y="-91016"/>
            <a:ext cx="9299575" cy="7023100"/>
          </a:xfrm>
          <a:prstGeom prst="rect">
            <a:avLst/>
          </a:prstGeom>
          <a:noFill/>
          <a:ln w="9525">
            <a:noFill/>
          </a:ln>
        </p:spPr>
      </p:pic>
      <p:pic>
        <p:nvPicPr>
          <p:cNvPr id="26627" name="图片 7"/>
          <p:cNvPicPr>
            <a:picLocks noChangeAspect="1"/>
          </p:cNvPicPr>
          <p:nvPr userDrawn="1"/>
        </p:nvPicPr>
        <p:blipFill>
          <a:blip r:embed="rId3"/>
          <a:stretch>
            <a:fillRect/>
          </a:stretch>
        </p:blipFill>
        <p:spPr>
          <a:xfrm>
            <a:off x="7831138" y="298451"/>
            <a:ext cx="1023937" cy="1162049"/>
          </a:xfrm>
          <a:prstGeom prst="rect">
            <a:avLst/>
          </a:prstGeom>
          <a:noFill/>
          <a:ln w="9525">
            <a:noFill/>
          </a:ln>
        </p:spPr>
      </p:pic>
      <p:sp>
        <p:nvSpPr>
          <p:cNvPr id="4" name="内容占位符 8"/>
          <p:cNvSpPr>
            <a:spLocks noGrp="1"/>
          </p:cNvSpPr>
          <p:nvPr>
            <p:ph sz="quarter" idx="10"/>
          </p:nvPr>
        </p:nvSpPr>
        <p:spPr>
          <a:xfrm>
            <a:off x="385763" y="863599"/>
            <a:ext cx="6632575" cy="5372100"/>
          </a:xfrm>
        </p:spPr>
        <p:txBody>
          <a:bodyPr/>
          <a:lstStyle>
            <a:lvl1pPr marL="0" indent="467995" eaLnBrk="1" hangingPunct="1">
              <a:lnSpc>
                <a:spcPct val="140000"/>
              </a:lnSpc>
              <a:spcBef>
                <a:spcPts val="0"/>
              </a:spcBef>
              <a:buNone/>
              <a:defRPr sz="1800">
                <a:solidFill>
                  <a:schemeClr val="bg1"/>
                </a:solidFill>
                <a:latin typeface="微软雅黑" panose="020B0503020204020204" pitchFamily="34" charset="-122"/>
                <a:ea typeface="微软雅黑" panose="020B0503020204020204" pitchFamily="34" charset="-122"/>
              </a:defRPr>
            </a:lvl1pPr>
            <a:lvl2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2pPr>
            <a:lvl3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3pPr>
            <a:lvl4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4pPr>
            <a:lvl5pPr marL="0" indent="539750" eaLnBrk="1" hangingPunct="1">
              <a:lnSpc>
                <a:spcPct val="150000"/>
              </a:lnSpc>
              <a:spcBef>
                <a:spcPts val="0"/>
              </a:spcBef>
              <a:buNone/>
              <a:defRPr sz="1800">
                <a:solidFill>
                  <a:schemeClr val="bg1"/>
                </a:solidFill>
                <a:latin typeface="微软雅黑" panose="020B0503020204020204" pitchFamily="34" charset="-122"/>
                <a:ea typeface="微软雅黑" panose="020B0503020204020204" pitchFamily="34" charset="-122"/>
              </a:defRPr>
            </a:lvl5pPr>
          </a:lstStyle>
          <a:p>
            <a:pPr lvl="0" fontAlgn="base"/>
            <a:r>
              <a:rPr lang="zh-CN" altLang="en-US" strike="noStrike" noProof="1" dirty="0" smtClean="0"/>
              <a:t>单击此处编辑母版文本样式</a:t>
            </a:r>
            <a:endParaRPr lang="zh-CN" altLang="en-US" strike="noStrike" noProof="1" dirty="0" smtClean="0"/>
          </a:p>
        </p:txBody>
      </p:sp>
      <p:sp>
        <p:nvSpPr>
          <p:cNvPr id="2" name="日期占位符 1"/>
          <p:cNvSpPr>
            <a:spLocks noGrp="1"/>
          </p:cNvSpPr>
          <p:nvPr>
            <p:ph type="dt" sz="half" idx="11"/>
          </p:nvPr>
        </p:nvSpPr>
        <p:spPr>
          <a:xfrm>
            <a:off x="628650" y="6356351"/>
            <a:ext cx="2057400" cy="366184"/>
          </a:xfrm>
          <a:prstGeom prst="rect">
            <a:avLst/>
          </a:prstGeom>
        </p:spPr>
        <p:txBody>
          <a:bodyPr vert="horz" lIns="91440" tIns="45720" rIns="91440" bIns="45720" rtlCol="0" anchor="ctr"/>
          <a:p>
            <a:pPr marL="0" marR="0" lvl="0" indent="0" algn="l" defTabSz="685800" rtl="0" eaLnBrk="1" fontAlgn="auto" latinLnBrk="0" hangingPunct="1">
              <a:lnSpc>
                <a:spcPct val="100000"/>
              </a:lnSpc>
              <a:spcBef>
                <a:spcPts val="0"/>
              </a:spcBef>
              <a:spcAft>
                <a:spcPts val="0"/>
              </a:spcAft>
              <a:buClrTx/>
              <a:buSzTx/>
              <a:buFontTx/>
              <a:buNone/>
              <a:defRPr/>
            </a:pPr>
            <a:fld id="{4DF37CCA-39E6-4D31-83C3-38CF886056AC}" type="datetimeFigureOut">
              <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2"/>
          </p:nvPr>
        </p:nvSpPr>
        <p:spPr>
          <a:xfrm>
            <a:off x="3028950" y="6356351"/>
            <a:ext cx="3086100" cy="366184"/>
          </a:xfrm>
          <a:prstGeom prst="rect">
            <a:avLst/>
          </a:prstGeom>
        </p:spPr>
        <p:txBody>
          <a:bodyPr vert="horz" lIns="91440" tIns="45720" rIns="91440" bIns="45720" rtlCol="0"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3"/>
          </p:nvPr>
        </p:nvSpPr>
        <p:spPr>
          <a:xfrm>
            <a:off x="6457950" y="6356351"/>
            <a:ext cx="2057400" cy="366184"/>
          </a:xfrm>
          <a:prstGeom prst="rect">
            <a:avLst/>
          </a:prstGeom>
        </p:spPr>
        <p:txBody>
          <a:bodyPr vert="horz" wrap="square" lIns="91440" tIns="45720" rIns="91440" bIns="45720" numCol="1" anchor="ctr" anchorCtr="0" compatLnSpc="1"/>
          <a:p>
            <a:pPr lvl="0" eaLnBrk="1" fontAlgn="base" hangingPunct="1">
              <a:buNone/>
            </a:pPr>
            <a:fld id="{9A0DB2DC-4C9A-4742-B13C-FB6460FD3503}" type="slidenum">
              <a:rPr lang="zh-CN" altLang="en-US" strike="noStrike" noProof="1" dirty="0">
                <a:latin typeface="Nexa Light" pitchFamily="50" charset="0"/>
                <a:ea typeface="华康少女文字W5(P)" pitchFamily="82" charset="-122"/>
                <a:cs typeface="+mn-cs"/>
              </a:rPr>
            </a:fld>
            <a:endParaRPr lang="zh-CN" altLang="en-US" strike="noStrike" noProof="1" dirty="0">
              <a:latin typeface="Nexa Light" pitchFamily="50" charset="0"/>
            </a:endParaRPr>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16386" name="Picture 2" descr="bg-1"/>
          <p:cNvPicPr>
            <a:picLocks noChangeAspect="1"/>
          </p:cNvPicPr>
          <p:nvPr/>
        </p:nvPicPr>
        <p:blipFill>
          <a:blip r:embed="rId3">
            <a:lum bright="1999"/>
          </a:blip>
          <a:stretch>
            <a:fillRect/>
          </a:stretch>
        </p:blipFill>
        <p:spPr>
          <a:xfrm>
            <a:off x="0" y="2162175"/>
            <a:ext cx="9144000" cy="4695825"/>
          </a:xfrm>
          <a:prstGeom prst="rect">
            <a:avLst/>
          </a:prstGeom>
          <a:noFill/>
          <a:ln w="9525">
            <a:noFill/>
          </a:ln>
        </p:spPr>
      </p:pic>
      <p:sp>
        <p:nvSpPr>
          <p:cNvPr id="13" name="未知"/>
          <p:cNvSpPr/>
          <p:nvPr/>
        </p:nvSpPr>
        <p:spPr bwMode="auto">
          <a:xfrm>
            <a:off x="-1587" y="1447800"/>
            <a:ext cx="9156700" cy="3832225"/>
          </a:xfrm>
          <a:custGeom>
            <a:avLst/>
            <a:gdLst>
              <a:gd name="T0" fmla="*/ 19034 w 5773"/>
              <a:gd name="T1" fmla="*/ 196850 h 2414"/>
              <a:gd name="T2" fmla="*/ 2190439 w 5773"/>
              <a:gd name="T3" fmla="*/ 19050 h 2414"/>
              <a:gd name="T4" fmla="*/ 6446013 w 5773"/>
              <a:gd name="T5" fmla="*/ 922338 h 2414"/>
              <a:gd name="T6" fmla="*/ 9156701 w 5773"/>
              <a:gd name="T7" fmla="*/ 187325 h 2414"/>
              <a:gd name="T8" fmla="*/ 9145598 w 5773"/>
              <a:gd name="T9" fmla="*/ 3414713 h 2414"/>
              <a:gd name="T10" fmla="*/ 6290573 w 5773"/>
              <a:gd name="T11" fmla="*/ 3592513 h 2414"/>
              <a:gd name="T12" fmla="*/ 3113564 w 5773"/>
              <a:gd name="T13" fmla="*/ 3011488 h 2414"/>
              <a:gd name="T14" fmla="*/ 9517 w 5773"/>
              <a:gd name="T15" fmla="*/ 3821113 h 2414"/>
              <a:gd name="T16" fmla="*/ 19034 w 5773"/>
              <a:gd name="T17" fmla="*/ 196850 h 2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4" name="未知"/>
          <p:cNvSpPr/>
          <p:nvPr/>
        </p:nvSpPr>
        <p:spPr bwMode="auto">
          <a:xfrm>
            <a:off x="-1587" y="1730375"/>
            <a:ext cx="9142413" cy="3265488"/>
          </a:xfrm>
          <a:custGeom>
            <a:avLst/>
            <a:gdLst>
              <a:gd name="T0" fmla="*/ 9517 w 5764"/>
              <a:gd name="T1" fmla="*/ 431800 h 2057"/>
              <a:gd name="T2" fmla="*/ 2304637 w 5764"/>
              <a:gd name="T3" fmla="*/ 15875 h 2057"/>
              <a:gd name="T4" fmla="*/ 6633166 w 5764"/>
              <a:gd name="T5" fmla="*/ 765175 h 2057"/>
              <a:gd name="T6" fmla="*/ 9142413 w 5764"/>
              <a:gd name="T7" fmla="*/ 244475 h 2057"/>
              <a:gd name="T8" fmla="*/ 9142413 w 5764"/>
              <a:gd name="T9" fmla="*/ 2867025 h 2057"/>
              <a:gd name="T10" fmla="*/ 6352423 w 5764"/>
              <a:gd name="T11" fmla="*/ 3165475 h 2057"/>
              <a:gd name="T12" fmla="*/ 2999359 w 5764"/>
              <a:gd name="T13" fmla="*/ 2416175 h 2057"/>
              <a:gd name="T14" fmla="*/ 9517 w 5764"/>
              <a:gd name="T15" fmla="*/ 3122613 h 2057"/>
              <a:gd name="T16" fmla="*/ 9517 w 5764"/>
              <a:gd name="T17" fmla="*/ 431800 h 20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nvGrpSpPr>
          <p:cNvPr id="16389" name="Group 5"/>
          <p:cNvGrpSpPr/>
          <p:nvPr/>
        </p:nvGrpSpPr>
        <p:grpSpPr>
          <a:xfrm>
            <a:off x="7086600" y="1947863"/>
            <a:ext cx="533400" cy="533400"/>
            <a:chOff x="0" y="0"/>
            <a:chExt cx="288" cy="288"/>
          </a:xfrm>
        </p:grpSpPr>
        <p:sp>
          <p:nvSpPr>
            <p:cNvPr id="16"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7"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6392" name="Group 8"/>
          <p:cNvGrpSpPr/>
          <p:nvPr/>
        </p:nvGrpSpPr>
        <p:grpSpPr>
          <a:xfrm>
            <a:off x="7620000" y="1371600"/>
            <a:ext cx="914400" cy="914400"/>
            <a:chOff x="0" y="0"/>
            <a:chExt cx="576" cy="576"/>
          </a:xfrm>
        </p:grpSpPr>
        <p:sp>
          <p:nvSpPr>
            <p:cNvPr id="19" name="Oval 9"/>
            <p:cNvSpPr>
              <a:spLocks noChangeArrowheads="1"/>
            </p:cNvSpPr>
            <p:nvPr/>
          </p:nvSpPr>
          <p:spPr bwMode="auto">
            <a:xfrm>
              <a:off x="0" y="0"/>
              <a:ext cx="576" cy="576"/>
            </a:xfrm>
            <a:prstGeom prst="ellipse">
              <a:avLst/>
            </a:prstGeom>
            <a:solidFill>
              <a:srgbClr val="CC99FF">
                <a:alpha val="52940"/>
              </a:srgbClr>
            </a:soli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0"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16395" name="Group 11"/>
          <p:cNvGrpSpPr/>
          <p:nvPr/>
        </p:nvGrpSpPr>
        <p:grpSpPr>
          <a:xfrm>
            <a:off x="304800" y="3429000"/>
            <a:ext cx="1295400" cy="1371600"/>
            <a:chOff x="0" y="0"/>
            <a:chExt cx="576" cy="576"/>
          </a:xfrm>
        </p:grpSpPr>
        <p:sp>
          <p:nvSpPr>
            <p:cNvPr id="22" name="Oval 12"/>
            <p:cNvSpPr>
              <a:spLocks noChangeArrowheads="1"/>
            </p:cNvSpPr>
            <p:nvPr/>
          </p:nvSpPr>
          <p:spPr bwMode="auto">
            <a:xfrm>
              <a:off x="0" y="0"/>
              <a:ext cx="576" cy="576"/>
            </a:xfrm>
            <a:prstGeom prst="ellipse">
              <a:avLst/>
            </a:prstGeom>
            <a:gradFill rotWithShape="1">
              <a:gsLst>
                <a:gs pos="0">
                  <a:srgbClr val="FFFFFF"/>
                </a:gs>
                <a:gs pos="100000">
                  <a:srgbClr val="9933FF"/>
                </a:gs>
              </a:gsLst>
              <a:path path="shape">
                <a:fillToRect l="50000" t="50000" r="50000" b="50000"/>
              </a:path>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3"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16398" name="Picture 16" descr="wechangelives"/>
          <p:cNvPicPr>
            <a:picLocks noChangeAspect="1"/>
          </p:cNvPicPr>
          <p:nvPr/>
        </p:nvPicPr>
        <p:blipFill>
          <a:blip r:embed="rId4">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2062" name="Rectangle 14"/>
          <p:cNvSpPr>
            <a:spLocks noGrp="1" noChangeArrowheads="1"/>
          </p:cNvSpPr>
          <p:nvPr>
            <p:ph type="ctrTitle"/>
          </p:nvPr>
        </p:nvSpPr>
        <p:spPr>
          <a:xfrm>
            <a:off x="1187450" y="3357563"/>
            <a:ext cx="7086600" cy="1012825"/>
          </a:xfrm>
          <a:effectLst>
            <a:outerShdw dist="28398" dir="1593903" algn="ctr" rotWithShape="0">
              <a:schemeClr val="bg2">
                <a:alpha val="50000"/>
              </a:schemeClr>
            </a:outerShdw>
          </a:effectLst>
        </p:spPr>
        <p:txBody>
          <a:bodyPr/>
          <a:lstStyle>
            <a:lvl1pPr algn="ctr">
              <a:defRPr sz="5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楷体_GB2312" pitchFamily="49" charset="-122"/>
              </a:defRPr>
            </a:lvl1pPr>
          </a:lstStyle>
          <a:p>
            <a:pPr lvl="0" fontAlgn="base"/>
            <a:r>
              <a:rPr lang="zh-CN" altLang="en-US" strike="noStrike" noProof="0" smtClean="0"/>
              <a:t>单击此处编辑母版标题样式</a:t>
            </a:r>
            <a:endParaRPr lang="zh-CN" altLang="en-US" strike="noStrike" noProof="0" smtClean="0"/>
          </a:p>
        </p:txBody>
      </p:sp>
      <p:sp>
        <p:nvSpPr>
          <p:cNvPr id="2063" name="Rectangle 15"/>
          <p:cNvSpPr>
            <a:spLocks noGrp="1" noChangeArrowheads="1"/>
          </p:cNvSpPr>
          <p:nvPr>
            <p:ph type="subTitle" idx="1"/>
          </p:nvPr>
        </p:nvSpPr>
        <p:spPr>
          <a:xfrm>
            <a:off x="1331913" y="2060575"/>
            <a:ext cx="6705600" cy="381000"/>
          </a:xfrm>
          <a:effectLst>
            <a:outerShdw dist="35921" dir="2700000" algn="ctr" rotWithShape="0">
              <a:schemeClr val="bg2"/>
            </a:outerShdw>
          </a:effectLst>
        </p:spPr>
        <p:txBody>
          <a:bodyPr/>
          <a:lstStyle>
            <a:lvl1pPr marL="0" indent="0" algn="ctr">
              <a:buFont typeface="Wingdings" panose="05000000000000000000" pitchFamily="2" charset="2"/>
              <a:buNone/>
              <a:defRPr sz="4000"/>
            </a:lvl1pPr>
          </a:lstStyle>
          <a:p>
            <a:pPr lvl="0" fontAlgn="base"/>
            <a:r>
              <a:rPr lang="zh-CN" altLang="en-US" strike="noStrike" noProof="0" smtClean="0"/>
              <a:t>单击此处编辑母版副标题样式</a:t>
            </a:r>
            <a:endParaRPr lang="zh-CN" altLang="en-US" strike="noStrike" noProof="0" smtClean="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None/>
              <a:defRPr/>
            </a:pPr>
            <a:endParaRPr kumimoji="0" lang="zh-CN" altLang="en-US" sz="32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04813"/>
            <a:ext cx="2057400" cy="56880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04813"/>
            <a:ext cx="6019800" cy="56880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125538"/>
            <a:ext cx="8229600" cy="4967287"/>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defRPr/>
            </a:pPr>
            <a:endParaRPr kumimoji="0" lang="zh-CN" altLang="en-US" sz="28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17419" name="文本框 37"/>
          <p:cNvSpPr txBox="1"/>
          <p:nvPr userDrawn="1"/>
        </p:nvSpPr>
        <p:spPr>
          <a:xfrm>
            <a:off x="546100" y="261938"/>
            <a:ext cx="1355725" cy="314325"/>
          </a:xfrm>
          <a:prstGeom prst="rect">
            <a:avLst/>
          </a:prstGeom>
          <a:noFill/>
          <a:ln w="9525">
            <a:noFill/>
          </a:ln>
        </p:spPr>
        <p:txBody>
          <a:bodyPr wrap="none" lIns="68584" tIns="34292" rIns="68584" bIns="34292" anchor="t" anchorCtr="0">
            <a:spAutoFit/>
          </a:bodyPr>
          <a:p>
            <a:pPr lvl="0"/>
            <a:r>
              <a:rPr lang="zh-CN" altLang="zh-CN" sz="1600" dirty="0">
                <a:solidFill>
                  <a:schemeClr val="accent1"/>
                </a:solidFill>
                <a:latin typeface="微软雅黑" panose="020B0503020204020204" pitchFamily="34" charset="-122"/>
                <a:ea typeface="微软雅黑" panose="020B0503020204020204" pitchFamily="34" charset="-122"/>
              </a:rPr>
              <a:t>工作完成情况</a:t>
            </a:r>
            <a:endParaRPr lang="zh-CN" altLang="zh-CN" sz="16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25602" name="Picture 2" descr="bg-1"/>
          <p:cNvPicPr>
            <a:picLocks noChangeAspect="1"/>
          </p:cNvPicPr>
          <p:nvPr/>
        </p:nvPicPr>
        <p:blipFill>
          <a:blip r:embed="rId3">
            <a:lum bright="1999"/>
          </a:blip>
          <a:stretch>
            <a:fillRect/>
          </a:stretch>
        </p:blipFill>
        <p:spPr>
          <a:xfrm>
            <a:off x="0" y="2162175"/>
            <a:ext cx="9144000" cy="4695825"/>
          </a:xfrm>
          <a:prstGeom prst="rect">
            <a:avLst/>
          </a:prstGeom>
          <a:noFill/>
          <a:ln w="9525">
            <a:noFill/>
          </a:ln>
        </p:spPr>
      </p:pic>
      <p:sp>
        <p:nvSpPr>
          <p:cNvPr id="13" name="未知"/>
          <p:cNvSpPr/>
          <p:nvPr/>
        </p:nvSpPr>
        <p:spPr bwMode="auto">
          <a:xfrm>
            <a:off x="-1587" y="1447800"/>
            <a:ext cx="9156700" cy="3832225"/>
          </a:xfrm>
          <a:custGeom>
            <a:avLst/>
            <a:gdLst>
              <a:gd name="T0" fmla="*/ 19034 w 5773"/>
              <a:gd name="T1" fmla="*/ 196850 h 2414"/>
              <a:gd name="T2" fmla="*/ 2190439 w 5773"/>
              <a:gd name="T3" fmla="*/ 19050 h 2414"/>
              <a:gd name="T4" fmla="*/ 6446013 w 5773"/>
              <a:gd name="T5" fmla="*/ 922338 h 2414"/>
              <a:gd name="T6" fmla="*/ 9156701 w 5773"/>
              <a:gd name="T7" fmla="*/ 187325 h 2414"/>
              <a:gd name="T8" fmla="*/ 9145598 w 5773"/>
              <a:gd name="T9" fmla="*/ 3414713 h 2414"/>
              <a:gd name="T10" fmla="*/ 6290573 w 5773"/>
              <a:gd name="T11" fmla="*/ 3592513 h 2414"/>
              <a:gd name="T12" fmla="*/ 3113564 w 5773"/>
              <a:gd name="T13" fmla="*/ 3011488 h 2414"/>
              <a:gd name="T14" fmla="*/ 9517 w 5773"/>
              <a:gd name="T15" fmla="*/ 3821113 h 2414"/>
              <a:gd name="T16" fmla="*/ 19034 w 5773"/>
              <a:gd name="T17" fmla="*/ 196850 h 2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4" name="未知"/>
          <p:cNvSpPr/>
          <p:nvPr/>
        </p:nvSpPr>
        <p:spPr bwMode="auto">
          <a:xfrm>
            <a:off x="-1587" y="1730375"/>
            <a:ext cx="9142413" cy="3265488"/>
          </a:xfrm>
          <a:custGeom>
            <a:avLst/>
            <a:gdLst>
              <a:gd name="T0" fmla="*/ 9517 w 5764"/>
              <a:gd name="T1" fmla="*/ 431800 h 2057"/>
              <a:gd name="T2" fmla="*/ 2304637 w 5764"/>
              <a:gd name="T3" fmla="*/ 15875 h 2057"/>
              <a:gd name="T4" fmla="*/ 6633166 w 5764"/>
              <a:gd name="T5" fmla="*/ 765175 h 2057"/>
              <a:gd name="T6" fmla="*/ 9142413 w 5764"/>
              <a:gd name="T7" fmla="*/ 244475 h 2057"/>
              <a:gd name="T8" fmla="*/ 9142413 w 5764"/>
              <a:gd name="T9" fmla="*/ 2867025 h 2057"/>
              <a:gd name="T10" fmla="*/ 6352423 w 5764"/>
              <a:gd name="T11" fmla="*/ 3165475 h 2057"/>
              <a:gd name="T12" fmla="*/ 2999359 w 5764"/>
              <a:gd name="T13" fmla="*/ 2416175 h 2057"/>
              <a:gd name="T14" fmla="*/ 9517 w 5764"/>
              <a:gd name="T15" fmla="*/ 3122613 h 2057"/>
              <a:gd name="T16" fmla="*/ 9517 w 5764"/>
              <a:gd name="T17" fmla="*/ 431800 h 20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nvGrpSpPr>
          <p:cNvPr id="25605" name="Group 5"/>
          <p:cNvGrpSpPr/>
          <p:nvPr/>
        </p:nvGrpSpPr>
        <p:grpSpPr>
          <a:xfrm>
            <a:off x="7086600" y="1947863"/>
            <a:ext cx="533400" cy="533400"/>
            <a:chOff x="0" y="0"/>
            <a:chExt cx="288" cy="288"/>
          </a:xfrm>
        </p:grpSpPr>
        <p:sp>
          <p:nvSpPr>
            <p:cNvPr id="16"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17"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25608" name="Group 8"/>
          <p:cNvGrpSpPr/>
          <p:nvPr/>
        </p:nvGrpSpPr>
        <p:grpSpPr>
          <a:xfrm>
            <a:off x="7620000" y="1371600"/>
            <a:ext cx="914400" cy="914400"/>
            <a:chOff x="0" y="0"/>
            <a:chExt cx="576" cy="576"/>
          </a:xfrm>
        </p:grpSpPr>
        <p:sp>
          <p:nvSpPr>
            <p:cNvPr id="19" name="Oval 9"/>
            <p:cNvSpPr>
              <a:spLocks noChangeArrowheads="1"/>
            </p:cNvSpPr>
            <p:nvPr/>
          </p:nvSpPr>
          <p:spPr bwMode="auto">
            <a:xfrm>
              <a:off x="0" y="0"/>
              <a:ext cx="576" cy="576"/>
            </a:xfrm>
            <a:prstGeom prst="ellipse">
              <a:avLst/>
            </a:prstGeom>
            <a:solidFill>
              <a:srgbClr val="CC99FF">
                <a:alpha val="52940"/>
              </a:srgbClr>
            </a:soli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0"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25611" name="Group 11"/>
          <p:cNvGrpSpPr/>
          <p:nvPr/>
        </p:nvGrpSpPr>
        <p:grpSpPr>
          <a:xfrm>
            <a:off x="304800" y="3429000"/>
            <a:ext cx="1295400" cy="1371600"/>
            <a:chOff x="0" y="0"/>
            <a:chExt cx="576" cy="576"/>
          </a:xfrm>
        </p:grpSpPr>
        <p:sp>
          <p:nvSpPr>
            <p:cNvPr id="22" name="Oval 12"/>
            <p:cNvSpPr>
              <a:spLocks noChangeArrowheads="1"/>
            </p:cNvSpPr>
            <p:nvPr/>
          </p:nvSpPr>
          <p:spPr bwMode="auto">
            <a:xfrm>
              <a:off x="0" y="0"/>
              <a:ext cx="576" cy="576"/>
            </a:xfrm>
            <a:prstGeom prst="ellipse">
              <a:avLst/>
            </a:prstGeom>
            <a:gradFill rotWithShape="1">
              <a:gsLst>
                <a:gs pos="0">
                  <a:srgbClr val="FFFFFF"/>
                </a:gs>
                <a:gs pos="100000">
                  <a:srgbClr val="9933FF"/>
                </a:gs>
              </a:gsLst>
              <a:path path="shape">
                <a:fillToRect l="50000" t="50000" r="50000" b="50000"/>
              </a:path>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3"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25614" name="Picture 16" descr="wechangelives"/>
          <p:cNvPicPr>
            <a:picLocks noChangeAspect="1"/>
          </p:cNvPicPr>
          <p:nvPr/>
        </p:nvPicPr>
        <p:blipFill>
          <a:blip r:embed="rId4">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2062" name="Rectangle 14"/>
          <p:cNvSpPr>
            <a:spLocks noGrp="1" noChangeArrowheads="1"/>
          </p:cNvSpPr>
          <p:nvPr>
            <p:ph type="ctrTitle"/>
          </p:nvPr>
        </p:nvSpPr>
        <p:spPr>
          <a:xfrm>
            <a:off x="1187450" y="3357563"/>
            <a:ext cx="7086600" cy="1012825"/>
          </a:xfrm>
          <a:effectLst>
            <a:outerShdw dist="28398" dir="1593903" algn="ctr" rotWithShape="0">
              <a:schemeClr val="bg2">
                <a:alpha val="50000"/>
              </a:schemeClr>
            </a:outerShdw>
          </a:effectLst>
        </p:spPr>
        <p:txBody>
          <a:bodyPr/>
          <a:lstStyle>
            <a:lvl1pPr algn="ctr">
              <a:defRPr sz="5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楷体_GB2312" pitchFamily="49" charset="-122"/>
              </a:defRPr>
            </a:lvl1pPr>
          </a:lstStyle>
          <a:p>
            <a:pPr lvl="0" fontAlgn="base"/>
            <a:r>
              <a:rPr lang="zh-CN" altLang="en-US" strike="noStrike" noProof="0" smtClean="0"/>
              <a:t>单击此处编辑母版标题样式</a:t>
            </a:r>
            <a:endParaRPr lang="zh-CN" altLang="en-US" strike="noStrike" noProof="0" smtClean="0"/>
          </a:p>
        </p:txBody>
      </p:sp>
      <p:sp>
        <p:nvSpPr>
          <p:cNvPr id="2063" name="Rectangle 15"/>
          <p:cNvSpPr>
            <a:spLocks noGrp="1" noChangeArrowheads="1"/>
          </p:cNvSpPr>
          <p:nvPr>
            <p:ph type="subTitle" idx="1"/>
          </p:nvPr>
        </p:nvSpPr>
        <p:spPr>
          <a:xfrm>
            <a:off x="1331913" y="2060575"/>
            <a:ext cx="6705600" cy="381000"/>
          </a:xfrm>
          <a:effectLst>
            <a:outerShdw dist="35921" dir="2700000" algn="ctr" rotWithShape="0">
              <a:schemeClr val="bg2"/>
            </a:outerShdw>
          </a:effectLst>
        </p:spPr>
        <p:txBody>
          <a:bodyPr/>
          <a:lstStyle>
            <a:lvl1pPr marL="0" indent="0" algn="ctr">
              <a:buFont typeface="Wingdings" panose="05000000000000000000" pitchFamily="2" charset="2"/>
              <a:buNone/>
              <a:defRPr sz="4000"/>
            </a:lvl1pPr>
          </a:lstStyle>
          <a:p>
            <a:pPr lvl="0" fontAlgn="base"/>
            <a:r>
              <a:rPr lang="zh-CN" altLang="en-US" strike="noStrike" noProof="0" smtClean="0"/>
              <a:t>单击此处编辑母版副标题样式</a:t>
            </a:r>
            <a:endParaRPr lang="zh-CN" altLang="en-US" strike="noStrike" noProof="0" smtClean="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None/>
              <a:defRPr/>
            </a:pPr>
            <a:endParaRPr kumimoji="0" lang="zh-CN" altLang="en-US" sz="32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04813"/>
            <a:ext cx="2057400" cy="56880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404813"/>
            <a:ext cx="6019800" cy="56880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125538"/>
            <a:ext cx="8229600" cy="4967287"/>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Char char="v"/>
              <a:defRPr/>
            </a:pPr>
            <a:endParaRPr kumimoji="0" lang="zh-CN" altLang="en-US" sz="28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750" y="404813"/>
            <a:ext cx="7391400" cy="56356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4967287"/>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214313"/>
            <a:ext cx="466725"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fontAlgn="base"/>
            <a:endParaRPr lang="zh-CN" altLang="en-US" sz="1400" strike="noStrike" noProof="1" dirty="0">
              <a:solidFill>
                <a:srgbClr val="E7E6E6">
                  <a:lumMod val="50000"/>
                </a:srgbClr>
              </a:solidFill>
              <a:cs typeface="+mn-ea"/>
              <a:sym typeface="+mn-lt"/>
            </a:endParaRPr>
          </a:p>
        </p:txBody>
      </p:sp>
      <p:sp>
        <p:nvSpPr>
          <p:cNvPr id="26635" name="文本框 37"/>
          <p:cNvSpPr txBox="1"/>
          <p:nvPr userDrawn="1"/>
        </p:nvSpPr>
        <p:spPr>
          <a:xfrm>
            <a:off x="546100" y="261938"/>
            <a:ext cx="1355725" cy="314325"/>
          </a:xfrm>
          <a:prstGeom prst="rect">
            <a:avLst/>
          </a:prstGeom>
          <a:noFill/>
          <a:ln w="9525">
            <a:noFill/>
          </a:ln>
        </p:spPr>
        <p:txBody>
          <a:bodyPr wrap="none" lIns="68584" tIns="34292" rIns="68584" bIns="34292" anchor="t" anchorCtr="0">
            <a:spAutoFit/>
          </a:bodyPr>
          <a:p>
            <a:pPr lvl="0"/>
            <a:r>
              <a:rPr lang="zh-CN" altLang="zh-CN" sz="1600" dirty="0">
                <a:solidFill>
                  <a:schemeClr val="accent1"/>
                </a:solidFill>
                <a:latin typeface="微软雅黑" panose="020B0503020204020204" pitchFamily="34" charset="-122"/>
                <a:ea typeface="微软雅黑" panose="020B0503020204020204" pitchFamily="34" charset="-122"/>
              </a:rPr>
              <a:t>工作完成情况</a:t>
            </a:r>
            <a:endParaRPr lang="zh-CN" altLang="zh-CN" sz="16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0594" name="Rectangle 2"/>
          <p:cNvSpPr>
            <a:spLocks noGrp="1" noRot="1" noChangeArrowheads="1"/>
          </p:cNvSpPr>
          <p:nvPr>
            <p:ph type="ctrTitle"/>
          </p:nvPr>
        </p:nvSpPr>
        <p:spPr>
          <a:xfrm>
            <a:off x="3962400" y="1066800"/>
            <a:ext cx="4648200" cy="19812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110595" name="Rectangle 3"/>
          <p:cNvSpPr>
            <a:spLocks noGrp="1" noRot="1" noChangeArrowheads="1"/>
          </p:cNvSpPr>
          <p:nvPr>
            <p:ph type="subTitle" idx="1"/>
          </p:nvPr>
        </p:nvSpPr>
        <p:spPr>
          <a:xfrm>
            <a:off x="3962400" y="3657600"/>
            <a:ext cx="4572000" cy="1676400"/>
          </a:xfrm>
        </p:spPr>
        <p:txBody>
          <a:bodyPr/>
          <a:lstStyle>
            <a:lvl1pPr marL="0" indent="0" algn="ctr">
              <a:buFont typeface="Wingdings" panose="05000000000000000000" pitchFamily="2" charset="2"/>
              <a:buNone/>
              <a:defRPr/>
            </a:lvl1pPr>
          </a:lstStyle>
          <a:p>
            <a:pPr fontAlgn="base"/>
            <a:r>
              <a:rPr lang="zh-CN" altLang="en-US" strike="noStrike" noProof="1"/>
              <a:t>单击此处编辑母版副标题样式</a:t>
            </a:r>
            <a:endParaRPr lang="zh-CN" altLang="en-US" strike="noStrike" noProof="1"/>
          </a:p>
        </p:txBody>
      </p:sp>
      <p:sp>
        <p:nvSpPr>
          <p:cNvPr id="11" name="Rectangle 4"/>
          <p:cNvSpPr>
            <a:spLocks noGrp="1" noChangeArrowheads="1"/>
          </p:cNvSpPr>
          <p:nvPr>
            <p:ph type="dt" sz="half" idx="2"/>
          </p:nvPr>
        </p:nvSpPr>
        <p:spPr bwMode="auto">
          <a:xfrm>
            <a:off x="301625" y="6076951"/>
            <a:ext cx="2289175" cy="476251"/>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2" name="Rectangle 5"/>
          <p:cNvSpPr>
            <a:spLocks noGrp="1" noChangeArrowheads="1"/>
          </p:cNvSpPr>
          <p:nvPr>
            <p:ph type="ftr" sz="quarter" idx="3"/>
          </p:nvPr>
        </p:nvSpPr>
        <p:spPr bwMode="auto">
          <a:xfrm>
            <a:off x="3124200" y="6076951"/>
            <a:ext cx="2895600" cy="476251"/>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 name="Rectangle 6"/>
          <p:cNvSpPr>
            <a:spLocks noGrp="1" noChangeArrowheads="1"/>
          </p:cNvSpPr>
          <p:nvPr>
            <p:ph type="sldNum" sz="quarter" idx="4"/>
          </p:nvPr>
        </p:nvSpPr>
        <p:spPr bwMode="auto">
          <a:xfrm>
            <a:off x="6553200" y="6076951"/>
            <a:ext cx="2289175" cy="476251"/>
          </a:xfrm>
          <a:prstGeom prst="rect">
            <a:avLst/>
          </a:prstGeom>
          <a:noFill/>
          <a:ln w="9525">
            <a:noFill/>
            <a:miter lim="800000"/>
          </a:ln>
          <a:effectLst/>
        </p:spPr>
        <p:txBody>
          <a:bodyPr vert="horz" wrap="square" lIns="91440" tIns="45720" rIns="91440" bIns="45720" numCol="1" anchor="t" anchorCtr="0" compatLnSpc="1"/>
          <a:p>
            <a:pPr algn="r" fontAlgn="base"/>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3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304800" y="1981200"/>
            <a:ext cx="4194175" cy="38862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zh-CN" altLang="en-US" strike="noStrike" noProof="1"/>
          </a:p>
        </p:txBody>
      </p:sp>
      <p:sp>
        <p:nvSpPr>
          <p:cNvPr id="4" name="内容占位符 3"/>
          <p:cNvSpPr>
            <a:spLocks noGrp="1"/>
          </p:cNvSpPr>
          <p:nvPr>
            <p:ph sz="half" idx="2"/>
          </p:nvPr>
        </p:nvSpPr>
        <p:spPr>
          <a:xfrm>
            <a:off x="4651375" y="1981200"/>
            <a:ext cx="4194175" cy="38862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1"/>
            <a:ext cx="3008313" cy="1162051"/>
          </a:xfrm>
        </p:spPr>
        <p:txBody>
          <a:bodyPr anchor="b"/>
          <a:lstStyle>
            <a:lvl1pPr algn="l">
              <a:defRPr sz="15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1"/>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fontAlgn="base"/>
            <a:r>
              <a:rPr lang="zh-CN" altLang="en-US" sz="1050"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9"/>
          </a:xfrm>
        </p:spPr>
        <p:txBody>
          <a:bodyPr anchor="b"/>
          <a:lstStyle>
            <a:lvl1pPr algn="l">
              <a:defRPr sz="15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9"/>
            <a:ext cx="5486400" cy="8048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fontAlgn="base"/>
            <a:r>
              <a:rPr lang="zh-CN" altLang="en-US" sz="1050"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10363" y="685800"/>
            <a:ext cx="2135187" cy="51816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301625" y="685800"/>
            <a:ext cx="6256338" cy="51816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xOverObj" preserve="1">
  <p:cSld name="标题和文本在内容之上">
    <p:spTree>
      <p:nvGrpSpPr>
        <p:cNvPr id="1" name=""/>
        <p:cNvGrpSpPr/>
        <p:nvPr/>
      </p:nvGrpSpPr>
      <p:grpSpPr>
        <a:xfrm>
          <a:off x="0" y="0"/>
          <a:ext cx="0" cy="0"/>
          <a:chOff x="0" y="0"/>
          <a:chExt cx="0" cy="0"/>
        </a:xfrm>
      </p:grpSpPr>
      <p:sp>
        <p:nvSpPr>
          <p:cNvPr id="2" name="标题 1"/>
          <p:cNvSpPr>
            <a:spLocks noGrp="1"/>
          </p:cNvSpPr>
          <p:nvPr>
            <p:ph type="title"/>
          </p:nvPr>
        </p:nvSpPr>
        <p:spPr>
          <a:xfrm>
            <a:off x="301625" y="685800"/>
            <a:ext cx="8540750" cy="11430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304800" y="1981200"/>
            <a:ext cx="8540750" cy="18669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304800" y="4000500"/>
            <a:ext cx="8540750" cy="18669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6600CC"/>
              </a:buClr>
              <a:buSzTx/>
              <a:buFont typeface="Wingdings" panose="05000000000000000000" pitchFamily="2" charset="2"/>
              <a:buNone/>
              <a:defRPr/>
            </a:pPr>
            <a:endParaRPr kumimoji="0" lang="zh-CN" altLang="en-US" sz="3200" b="1" i="0" u="none" strike="noStrike" kern="0" cap="none" spc="0" normalizeH="0" baseline="0" noProof="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image" Target="../media/image9.png"/><Relationship Id="rId2" Type="http://schemas.openxmlformats.org/officeDocument/2006/relationships/slideLayout" Target="../slideLayouts/slideLayout2.xml"/><Relationship Id="rId19" Type="http://schemas.openxmlformats.org/officeDocument/2006/relationships/image" Target="../media/image8.png"/><Relationship Id="rId18" Type="http://schemas.openxmlformats.org/officeDocument/2006/relationships/image" Target="../media/image7.png"/><Relationship Id="rId17" Type="http://schemas.openxmlformats.org/officeDocument/2006/relationships/image" Target="../media/image6.png"/><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5.xml"/><Relationship Id="rId8" Type="http://schemas.openxmlformats.org/officeDocument/2006/relationships/slideLayout" Target="../slideLayouts/slideLayout24.xml"/><Relationship Id="rId7" Type="http://schemas.openxmlformats.org/officeDocument/2006/relationships/slideLayout" Target="../slideLayouts/slideLayout23.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3" Type="http://schemas.openxmlformats.org/officeDocument/2006/relationships/slideLayout" Target="../slideLayouts/slideLayout19.xml"/><Relationship Id="rId20" Type="http://schemas.openxmlformats.org/officeDocument/2006/relationships/theme" Target="../theme/theme2.xml"/><Relationship Id="rId2" Type="http://schemas.openxmlformats.org/officeDocument/2006/relationships/slideLayout" Target="../slideLayouts/slideLayout18.xml"/><Relationship Id="rId19" Type="http://schemas.openxmlformats.org/officeDocument/2006/relationships/image" Target="../media/image9.png"/><Relationship Id="rId18" Type="http://schemas.openxmlformats.org/officeDocument/2006/relationships/image" Target="../media/image8.png"/><Relationship Id="rId17" Type="http://schemas.openxmlformats.org/officeDocument/2006/relationships/image" Target="../media/image7.png"/><Relationship Id="rId16" Type="http://schemas.openxmlformats.org/officeDocument/2006/relationships/image" Target="../media/image6.png"/><Relationship Id="rId15" Type="http://schemas.openxmlformats.org/officeDocument/2006/relationships/slideLayout" Target="../slideLayouts/slideLayout31.xml"/><Relationship Id="rId14" Type="http://schemas.openxmlformats.org/officeDocument/2006/relationships/slideLayout" Target="../slideLayouts/slideLayout30.xml"/><Relationship Id="rId13" Type="http://schemas.openxmlformats.org/officeDocument/2006/relationships/slideLayout" Target="../slideLayouts/slideLayout29.xml"/><Relationship Id="rId12" Type="http://schemas.openxmlformats.org/officeDocument/2006/relationships/slideLayout" Target="../slideLayouts/slideLayout28.xml"/><Relationship Id="rId11" Type="http://schemas.openxmlformats.org/officeDocument/2006/relationships/slideLayout" Target="../slideLayouts/slideLayout27.xml"/><Relationship Id="rId10" Type="http://schemas.openxmlformats.org/officeDocument/2006/relationships/slideLayout" Target="../slideLayouts/slideLayout26.xml"/><Relationship Id="rId1"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40.xml"/><Relationship Id="rId8" Type="http://schemas.openxmlformats.org/officeDocument/2006/relationships/slideLayout" Target="../slideLayouts/slideLayout39.xml"/><Relationship Id="rId7" Type="http://schemas.openxmlformats.org/officeDocument/2006/relationships/slideLayout" Target="../slideLayouts/slideLayout38.xml"/><Relationship Id="rId6" Type="http://schemas.openxmlformats.org/officeDocument/2006/relationships/slideLayout" Target="../slideLayouts/slideLayout37.xml"/><Relationship Id="rId5" Type="http://schemas.openxmlformats.org/officeDocument/2006/relationships/slideLayout" Target="../slideLayouts/slideLayout36.xml"/><Relationship Id="rId4" Type="http://schemas.openxmlformats.org/officeDocument/2006/relationships/slideLayout" Target="../slideLayouts/slideLayout35.xml"/><Relationship Id="rId3" Type="http://schemas.openxmlformats.org/officeDocument/2006/relationships/slideLayout" Target="../slideLayouts/slideLayout34.xml"/><Relationship Id="rId20" Type="http://schemas.openxmlformats.org/officeDocument/2006/relationships/theme" Target="../theme/theme3.xml"/><Relationship Id="rId2" Type="http://schemas.openxmlformats.org/officeDocument/2006/relationships/slideLayout" Target="../slideLayouts/slideLayout33.xml"/><Relationship Id="rId19" Type="http://schemas.openxmlformats.org/officeDocument/2006/relationships/image" Target="../media/image9.png"/><Relationship Id="rId18" Type="http://schemas.openxmlformats.org/officeDocument/2006/relationships/image" Target="../media/image8.png"/><Relationship Id="rId17" Type="http://schemas.openxmlformats.org/officeDocument/2006/relationships/image" Target="../media/image7.png"/><Relationship Id="rId16" Type="http://schemas.openxmlformats.org/officeDocument/2006/relationships/image" Target="../media/image6.png"/><Relationship Id="rId15" Type="http://schemas.openxmlformats.org/officeDocument/2006/relationships/slideLayout" Target="../slideLayouts/slideLayout46.xml"/><Relationship Id="rId14" Type="http://schemas.openxmlformats.org/officeDocument/2006/relationships/slideLayout" Target="../slideLayouts/slideLayout45.xml"/><Relationship Id="rId13" Type="http://schemas.openxmlformats.org/officeDocument/2006/relationships/slideLayout" Target="../slideLayouts/slideLayout44.xml"/><Relationship Id="rId12" Type="http://schemas.openxmlformats.org/officeDocument/2006/relationships/slideLayout" Target="../slideLayouts/slideLayout43.xml"/><Relationship Id="rId11" Type="http://schemas.openxmlformats.org/officeDocument/2006/relationships/slideLayout" Target="../slideLayouts/slideLayout42.xml"/><Relationship Id="rId10" Type="http://schemas.openxmlformats.org/officeDocument/2006/relationships/slideLayout" Target="../slideLayouts/slideLayout41.xml"/><Relationship Id="rId1"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slideLayout" Target="../slideLayouts/slideLayout54.xml"/><Relationship Id="rId7" Type="http://schemas.openxmlformats.org/officeDocument/2006/relationships/slideLayout" Target="../slideLayouts/slideLayout53.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9" Type="http://schemas.openxmlformats.org/officeDocument/2006/relationships/theme" Target="../theme/theme4.xml"/><Relationship Id="rId18" Type="http://schemas.openxmlformats.org/officeDocument/2006/relationships/vmlDrawing" Target="../drawings/vmlDrawing1.vml"/><Relationship Id="rId17" Type="http://schemas.openxmlformats.org/officeDocument/2006/relationships/image" Target="../media/image13.png"/><Relationship Id="rId16" Type="http://schemas.openxmlformats.org/officeDocument/2006/relationships/oleObject" Target="../embeddings/oleObject1.bin"/><Relationship Id="rId15" Type="http://schemas.openxmlformats.org/officeDocument/2006/relationships/image" Target="../media/image12.png"/><Relationship Id="rId14" Type="http://schemas.openxmlformats.org/officeDocument/2006/relationships/image" Target="../media/image11.jpeg"/><Relationship Id="rId13" Type="http://schemas.openxmlformats.org/officeDocument/2006/relationships/slideLayout" Target="../slideLayouts/slideLayout59.xml"/><Relationship Id="rId12" Type="http://schemas.openxmlformats.org/officeDocument/2006/relationships/slideLayout" Target="../slideLayouts/slideLayout58.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Picture 2" descr="rubin"/>
          <p:cNvPicPr>
            <a:picLocks noChangeAspect="1"/>
          </p:cNvPicPr>
          <p:nvPr userDrawn="1"/>
        </p:nvPicPr>
        <p:blipFill>
          <a:blip r:embed="rId17"/>
          <a:stretch>
            <a:fillRect/>
          </a:stretch>
        </p:blipFill>
        <p:spPr>
          <a:xfrm>
            <a:off x="-173037" y="0"/>
            <a:ext cx="9640887" cy="549275"/>
          </a:xfrm>
          <a:prstGeom prst="rect">
            <a:avLst/>
          </a:prstGeom>
          <a:noFill/>
          <a:ln w="9525">
            <a:noFill/>
          </a:ln>
        </p:spPr>
      </p:pic>
      <p:sp>
        <p:nvSpPr>
          <p:cNvPr id="1027" name="未知"/>
          <p:cNvSpPr/>
          <p:nvPr/>
        </p:nvSpPr>
        <p:spPr bwMode="auto">
          <a:xfrm>
            <a:off x="-12700" y="115888"/>
            <a:ext cx="9153525" cy="217488"/>
          </a:xfrm>
          <a:custGeom>
            <a:avLst/>
            <a:gdLst>
              <a:gd name="T0" fmla="*/ 31722 w 5771"/>
              <a:gd name="T1" fmla="*/ 37391 h 634"/>
              <a:gd name="T2" fmla="*/ 2287192 w 5771"/>
              <a:gd name="T3" fmla="*/ 1029 h 634"/>
              <a:gd name="T4" fmla="*/ 6582417 w 5771"/>
              <a:gd name="T5" fmla="*/ 50770 h 634"/>
              <a:gd name="T6" fmla="*/ 9153525 w 5771"/>
              <a:gd name="T7" fmla="*/ 12692 h 634"/>
              <a:gd name="T8" fmla="*/ 9153525 w 5771"/>
              <a:gd name="T9" fmla="*/ 191073 h 634"/>
              <a:gd name="T10" fmla="*/ 6252503 w 5771"/>
              <a:gd name="T11" fmla="*/ 203079 h 634"/>
              <a:gd name="T12" fmla="*/ 2916883 w 5771"/>
              <a:gd name="T13" fmla="*/ 156426 h 634"/>
              <a:gd name="T14" fmla="*/ 9517 w 5771"/>
              <a:gd name="T15" fmla="*/ 212684 h 634"/>
              <a:gd name="T16" fmla="*/ 31722 w 5771"/>
              <a:gd name="T17" fmla="*/ 37391 h 6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gradFill rotWithShape="1">
            <a:gsLst>
              <a:gs pos="0">
                <a:schemeClr val="bg1">
                  <a:alpha val="34998"/>
                </a:schemeClr>
              </a:gs>
              <a:gs pos="100000">
                <a:srgbClr val="9933FF">
                  <a:alpha val="32999"/>
                </a:srgbClr>
              </a:gs>
            </a:gsLst>
            <a:lin ang="27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pic>
        <p:nvPicPr>
          <p:cNvPr id="1028" name="Picture 4" descr="yb-3"/>
          <p:cNvPicPr>
            <a:picLocks noChangeAspect="1"/>
          </p:cNvPicPr>
          <p:nvPr userDrawn="1"/>
        </p:nvPicPr>
        <p:blipFill>
          <a:blip r:embed="rId18"/>
          <a:stretch>
            <a:fillRect/>
          </a:stretch>
        </p:blipFill>
        <p:spPr>
          <a:xfrm>
            <a:off x="15875" y="765175"/>
            <a:ext cx="6643688" cy="2940050"/>
          </a:xfrm>
          <a:prstGeom prst="rect">
            <a:avLst/>
          </a:prstGeom>
          <a:noFill/>
          <a:ln w="9525">
            <a:noFill/>
          </a:ln>
        </p:spPr>
      </p:pic>
      <p:sp>
        <p:nvSpPr>
          <p:cNvPr id="1029" name="Rectangle 5"/>
          <p:cNvSpPr>
            <a:spLocks noGrp="1"/>
          </p:cNvSpPr>
          <p:nvPr>
            <p:ph type="title"/>
          </p:nvPr>
        </p:nvSpPr>
        <p:spPr>
          <a:xfrm>
            <a:off x="539750" y="404813"/>
            <a:ext cx="7391400" cy="563562"/>
          </a:xfrm>
          <a:prstGeom prst="rect">
            <a:avLst/>
          </a:prstGeom>
          <a:noFill/>
          <a:ln w="9525">
            <a:noFill/>
          </a:ln>
          <a:effectLst>
            <a:outerShdw dist="35921" dir="2699999" algn="ctr" rotWithShape="0">
              <a:schemeClr val="bg2">
                <a:alpha val="50000"/>
              </a:schemeClr>
            </a:outerShdw>
          </a:effectLst>
        </p:spPr>
        <p:txBody>
          <a:bodyPr wrap="square" lIns="91440" tIns="45720" rIns="91440" bIns="45720" anchor="ctr" anchorCtr="0"/>
          <a:p>
            <a:pPr lvl="0"/>
            <a:r>
              <a:rPr lang="zh-CN" altLang="en-US" dirty="0"/>
              <a:t>单击此处编辑母版标题样式</a:t>
            </a:r>
            <a:endParaRPr lang="zh-CN" altLang="en-US" dirty="0"/>
          </a:p>
        </p:txBody>
      </p:sp>
      <p:sp>
        <p:nvSpPr>
          <p:cNvPr id="1030" name="Rectangle 6"/>
          <p:cNvSpPr>
            <a:spLocks noGrp="1"/>
          </p:cNvSpPr>
          <p:nvPr>
            <p:ph type="body"/>
          </p:nvPr>
        </p:nvSpPr>
        <p:spPr>
          <a:xfrm>
            <a:off x="457200" y="1125538"/>
            <a:ext cx="8229600" cy="4967287"/>
          </a:xfrm>
          <a:prstGeom prst="rect">
            <a:avLst/>
          </a:prstGeom>
          <a:noFill/>
          <a:ln w="9525">
            <a:noFill/>
          </a:ln>
        </p:spPr>
        <p:txBody>
          <a:bodyPr anchor="t" anchorCtr="0"/>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pic>
        <p:nvPicPr>
          <p:cNvPr id="1031" name="Picture 7" descr="123"/>
          <p:cNvPicPr>
            <a:picLocks noChangeAspect="1"/>
          </p:cNvPicPr>
          <p:nvPr userDrawn="1"/>
        </p:nvPicPr>
        <p:blipFill>
          <a:blip r:embed="rId19"/>
          <a:stretch>
            <a:fillRect/>
          </a:stretch>
        </p:blipFill>
        <p:spPr>
          <a:xfrm>
            <a:off x="6873875" y="5502275"/>
            <a:ext cx="2270125" cy="1355725"/>
          </a:xfrm>
          <a:prstGeom prst="rect">
            <a:avLst/>
          </a:prstGeom>
          <a:noFill/>
          <a:ln w="9525">
            <a:noFill/>
          </a:ln>
        </p:spPr>
      </p:pic>
      <p:pic>
        <p:nvPicPr>
          <p:cNvPr id="1032" name="Picture 8" descr="logo"/>
          <p:cNvPicPr>
            <a:picLocks noChangeAspect="1"/>
          </p:cNvPicPr>
          <p:nvPr userDrawn="1"/>
        </p:nvPicPr>
        <p:blipFill>
          <a:blip r:embed="rId20">
            <a:lum bright="17999"/>
          </a:blip>
          <a:stretch>
            <a:fillRect/>
          </a:stretch>
        </p:blipFill>
        <p:spPr>
          <a:xfrm rot="-1820424">
            <a:off x="4572000" y="2205038"/>
            <a:ext cx="2376488" cy="939800"/>
          </a:xfrm>
          <a:prstGeom prst="rect">
            <a:avLst/>
          </a:prstGeom>
          <a:noFill/>
          <a:ln w="9525">
            <a:noFill/>
          </a:ln>
        </p:spPr>
      </p:pic>
      <p:pic>
        <p:nvPicPr>
          <p:cNvPr id="1033" name="Picture 9" descr="logo"/>
          <p:cNvPicPr>
            <a:picLocks noChangeAspect="1"/>
          </p:cNvPicPr>
          <p:nvPr userDrawn="1"/>
        </p:nvPicPr>
        <p:blipFill>
          <a:blip r:embed="rId20">
            <a:lum bright="17999"/>
          </a:blip>
          <a:stretch>
            <a:fillRect/>
          </a:stretch>
        </p:blipFill>
        <p:spPr>
          <a:xfrm rot="-1820424">
            <a:off x="4067175" y="4868863"/>
            <a:ext cx="2376488" cy="939800"/>
          </a:xfrm>
          <a:prstGeom prst="rect">
            <a:avLst/>
          </a:prstGeom>
          <a:noFill/>
          <a:ln w="9525">
            <a:noFill/>
          </a:ln>
        </p:spPr>
      </p:pic>
      <p:pic>
        <p:nvPicPr>
          <p:cNvPr id="1034" name="Picture 10" descr="logo"/>
          <p:cNvPicPr>
            <a:picLocks noChangeAspect="1"/>
          </p:cNvPicPr>
          <p:nvPr userDrawn="1"/>
        </p:nvPicPr>
        <p:blipFill>
          <a:blip r:embed="rId20">
            <a:lum bright="17999"/>
          </a:blip>
          <a:stretch>
            <a:fillRect/>
          </a:stretch>
        </p:blipFill>
        <p:spPr>
          <a:xfrm rot="-1820424">
            <a:off x="468313" y="1844675"/>
            <a:ext cx="2376487" cy="939800"/>
          </a:xfrm>
          <a:prstGeom prst="rect">
            <a:avLst/>
          </a:prstGeom>
          <a:noFill/>
          <a:ln w="9525">
            <a:noFill/>
          </a:ln>
        </p:spPr>
      </p:pic>
      <p:sp>
        <p:nvSpPr>
          <p:cNvPr id="1035" name="Rectangle 11"/>
          <p:cNvSpPr>
            <a:spLocks noChangeArrowheads="1"/>
          </p:cNvSpPr>
          <p:nvPr/>
        </p:nvSpPr>
        <p:spPr bwMode="auto">
          <a:xfrm>
            <a:off x="0" y="6408738"/>
            <a:ext cx="9144000" cy="476250"/>
          </a:xfrm>
          <a:prstGeom prst="rect">
            <a:avLst/>
          </a:prstGeom>
          <a:solidFill>
            <a:srgbClr val="000000">
              <a:alpha val="54117"/>
            </a:srgbClr>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cs typeface="+mj-cs"/>
        </a:defRPr>
      </a:lvl1pPr>
      <a:lvl2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2pPr>
      <a:lvl3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3pPr>
      <a:lvl4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4pPr>
      <a:lvl5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5pPr>
      <a:lvl6pPr marL="4572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6pPr>
      <a:lvl7pPr marL="9144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7pPr>
      <a:lvl8pPr marL="13716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8pPr>
      <a:lvl9pPr marL="18288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9pPr>
    </p:titleStyle>
    <p:bodyStyle>
      <a:lvl1pPr marL="342900" indent="-342900" algn="l" rtl="0" eaLnBrk="0" fontAlgn="base" hangingPunct="0">
        <a:spcBef>
          <a:spcPct val="20000"/>
        </a:spcBef>
        <a:spcAft>
          <a:spcPct val="0"/>
        </a:spcAft>
        <a:buClr>
          <a:srgbClr val="6600CC"/>
        </a:buClr>
        <a:buFont typeface="Wingdings" panose="05000000000000000000" pitchFamily="2" charset="2"/>
        <a:buChar char="v"/>
        <a:defRPr sz="2800" b="1">
          <a:solidFill>
            <a:schemeClr val="tx1"/>
          </a:solidFill>
          <a:latin typeface="黑体" panose="02010609060101010101" pitchFamily="49" charset="-122"/>
          <a:ea typeface="黑体" panose="02010609060101010101" pitchFamily="49" charset="-122"/>
          <a:cs typeface="+mn-cs"/>
        </a:defRPr>
      </a:lvl1pPr>
      <a:lvl2pPr marL="742950" indent="-28575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2pPr>
      <a:lvl3pPr marL="1143000" indent="-22860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3pPr>
      <a:lvl4pPr marL="16002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4pPr>
      <a:lvl5pPr marL="20574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5pPr>
      <a:lvl6pPr marL="25146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6pPr>
      <a:lvl7pPr marL="29718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7pPr>
      <a:lvl8pPr marL="34290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8pPr>
      <a:lvl9pPr marL="38862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4098" name="Picture 2" descr="rubin"/>
          <p:cNvPicPr>
            <a:picLocks noChangeAspect="1"/>
          </p:cNvPicPr>
          <p:nvPr userDrawn="1"/>
        </p:nvPicPr>
        <p:blipFill>
          <a:blip r:embed="rId16"/>
          <a:stretch>
            <a:fillRect/>
          </a:stretch>
        </p:blipFill>
        <p:spPr>
          <a:xfrm>
            <a:off x="-173037" y="0"/>
            <a:ext cx="9640887" cy="549275"/>
          </a:xfrm>
          <a:prstGeom prst="rect">
            <a:avLst/>
          </a:prstGeom>
          <a:noFill/>
          <a:ln w="9525">
            <a:noFill/>
          </a:ln>
        </p:spPr>
      </p:pic>
      <p:sp>
        <p:nvSpPr>
          <p:cNvPr id="1027" name="未知"/>
          <p:cNvSpPr/>
          <p:nvPr/>
        </p:nvSpPr>
        <p:spPr bwMode="auto">
          <a:xfrm>
            <a:off x="-12700" y="115888"/>
            <a:ext cx="9153525" cy="217488"/>
          </a:xfrm>
          <a:custGeom>
            <a:avLst/>
            <a:gdLst>
              <a:gd name="T0" fmla="*/ 31722 w 5771"/>
              <a:gd name="T1" fmla="*/ 37391 h 634"/>
              <a:gd name="T2" fmla="*/ 2287192 w 5771"/>
              <a:gd name="T3" fmla="*/ 1029 h 634"/>
              <a:gd name="T4" fmla="*/ 6582417 w 5771"/>
              <a:gd name="T5" fmla="*/ 50770 h 634"/>
              <a:gd name="T6" fmla="*/ 9153525 w 5771"/>
              <a:gd name="T7" fmla="*/ 12692 h 634"/>
              <a:gd name="T8" fmla="*/ 9153525 w 5771"/>
              <a:gd name="T9" fmla="*/ 191073 h 634"/>
              <a:gd name="T10" fmla="*/ 6252503 w 5771"/>
              <a:gd name="T11" fmla="*/ 203079 h 634"/>
              <a:gd name="T12" fmla="*/ 2916883 w 5771"/>
              <a:gd name="T13" fmla="*/ 156426 h 634"/>
              <a:gd name="T14" fmla="*/ 9517 w 5771"/>
              <a:gd name="T15" fmla="*/ 212684 h 634"/>
              <a:gd name="T16" fmla="*/ 31722 w 5771"/>
              <a:gd name="T17" fmla="*/ 37391 h 6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gradFill rotWithShape="1">
            <a:gsLst>
              <a:gs pos="0">
                <a:schemeClr val="bg1">
                  <a:alpha val="34998"/>
                </a:schemeClr>
              </a:gs>
              <a:gs pos="100000">
                <a:srgbClr val="9933FF">
                  <a:alpha val="32999"/>
                </a:srgbClr>
              </a:gs>
            </a:gsLst>
            <a:lin ang="27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pic>
        <p:nvPicPr>
          <p:cNvPr id="4100" name="Picture 4" descr="yb-3"/>
          <p:cNvPicPr>
            <a:picLocks noChangeAspect="1"/>
          </p:cNvPicPr>
          <p:nvPr userDrawn="1"/>
        </p:nvPicPr>
        <p:blipFill>
          <a:blip r:embed="rId17"/>
          <a:stretch>
            <a:fillRect/>
          </a:stretch>
        </p:blipFill>
        <p:spPr>
          <a:xfrm>
            <a:off x="15875" y="765175"/>
            <a:ext cx="6643688" cy="2940050"/>
          </a:xfrm>
          <a:prstGeom prst="rect">
            <a:avLst/>
          </a:prstGeom>
          <a:noFill/>
          <a:ln w="9525">
            <a:noFill/>
          </a:ln>
        </p:spPr>
      </p:pic>
      <p:sp>
        <p:nvSpPr>
          <p:cNvPr id="4101" name="Rectangle 5"/>
          <p:cNvSpPr>
            <a:spLocks noGrp="1"/>
          </p:cNvSpPr>
          <p:nvPr>
            <p:ph type="title"/>
          </p:nvPr>
        </p:nvSpPr>
        <p:spPr>
          <a:xfrm>
            <a:off x="539750" y="404813"/>
            <a:ext cx="7391400" cy="563562"/>
          </a:xfrm>
          <a:prstGeom prst="rect">
            <a:avLst/>
          </a:prstGeom>
          <a:noFill/>
          <a:ln w="9525">
            <a:noFill/>
          </a:ln>
          <a:effectLst>
            <a:outerShdw dist="35921" dir="2699999" algn="ctr" rotWithShape="0">
              <a:schemeClr val="bg2">
                <a:alpha val="50000"/>
              </a:schemeClr>
            </a:outerShdw>
          </a:effectLst>
        </p:spPr>
        <p:txBody>
          <a:bodyPr wrap="square" lIns="91440" tIns="45720" rIns="91440" bIns="45720" anchor="ctr" anchorCtr="0"/>
          <a:p>
            <a:pPr lvl="0"/>
            <a:r>
              <a:rPr lang="zh-CN" altLang="en-US" dirty="0"/>
              <a:t>单击此处编辑母版标题样式</a:t>
            </a:r>
            <a:endParaRPr lang="zh-CN" altLang="en-US" dirty="0"/>
          </a:p>
        </p:txBody>
      </p:sp>
      <p:sp>
        <p:nvSpPr>
          <p:cNvPr id="4102" name="Rectangle 6"/>
          <p:cNvSpPr>
            <a:spLocks noGrp="1"/>
          </p:cNvSpPr>
          <p:nvPr>
            <p:ph type="body"/>
          </p:nvPr>
        </p:nvSpPr>
        <p:spPr>
          <a:xfrm>
            <a:off x="457200" y="1125538"/>
            <a:ext cx="8229600" cy="4967287"/>
          </a:xfrm>
          <a:prstGeom prst="rect">
            <a:avLst/>
          </a:prstGeom>
          <a:noFill/>
          <a:ln w="9525">
            <a:noFill/>
          </a:ln>
        </p:spPr>
        <p:txBody>
          <a:bodyPr anchor="t" anchorCtr="0"/>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pic>
        <p:nvPicPr>
          <p:cNvPr id="4103" name="Picture 7" descr="123"/>
          <p:cNvPicPr>
            <a:picLocks noChangeAspect="1"/>
          </p:cNvPicPr>
          <p:nvPr userDrawn="1"/>
        </p:nvPicPr>
        <p:blipFill>
          <a:blip r:embed="rId18"/>
          <a:stretch>
            <a:fillRect/>
          </a:stretch>
        </p:blipFill>
        <p:spPr>
          <a:xfrm>
            <a:off x="6873875" y="5502275"/>
            <a:ext cx="2270125" cy="1355725"/>
          </a:xfrm>
          <a:prstGeom prst="rect">
            <a:avLst/>
          </a:prstGeom>
          <a:noFill/>
          <a:ln w="9525">
            <a:noFill/>
          </a:ln>
        </p:spPr>
      </p:pic>
      <p:pic>
        <p:nvPicPr>
          <p:cNvPr id="4104" name="Picture 8" descr="logo"/>
          <p:cNvPicPr>
            <a:picLocks noChangeAspect="1"/>
          </p:cNvPicPr>
          <p:nvPr userDrawn="1"/>
        </p:nvPicPr>
        <p:blipFill>
          <a:blip r:embed="rId19">
            <a:lum bright="17996"/>
          </a:blip>
          <a:stretch>
            <a:fillRect/>
          </a:stretch>
        </p:blipFill>
        <p:spPr>
          <a:xfrm rot="-1820424">
            <a:off x="4572000" y="2205038"/>
            <a:ext cx="2376488" cy="939800"/>
          </a:xfrm>
          <a:prstGeom prst="rect">
            <a:avLst/>
          </a:prstGeom>
          <a:noFill/>
          <a:ln w="9525">
            <a:noFill/>
          </a:ln>
        </p:spPr>
      </p:pic>
      <p:pic>
        <p:nvPicPr>
          <p:cNvPr id="4105" name="Picture 9" descr="logo"/>
          <p:cNvPicPr>
            <a:picLocks noChangeAspect="1"/>
          </p:cNvPicPr>
          <p:nvPr userDrawn="1"/>
        </p:nvPicPr>
        <p:blipFill>
          <a:blip r:embed="rId19">
            <a:lum bright="17996"/>
          </a:blip>
          <a:stretch>
            <a:fillRect/>
          </a:stretch>
        </p:blipFill>
        <p:spPr>
          <a:xfrm rot="-1820424">
            <a:off x="4067175" y="4868863"/>
            <a:ext cx="2376488" cy="939800"/>
          </a:xfrm>
          <a:prstGeom prst="rect">
            <a:avLst/>
          </a:prstGeom>
          <a:noFill/>
          <a:ln w="9525">
            <a:noFill/>
          </a:ln>
        </p:spPr>
      </p:pic>
      <p:pic>
        <p:nvPicPr>
          <p:cNvPr id="4106" name="Picture 10" descr="logo"/>
          <p:cNvPicPr>
            <a:picLocks noChangeAspect="1"/>
          </p:cNvPicPr>
          <p:nvPr userDrawn="1"/>
        </p:nvPicPr>
        <p:blipFill>
          <a:blip r:embed="rId19">
            <a:lum bright="17996"/>
          </a:blip>
          <a:stretch>
            <a:fillRect/>
          </a:stretch>
        </p:blipFill>
        <p:spPr>
          <a:xfrm rot="-1820424">
            <a:off x="468313" y="1844675"/>
            <a:ext cx="2376487" cy="939800"/>
          </a:xfrm>
          <a:prstGeom prst="rect">
            <a:avLst/>
          </a:prstGeom>
          <a:noFill/>
          <a:ln w="9525">
            <a:noFill/>
          </a:ln>
        </p:spPr>
      </p:pic>
      <p:sp>
        <p:nvSpPr>
          <p:cNvPr id="1035" name="Rectangle 11"/>
          <p:cNvSpPr>
            <a:spLocks noChangeArrowheads="1"/>
          </p:cNvSpPr>
          <p:nvPr/>
        </p:nvSpPr>
        <p:spPr bwMode="auto">
          <a:xfrm>
            <a:off x="0" y="6408738"/>
            <a:ext cx="9144000" cy="476250"/>
          </a:xfrm>
          <a:prstGeom prst="rect">
            <a:avLst/>
          </a:prstGeom>
          <a:solidFill>
            <a:srgbClr val="000000">
              <a:alpha val="54117"/>
            </a:srgbClr>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Lst>
  <p:hf sldNum="0" hdr="0" ftr="0" dt="0"/>
  <p:txStyles>
    <p:titleStyle>
      <a:lvl1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cs typeface="+mj-cs"/>
        </a:defRPr>
      </a:lvl1pPr>
      <a:lvl2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2pPr>
      <a:lvl3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3pPr>
      <a:lvl4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4pPr>
      <a:lvl5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5pPr>
      <a:lvl6pPr marL="4572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6pPr>
      <a:lvl7pPr marL="9144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7pPr>
      <a:lvl8pPr marL="13716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8pPr>
      <a:lvl9pPr marL="18288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9pPr>
    </p:titleStyle>
    <p:bodyStyle>
      <a:lvl1pPr marL="342900" indent="-342900" algn="l" rtl="0" eaLnBrk="0" fontAlgn="base" hangingPunct="0">
        <a:spcBef>
          <a:spcPct val="20000"/>
        </a:spcBef>
        <a:spcAft>
          <a:spcPct val="0"/>
        </a:spcAft>
        <a:buClr>
          <a:srgbClr val="6600CC"/>
        </a:buClr>
        <a:buFont typeface="Wingdings" panose="05000000000000000000" pitchFamily="2" charset="2"/>
        <a:buChar char="v"/>
        <a:defRPr sz="2800" b="1">
          <a:solidFill>
            <a:schemeClr val="tx1"/>
          </a:solidFill>
          <a:latin typeface="黑体" panose="02010609060101010101" pitchFamily="49" charset="-122"/>
          <a:ea typeface="黑体" panose="02010609060101010101" pitchFamily="49" charset="-122"/>
          <a:cs typeface="+mn-cs"/>
        </a:defRPr>
      </a:lvl1pPr>
      <a:lvl2pPr marL="742950" indent="-28575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2pPr>
      <a:lvl3pPr marL="1143000" indent="-22860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3pPr>
      <a:lvl4pPr marL="16002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4pPr>
      <a:lvl5pPr marL="20574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5pPr>
      <a:lvl6pPr marL="25146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6pPr>
      <a:lvl7pPr marL="29718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7pPr>
      <a:lvl8pPr marL="34290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8pPr>
      <a:lvl9pPr marL="38862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7170" name="Picture 2" descr="rubin"/>
          <p:cNvPicPr>
            <a:picLocks noChangeAspect="1"/>
          </p:cNvPicPr>
          <p:nvPr userDrawn="1"/>
        </p:nvPicPr>
        <p:blipFill>
          <a:blip r:embed="rId16"/>
          <a:stretch>
            <a:fillRect/>
          </a:stretch>
        </p:blipFill>
        <p:spPr>
          <a:xfrm>
            <a:off x="-173037" y="0"/>
            <a:ext cx="9640887" cy="549275"/>
          </a:xfrm>
          <a:prstGeom prst="rect">
            <a:avLst/>
          </a:prstGeom>
          <a:noFill/>
          <a:ln w="9525">
            <a:noFill/>
          </a:ln>
        </p:spPr>
      </p:pic>
      <p:sp>
        <p:nvSpPr>
          <p:cNvPr id="1027" name="未知"/>
          <p:cNvSpPr/>
          <p:nvPr/>
        </p:nvSpPr>
        <p:spPr bwMode="auto">
          <a:xfrm>
            <a:off x="-12700" y="115888"/>
            <a:ext cx="9153525" cy="217488"/>
          </a:xfrm>
          <a:custGeom>
            <a:avLst/>
            <a:gdLst>
              <a:gd name="T0" fmla="*/ 31722 w 5771"/>
              <a:gd name="T1" fmla="*/ 37391 h 634"/>
              <a:gd name="T2" fmla="*/ 2287192 w 5771"/>
              <a:gd name="T3" fmla="*/ 1029 h 634"/>
              <a:gd name="T4" fmla="*/ 6582417 w 5771"/>
              <a:gd name="T5" fmla="*/ 50770 h 634"/>
              <a:gd name="T6" fmla="*/ 9153525 w 5771"/>
              <a:gd name="T7" fmla="*/ 12692 h 634"/>
              <a:gd name="T8" fmla="*/ 9153525 w 5771"/>
              <a:gd name="T9" fmla="*/ 191073 h 634"/>
              <a:gd name="T10" fmla="*/ 6252503 w 5771"/>
              <a:gd name="T11" fmla="*/ 203079 h 634"/>
              <a:gd name="T12" fmla="*/ 2916883 w 5771"/>
              <a:gd name="T13" fmla="*/ 156426 h 634"/>
              <a:gd name="T14" fmla="*/ 9517 w 5771"/>
              <a:gd name="T15" fmla="*/ 212684 h 634"/>
              <a:gd name="T16" fmla="*/ 31722 w 5771"/>
              <a:gd name="T17" fmla="*/ 37391 h 6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gradFill rotWithShape="1">
            <a:gsLst>
              <a:gs pos="0">
                <a:schemeClr val="bg1">
                  <a:alpha val="34998"/>
                </a:schemeClr>
              </a:gs>
              <a:gs pos="100000">
                <a:srgbClr val="9933FF">
                  <a:alpha val="32999"/>
                </a:srgbClr>
              </a:gs>
            </a:gsLst>
            <a:lin ang="2700000" scaled="1"/>
          </a:gradFill>
          <a:ln w="9525">
            <a:noFill/>
            <a:roun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pic>
        <p:nvPicPr>
          <p:cNvPr id="7172" name="Picture 4" descr="yb-3"/>
          <p:cNvPicPr>
            <a:picLocks noChangeAspect="1"/>
          </p:cNvPicPr>
          <p:nvPr userDrawn="1"/>
        </p:nvPicPr>
        <p:blipFill>
          <a:blip r:embed="rId17"/>
          <a:stretch>
            <a:fillRect/>
          </a:stretch>
        </p:blipFill>
        <p:spPr>
          <a:xfrm>
            <a:off x="15875" y="765175"/>
            <a:ext cx="6643688" cy="2940050"/>
          </a:xfrm>
          <a:prstGeom prst="rect">
            <a:avLst/>
          </a:prstGeom>
          <a:noFill/>
          <a:ln w="9525">
            <a:noFill/>
          </a:ln>
        </p:spPr>
      </p:pic>
      <p:sp>
        <p:nvSpPr>
          <p:cNvPr id="7173" name="Rectangle 5"/>
          <p:cNvSpPr>
            <a:spLocks noGrp="1"/>
          </p:cNvSpPr>
          <p:nvPr>
            <p:ph type="title"/>
          </p:nvPr>
        </p:nvSpPr>
        <p:spPr>
          <a:xfrm>
            <a:off x="539750" y="404813"/>
            <a:ext cx="7391400" cy="563562"/>
          </a:xfrm>
          <a:prstGeom prst="rect">
            <a:avLst/>
          </a:prstGeom>
          <a:noFill/>
          <a:ln w="9525">
            <a:noFill/>
          </a:ln>
          <a:effectLst>
            <a:outerShdw dist="35921" dir="2699999" algn="ctr" rotWithShape="0">
              <a:schemeClr val="bg2">
                <a:alpha val="50000"/>
              </a:schemeClr>
            </a:outerShdw>
          </a:effectLst>
        </p:spPr>
        <p:txBody>
          <a:bodyPr wrap="square" lIns="91440" tIns="45720" rIns="91440" bIns="45720" anchor="ctr" anchorCtr="0"/>
          <a:p>
            <a:pPr lvl="0"/>
            <a:r>
              <a:rPr lang="zh-CN" altLang="en-US" dirty="0"/>
              <a:t>单击此处编辑母版标题样式</a:t>
            </a:r>
            <a:endParaRPr lang="zh-CN" altLang="en-US" dirty="0"/>
          </a:p>
        </p:txBody>
      </p:sp>
      <p:sp>
        <p:nvSpPr>
          <p:cNvPr id="7174" name="Rectangle 6"/>
          <p:cNvSpPr>
            <a:spLocks noGrp="1"/>
          </p:cNvSpPr>
          <p:nvPr>
            <p:ph type="body"/>
          </p:nvPr>
        </p:nvSpPr>
        <p:spPr>
          <a:xfrm>
            <a:off x="457200" y="1125538"/>
            <a:ext cx="8229600" cy="4967287"/>
          </a:xfrm>
          <a:prstGeom prst="rect">
            <a:avLst/>
          </a:prstGeom>
          <a:noFill/>
          <a:ln w="9525">
            <a:noFill/>
          </a:ln>
        </p:spPr>
        <p:txBody>
          <a:bodyPr anchor="t" anchorCtr="0"/>
          <a:p>
            <a:pPr lvl="0"/>
            <a:r>
              <a:rPr lang="zh-CN" altLang="en-US" dirty="0"/>
              <a:t>单击此处编辑母版文本样式</a:t>
            </a:r>
            <a:endParaRPr lang="zh-CN" altLang="en-US" dirty="0"/>
          </a:p>
          <a:p>
            <a:pPr lvl="0"/>
            <a:r>
              <a:rPr lang="zh-CN" altLang="en-US" dirty="0"/>
              <a:t>第二级</a:t>
            </a:r>
            <a:endParaRPr lang="zh-CN" altLang="en-US" dirty="0"/>
          </a:p>
          <a:p>
            <a:pPr lvl="0"/>
            <a:r>
              <a:rPr lang="zh-CN" altLang="en-US" dirty="0"/>
              <a:t>第三级</a:t>
            </a:r>
            <a:endParaRPr lang="zh-CN" altLang="en-US" dirty="0"/>
          </a:p>
          <a:p>
            <a:pPr lvl="0"/>
            <a:r>
              <a:rPr lang="zh-CN" altLang="en-US" dirty="0"/>
              <a:t>第四级</a:t>
            </a:r>
            <a:endParaRPr lang="zh-CN" altLang="en-US" dirty="0"/>
          </a:p>
          <a:p>
            <a:pPr lvl="0"/>
            <a:r>
              <a:rPr lang="zh-CN" altLang="en-US" dirty="0"/>
              <a:t>第五级</a:t>
            </a:r>
            <a:endParaRPr lang="zh-CN" altLang="en-US" dirty="0"/>
          </a:p>
        </p:txBody>
      </p:sp>
      <p:pic>
        <p:nvPicPr>
          <p:cNvPr id="7175" name="Picture 7" descr="123"/>
          <p:cNvPicPr>
            <a:picLocks noChangeAspect="1"/>
          </p:cNvPicPr>
          <p:nvPr userDrawn="1"/>
        </p:nvPicPr>
        <p:blipFill>
          <a:blip r:embed="rId18"/>
          <a:stretch>
            <a:fillRect/>
          </a:stretch>
        </p:blipFill>
        <p:spPr>
          <a:xfrm>
            <a:off x="6873875" y="5502275"/>
            <a:ext cx="2270125" cy="1355725"/>
          </a:xfrm>
          <a:prstGeom prst="rect">
            <a:avLst/>
          </a:prstGeom>
          <a:noFill/>
          <a:ln w="9525">
            <a:noFill/>
          </a:ln>
        </p:spPr>
      </p:pic>
      <p:pic>
        <p:nvPicPr>
          <p:cNvPr id="7176" name="Picture 8" descr="logo"/>
          <p:cNvPicPr>
            <a:picLocks noChangeAspect="1"/>
          </p:cNvPicPr>
          <p:nvPr userDrawn="1"/>
        </p:nvPicPr>
        <p:blipFill>
          <a:blip r:embed="rId19">
            <a:lum bright="17996"/>
          </a:blip>
          <a:stretch>
            <a:fillRect/>
          </a:stretch>
        </p:blipFill>
        <p:spPr>
          <a:xfrm rot="-1820424">
            <a:off x="4572000" y="2205038"/>
            <a:ext cx="2376488" cy="939800"/>
          </a:xfrm>
          <a:prstGeom prst="rect">
            <a:avLst/>
          </a:prstGeom>
          <a:noFill/>
          <a:ln w="9525">
            <a:noFill/>
          </a:ln>
        </p:spPr>
      </p:pic>
      <p:pic>
        <p:nvPicPr>
          <p:cNvPr id="7177" name="Picture 9" descr="logo"/>
          <p:cNvPicPr>
            <a:picLocks noChangeAspect="1"/>
          </p:cNvPicPr>
          <p:nvPr userDrawn="1"/>
        </p:nvPicPr>
        <p:blipFill>
          <a:blip r:embed="rId19">
            <a:lum bright="17996"/>
          </a:blip>
          <a:stretch>
            <a:fillRect/>
          </a:stretch>
        </p:blipFill>
        <p:spPr>
          <a:xfrm rot="-1820424">
            <a:off x="4067175" y="4868863"/>
            <a:ext cx="2376488" cy="939800"/>
          </a:xfrm>
          <a:prstGeom prst="rect">
            <a:avLst/>
          </a:prstGeom>
          <a:noFill/>
          <a:ln w="9525">
            <a:noFill/>
          </a:ln>
        </p:spPr>
      </p:pic>
      <p:pic>
        <p:nvPicPr>
          <p:cNvPr id="7178" name="Picture 10" descr="logo"/>
          <p:cNvPicPr>
            <a:picLocks noChangeAspect="1"/>
          </p:cNvPicPr>
          <p:nvPr userDrawn="1"/>
        </p:nvPicPr>
        <p:blipFill>
          <a:blip r:embed="rId19">
            <a:lum bright="17996"/>
          </a:blip>
          <a:stretch>
            <a:fillRect/>
          </a:stretch>
        </p:blipFill>
        <p:spPr>
          <a:xfrm rot="-1820424">
            <a:off x="468313" y="1844675"/>
            <a:ext cx="2376487" cy="939800"/>
          </a:xfrm>
          <a:prstGeom prst="rect">
            <a:avLst/>
          </a:prstGeom>
          <a:noFill/>
          <a:ln w="9525">
            <a:noFill/>
          </a:ln>
        </p:spPr>
      </p:pic>
      <p:sp>
        <p:nvSpPr>
          <p:cNvPr id="1035" name="Rectangle 11"/>
          <p:cNvSpPr>
            <a:spLocks noChangeArrowheads="1"/>
          </p:cNvSpPr>
          <p:nvPr/>
        </p:nvSpPr>
        <p:spPr bwMode="auto">
          <a:xfrm>
            <a:off x="0" y="6408738"/>
            <a:ext cx="9144000" cy="476250"/>
          </a:xfrm>
          <a:prstGeom prst="rect">
            <a:avLst/>
          </a:prstGeom>
          <a:solidFill>
            <a:srgbClr val="000000">
              <a:alpha val="54117"/>
            </a:srgbClr>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Lst>
  <p:hf sldNum="0" hdr="0" ftr="0" dt="0"/>
  <p:txStyles>
    <p:titleStyle>
      <a:lvl1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cs typeface="+mj-cs"/>
        </a:defRPr>
      </a:lvl1pPr>
      <a:lvl2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2pPr>
      <a:lvl3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3pPr>
      <a:lvl4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4pPr>
      <a:lvl5pPr algn="r" rtl="0" eaLnBrk="0" fontAlgn="base" hangingPunct="0">
        <a:spcBef>
          <a:spcPct val="0"/>
        </a:spcBef>
        <a:spcAft>
          <a:spcPct val="0"/>
        </a:spcAft>
        <a:defRPr sz="3600" b="1">
          <a:solidFill>
            <a:srgbClr val="4F009E"/>
          </a:solidFill>
          <a:latin typeface="黑体" panose="02010609060101010101" pitchFamily="49" charset="-122"/>
          <a:ea typeface="黑体" panose="02010609060101010101" pitchFamily="49" charset="-122"/>
        </a:defRPr>
      </a:lvl5pPr>
      <a:lvl6pPr marL="4572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6pPr>
      <a:lvl7pPr marL="9144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7pPr>
      <a:lvl8pPr marL="13716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8pPr>
      <a:lvl9pPr marL="1828800" algn="r" rtl="0" fontAlgn="base">
        <a:spcBef>
          <a:spcPct val="0"/>
        </a:spcBef>
        <a:spcAft>
          <a:spcPct val="0"/>
        </a:spcAft>
        <a:defRPr sz="3600" b="1">
          <a:solidFill>
            <a:srgbClr val="4F009E"/>
          </a:solidFill>
          <a:latin typeface="黑体" panose="02010609060101010101" pitchFamily="49" charset="-122"/>
          <a:ea typeface="黑体" panose="02010609060101010101" pitchFamily="49" charset="-122"/>
        </a:defRPr>
      </a:lvl9pPr>
    </p:titleStyle>
    <p:bodyStyle>
      <a:lvl1pPr marL="342900" indent="-342900" algn="l" rtl="0" eaLnBrk="0" fontAlgn="base" hangingPunct="0">
        <a:spcBef>
          <a:spcPct val="20000"/>
        </a:spcBef>
        <a:spcAft>
          <a:spcPct val="0"/>
        </a:spcAft>
        <a:buClr>
          <a:srgbClr val="6600CC"/>
        </a:buClr>
        <a:buFont typeface="Wingdings" panose="05000000000000000000" pitchFamily="2" charset="2"/>
        <a:buChar char="v"/>
        <a:defRPr sz="2800" b="1">
          <a:solidFill>
            <a:schemeClr val="tx1"/>
          </a:solidFill>
          <a:latin typeface="黑体" panose="02010609060101010101" pitchFamily="49" charset="-122"/>
          <a:ea typeface="黑体" panose="02010609060101010101" pitchFamily="49" charset="-122"/>
          <a:cs typeface="+mn-cs"/>
        </a:defRPr>
      </a:lvl1pPr>
      <a:lvl2pPr marL="742950" indent="-28575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2pPr>
      <a:lvl3pPr marL="1143000" indent="-228600" algn="l" rtl="0" eaLnBrk="0" fontAlgn="base" hangingPunct="0">
        <a:spcBef>
          <a:spcPct val="20000"/>
        </a:spcBef>
        <a:spcAft>
          <a:spcPct val="0"/>
        </a:spcAft>
        <a:buClr>
          <a:srgbClr val="6600CC"/>
        </a:buClr>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3pPr>
      <a:lvl4pPr marL="16002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4pPr>
      <a:lvl5pPr marL="2057400" indent="-228600" algn="l" rtl="0" eaLnBrk="0" fontAlgn="base" hangingPunct="0">
        <a:spcBef>
          <a:spcPct val="20000"/>
        </a:spcBef>
        <a:spcAft>
          <a:spcPct val="0"/>
        </a:spcAft>
        <a:buFont typeface="Wingdings" panose="05000000000000000000" pitchFamily="2" charset="2"/>
        <a:buChar char="»"/>
        <a:defRPr sz="2800" b="1">
          <a:solidFill>
            <a:schemeClr val="tx1"/>
          </a:solidFill>
          <a:latin typeface="黑体" panose="02010609060101010101" pitchFamily="49" charset="-122"/>
          <a:ea typeface="黑体" panose="02010609060101010101" pitchFamily="49" charset="-122"/>
        </a:defRPr>
      </a:lvl5pPr>
      <a:lvl6pPr marL="25146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6pPr>
      <a:lvl7pPr marL="29718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7pPr>
      <a:lvl8pPr marL="34290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8pPr>
      <a:lvl9pPr marL="3886200" indent="-228600" algn="l" rtl="0" fontAlgn="base">
        <a:spcBef>
          <a:spcPct val="20000"/>
        </a:spcBef>
        <a:spcAft>
          <a:spcPct val="0"/>
        </a:spcAft>
        <a:buFont typeface="Wingdings" panose="05000000000000000000" pitchFamily="2" charset="2"/>
        <a:buChar char="»"/>
        <a:defRPr sz="28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p:sp>
        <p:nvSpPr>
          <p:cNvPr id="14338" name="Rectangle 2"/>
          <p:cNvSpPr>
            <a:spLocks noGrp="1" noRot="1"/>
          </p:cNvSpPr>
          <p:nvPr>
            <p:ph type="title"/>
          </p:nvPr>
        </p:nvSpPr>
        <p:spPr>
          <a:xfrm>
            <a:off x="301625" y="685800"/>
            <a:ext cx="854075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4339" name="Rectangle 3"/>
          <p:cNvSpPr>
            <a:spLocks noGrp="1" noRot="1"/>
          </p:cNvSpPr>
          <p:nvPr>
            <p:ph type="body"/>
          </p:nvPr>
        </p:nvSpPr>
        <p:spPr>
          <a:xfrm>
            <a:off x="304800" y="1981200"/>
            <a:ext cx="8540750" cy="3886200"/>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9572" name="Rectangle 4"/>
          <p:cNvSpPr>
            <a:spLocks noGrp="1" noChangeArrowheads="1"/>
          </p:cNvSpPr>
          <p:nvPr>
            <p:ph type="dt" sz="half" idx="2"/>
          </p:nvPr>
        </p:nvSpPr>
        <p:spPr bwMode="auto">
          <a:xfrm>
            <a:off x="301625" y="6019800"/>
            <a:ext cx="2289175" cy="476251"/>
          </a:xfrm>
          <a:prstGeom prst="rect">
            <a:avLst/>
          </a:prstGeom>
          <a:noFill/>
          <a:ln w="9525">
            <a:noFill/>
            <a:miter lim="800000"/>
          </a:ln>
          <a:effectLst/>
        </p:spPr>
        <p:txBody>
          <a:bodyPr vert="horz" wrap="square" lIns="91440" tIns="45720" rIns="91440" bIns="45720" numCol="1" anchor="t" anchorCtr="0" compatLnSpc="1"/>
          <a:lstStyle>
            <a:lvl1pPr>
              <a:defRPr sz="105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9573" name="Rectangle 5"/>
          <p:cNvSpPr>
            <a:spLocks noGrp="1" noChangeArrowheads="1"/>
          </p:cNvSpPr>
          <p:nvPr>
            <p:ph type="ftr" sz="quarter" idx="3"/>
          </p:nvPr>
        </p:nvSpPr>
        <p:spPr bwMode="auto">
          <a:xfrm>
            <a:off x="3124200" y="6019800"/>
            <a:ext cx="2895600" cy="476251"/>
          </a:xfrm>
          <a:prstGeom prst="rect">
            <a:avLst/>
          </a:prstGeom>
          <a:noFill/>
          <a:ln w="9525">
            <a:noFill/>
            <a:miter lim="800000"/>
          </a:ln>
          <a:effectLst/>
        </p:spPr>
        <p:txBody>
          <a:bodyPr vert="horz" wrap="square" lIns="91440" tIns="45720" rIns="91440" bIns="45720" numCol="1" anchor="t" anchorCtr="0" compatLnSpc="1"/>
          <a:lstStyle>
            <a:lvl1pPr algn="ctr">
              <a:defRPr sz="105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9574" name="Rectangle 6"/>
          <p:cNvSpPr>
            <a:spLocks noGrp="1" noChangeArrowheads="1"/>
          </p:cNvSpPr>
          <p:nvPr>
            <p:ph type="sldNum" sz="quarter" idx="4"/>
          </p:nvPr>
        </p:nvSpPr>
        <p:spPr bwMode="auto">
          <a:xfrm>
            <a:off x="6553200" y="6019800"/>
            <a:ext cx="2289175" cy="476251"/>
          </a:xfrm>
          <a:prstGeom prst="rect">
            <a:avLst/>
          </a:prstGeom>
          <a:noFill/>
          <a:ln w="9525">
            <a:noFill/>
            <a:miter lim="800000"/>
          </a:ln>
          <a:effectLst/>
        </p:spPr>
        <p:txBody>
          <a:bodyPr vert="horz" wrap="square" lIns="91440" tIns="45720" rIns="91440" bIns="45720" numCol="1" anchor="t" anchorCtr="0" compatLnSpc="1"/>
          <a:lstStyle>
            <a:lvl1pPr algn="r">
              <a:defRPr sz="1050"/>
            </a:lvl1pPr>
          </a:lstStyle>
          <a:p>
            <a:pPr lvl="0" eaLnBrk="1" fontAlgn="base" hangingPunct="1"/>
            <a:fld id="{9A0DB2DC-4C9A-4742-B13C-FB6460FD3503}" type="slidenum">
              <a:rPr lang="en-US" altLang="zh-CN" sz="1050"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14343" name="Picture 5"/>
          <p:cNvPicPr>
            <a:picLocks noChangeAspect="1"/>
          </p:cNvPicPr>
          <p:nvPr userDrawn="1"/>
        </p:nvPicPr>
        <p:blipFill>
          <a:blip r:embed="rId15"/>
          <a:stretch>
            <a:fillRect/>
          </a:stretch>
        </p:blipFill>
        <p:spPr>
          <a:xfrm>
            <a:off x="0" y="0"/>
            <a:ext cx="900113" cy="613833"/>
          </a:xfrm>
          <a:prstGeom prst="rect">
            <a:avLst/>
          </a:prstGeom>
          <a:noFill/>
          <a:ln w="9525">
            <a:noFill/>
          </a:ln>
        </p:spPr>
      </p:pic>
      <p:grpSp>
        <p:nvGrpSpPr>
          <p:cNvPr id="14344" name="Group 9"/>
          <p:cNvGrpSpPr/>
          <p:nvPr userDrawn="1"/>
        </p:nvGrpSpPr>
        <p:grpSpPr>
          <a:xfrm>
            <a:off x="0" y="6576484"/>
            <a:ext cx="2954338" cy="281516"/>
            <a:chOff x="0" y="4142"/>
            <a:chExt cx="1861" cy="178"/>
          </a:xfrm>
        </p:grpSpPr>
        <p:sp>
          <p:nvSpPr>
            <p:cNvPr id="109579" name="Rectangle 11"/>
            <p:cNvSpPr>
              <a:spLocks noChangeArrowheads="1"/>
            </p:cNvSpPr>
            <p:nvPr/>
          </p:nvSpPr>
          <p:spPr bwMode="auto">
            <a:xfrm>
              <a:off x="1094" y="4158"/>
              <a:ext cx="767" cy="134"/>
            </a:xfrm>
            <a:prstGeom prst="rect">
              <a:avLst/>
            </a:prstGeom>
            <a:no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350" b="1" i="0" u="none" strike="noStrike" kern="1200" cap="none" spc="0" normalizeH="0" baseline="0" noProof="0" dirty="0" smtClean="0">
                <a:ln>
                  <a:noFill/>
                </a:ln>
                <a:solidFill>
                  <a:srgbClr val="000000"/>
                </a:solidFill>
                <a:effectLst/>
                <a:uLnTx/>
                <a:uFillTx/>
                <a:latin typeface="Verdana" panose="020B0604030504040204" pitchFamily="34" charset="0"/>
                <a:ea typeface="华文行楷" panose="02010800040101010101" pitchFamily="2" charset="-122"/>
                <a:cs typeface="+mn-cs"/>
              </a:endParaRPr>
            </a:p>
          </p:txBody>
        </p:sp>
        <p:graphicFrame>
          <p:nvGraphicFramePr>
            <p:cNvPr id="14346" name="Object 12"/>
            <p:cNvGraphicFramePr/>
            <p:nvPr userDrawn="1"/>
          </p:nvGraphicFramePr>
          <p:xfrm>
            <a:off x="0" y="4142"/>
            <a:ext cx="204" cy="178"/>
          </p:xfrm>
          <a:graphic>
            <a:graphicData uri="http://schemas.openxmlformats.org/presentationml/2006/ole">
              <mc:AlternateContent xmlns:mc="http://schemas.openxmlformats.org/markup-compatibility/2006">
                <mc:Choice xmlns:v="urn:schemas-microsoft-com:vml" Requires="v">
                  <p:oleObj spid="_x0000_s3077" name="" r:id="rId16" imgW="1476375" imgH="1381125" progId="Paint.Picture">
                    <p:embed/>
                  </p:oleObj>
                </mc:Choice>
                <mc:Fallback>
                  <p:oleObj name="" r:id="rId16" imgW="1476375" imgH="1381125" progId="Paint.Picture">
                    <p:embed/>
                    <p:pic>
                      <p:nvPicPr>
                        <p:cNvPr id="0" name="图片 3076"/>
                        <p:cNvPicPr/>
                        <p:nvPr/>
                      </p:nvPicPr>
                      <p:blipFill>
                        <a:blip r:embed="rId17"/>
                        <a:stretch>
                          <a:fillRect/>
                        </a:stretch>
                      </p:blipFill>
                      <p:spPr>
                        <a:xfrm>
                          <a:off x="0" y="4142"/>
                          <a:ext cx="204" cy="178"/>
                        </a:xfrm>
                        <a:prstGeom prst="rect">
                          <a:avLst/>
                        </a:prstGeom>
                        <a:noFill/>
                        <a:ln w="38100">
                          <a:noFill/>
                          <a:miter/>
                        </a:ln>
                      </p:spPr>
                    </p:pic>
                  </p:oleObj>
                </mc:Fallback>
              </mc:AlternateContent>
            </a:graphicData>
          </a:graphic>
        </p:graphicFrame>
      </p:gr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Lst>
  <p:hf sldNum="0" hdr="0" ftr="0" dt="0"/>
  <p:txStyles>
    <p:titleStyle>
      <a:lvl1pPr algn="ctr" rtl="0" fontAlgn="base">
        <a:spcBef>
          <a:spcPct val="0"/>
        </a:spcBef>
        <a:spcAft>
          <a:spcPct val="0"/>
        </a:spcAft>
        <a:defRPr sz="33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257175" indent="-257175" algn="l" rtl="0" fontAlgn="base">
        <a:spcBef>
          <a:spcPct val="15000"/>
        </a:spcBef>
        <a:spcAft>
          <a:spcPct val="0"/>
        </a:spcAft>
        <a:buClr>
          <a:schemeClr val="hlink"/>
        </a:buClr>
        <a:buSzPct val="70000"/>
        <a:buFont typeface="Wingdings" panose="05000000000000000000" pitchFamily="2" charset="2"/>
        <a:buChar char="v"/>
        <a:defRPr sz="2400">
          <a:solidFill>
            <a:schemeClr val="tx1"/>
          </a:solidFill>
          <a:latin typeface="+mn-lt"/>
          <a:ea typeface="+mn-ea"/>
          <a:cs typeface="+mn-cs"/>
        </a:defRPr>
      </a:lvl1pPr>
      <a:lvl2pPr marL="557530" indent="-213995" algn="l" rtl="0" fontAlgn="base">
        <a:spcBef>
          <a:spcPct val="15000"/>
        </a:spcBef>
        <a:spcAft>
          <a:spcPct val="0"/>
        </a:spcAft>
        <a:buClr>
          <a:schemeClr val="accent2"/>
        </a:buClr>
        <a:buSzPct val="85000"/>
        <a:buFont typeface="Wingdings" panose="05000000000000000000" pitchFamily="2" charset="2"/>
        <a:buChar char=""/>
        <a:defRPr sz="2100">
          <a:solidFill>
            <a:schemeClr val="tx1"/>
          </a:solidFill>
          <a:latin typeface="+mn-lt"/>
          <a:ea typeface="+mn-ea"/>
        </a:defRPr>
      </a:lvl2pPr>
      <a:lvl3pPr marL="857250" indent="-171450" algn="l" rtl="0" fontAlgn="base">
        <a:spcBef>
          <a:spcPct val="15000"/>
        </a:spcBef>
        <a:spcAft>
          <a:spcPct val="0"/>
        </a:spcAft>
        <a:buClr>
          <a:schemeClr val="hlink"/>
        </a:buClr>
        <a:buSzPct val="80000"/>
        <a:buFont typeface="Wingdings" panose="05000000000000000000" pitchFamily="2" charset="2"/>
        <a:buChar char="v"/>
        <a:defRPr sz="1800">
          <a:solidFill>
            <a:schemeClr val="tx1"/>
          </a:solidFill>
          <a:latin typeface="+mn-lt"/>
          <a:ea typeface="+mn-ea"/>
        </a:defRPr>
      </a:lvl3pPr>
      <a:lvl4pPr marL="1200150" indent="-171450" algn="l" rtl="0" fontAlgn="base">
        <a:spcBef>
          <a:spcPct val="15000"/>
        </a:spcBef>
        <a:spcAft>
          <a:spcPct val="0"/>
        </a:spcAft>
        <a:buClr>
          <a:schemeClr val="accent2"/>
        </a:buClr>
        <a:buSzPct val="90000"/>
        <a:buFont typeface="Wingdings" panose="05000000000000000000" pitchFamily="2" charset="2"/>
        <a:buChar char=""/>
        <a:defRPr sz="1500">
          <a:solidFill>
            <a:schemeClr val="tx1"/>
          </a:solidFill>
          <a:latin typeface="+mn-lt"/>
          <a:ea typeface="+mn-ea"/>
        </a:defRPr>
      </a:lvl4pPr>
      <a:lvl5pPr marL="1543050" indent="-171450" algn="l" rtl="0" fontAlgn="base">
        <a:spcBef>
          <a:spcPct val="15000"/>
        </a:spcBef>
        <a:spcAft>
          <a:spcPct val="0"/>
        </a:spcAft>
        <a:buClr>
          <a:schemeClr val="hlink"/>
        </a:buClr>
        <a:buSzPct val="85000"/>
        <a:buFont typeface="Wingdings" panose="05000000000000000000" pitchFamily="2" charset="2"/>
        <a:buChar char="v"/>
        <a:defRPr sz="1500">
          <a:solidFill>
            <a:schemeClr val="tx1"/>
          </a:solidFill>
          <a:latin typeface="+mn-lt"/>
          <a:ea typeface="+mn-ea"/>
        </a:defRPr>
      </a:lvl5pPr>
      <a:lvl6pPr marL="1885950" indent="-171450" algn="l" rtl="0" fontAlgn="base">
        <a:spcBef>
          <a:spcPct val="15000"/>
        </a:spcBef>
        <a:spcAft>
          <a:spcPct val="0"/>
        </a:spcAft>
        <a:buClr>
          <a:schemeClr val="hlink"/>
        </a:buClr>
        <a:buSzPct val="85000"/>
        <a:buFont typeface="Wingdings" panose="05000000000000000000" pitchFamily="2" charset="2"/>
        <a:buChar char="v"/>
        <a:defRPr sz="1500">
          <a:solidFill>
            <a:schemeClr val="tx1"/>
          </a:solidFill>
          <a:latin typeface="+mn-lt"/>
          <a:ea typeface="+mn-ea"/>
        </a:defRPr>
      </a:lvl6pPr>
      <a:lvl7pPr marL="2228850" indent="-171450" algn="l" rtl="0" fontAlgn="base">
        <a:spcBef>
          <a:spcPct val="15000"/>
        </a:spcBef>
        <a:spcAft>
          <a:spcPct val="0"/>
        </a:spcAft>
        <a:buClr>
          <a:schemeClr val="hlink"/>
        </a:buClr>
        <a:buSzPct val="85000"/>
        <a:buFont typeface="Wingdings" panose="05000000000000000000" pitchFamily="2" charset="2"/>
        <a:buChar char="v"/>
        <a:defRPr sz="1500">
          <a:solidFill>
            <a:schemeClr val="tx1"/>
          </a:solidFill>
          <a:latin typeface="+mn-lt"/>
          <a:ea typeface="+mn-ea"/>
        </a:defRPr>
      </a:lvl7pPr>
      <a:lvl8pPr marL="2571750" indent="-171450" algn="l" rtl="0" fontAlgn="base">
        <a:spcBef>
          <a:spcPct val="15000"/>
        </a:spcBef>
        <a:spcAft>
          <a:spcPct val="0"/>
        </a:spcAft>
        <a:buClr>
          <a:schemeClr val="hlink"/>
        </a:buClr>
        <a:buSzPct val="85000"/>
        <a:buFont typeface="Wingdings" panose="05000000000000000000" pitchFamily="2" charset="2"/>
        <a:buChar char="v"/>
        <a:defRPr sz="1500">
          <a:solidFill>
            <a:schemeClr val="tx1"/>
          </a:solidFill>
          <a:latin typeface="+mn-lt"/>
          <a:ea typeface="+mn-ea"/>
        </a:defRPr>
      </a:lvl8pPr>
      <a:lvl9pPr marL="2914650" indent="-171450" algn="l" rtl="0" fontAlgn="base">
        <a:spcBef>
          <a:spcPct val="15000"/>
        </a:spcBef>
        <a:spcAft>
          <a:spcPct val="0"/>
        </a:spcAft>
        <a:buClr>
          <a:schemeClr val="hlink"/>
        </a:buClr>
        <a:buSzPct val="85000"/>
        <a:buFont typeface="Wingdings" panose="05000000000000000000" pitchFamily="2" charset="2"/>
        <a:buChar char="v"/>
        <a:defRPr sz="1500">
          <a:solidFill>
            <a:schemeClr val="tx1"/>
          </a:solidFill>
          <a:latin typeface="+mn-lt"/>
          <a:ea typeface="+mn-ea"/>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tags" Target="../tags/tag271.xml"/><Relationship Id="rId7" Type="http://schemas.openxmlformats.org/officeDocument/2006/relationships/tags" Target="../tags/tag270.xml"/><Relationship Id="rId6" Type="http://schemas.openxmlformats.org/officeDocument/2006/relationships/tags" Target="../tags/tag269.xml"/><Relationship Id="rId5" Type="http://schemas.openxmlformats.org/officeDocument/2006/relationships/tags" Target="../tags/tag268.xml"/><Relationship Id="rId4" Type="http://schemas.openxmlformats.org/officeDocument/2006/relationships/tags" Target="../tags/tag267.xml"/><Relationship Id="rId3" Type="http://schemas.openxmlformats.org/officeDocument/2006/relationships/tags" Target="../tags/tag266.xml"/><Relationship Id="rId2" Type="http://schemas.openxmlformats.org/officeDocument/2006/relationships/tags" Target="../tags/tag265.xml"/><Relationship Id="rId10" Type="http://schemas.openxmlformats.org/officeDocument/2006/relationships/slideLayout" Target="../slideLayouts/slideLayout48.xml"/><Relationship Id="rId1" Type="http://schemas.openxmlformats.org/officeDocument/2006/relationships/tags" Target="../tags/tag264.xml"/></Relationships>
</file>

<file path=ppt/slides/_rels/slide103.xml.rels><?xml version="1.0" encoding="UTF-8" standalone="yes"?>
<Relationships xmlns="http://schemas.openxmlformats.org/package/2006/relationships"><Relationship Id="rId2" Type="http://schemas.openxmlformats.org/officeDocument/2006/relationships/slideLayout" Target="../slideLayouts/slideLayout48.xml"/><Relationship Id="rId1" Type="http://schemas.openxmlformats.org/officeDocument/2006/relationships/tags" Target="../tags/tag27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ags" Target="../tags/tag62.xml"/></Relationships>
</file>

<file path=ppt/slides/_rels/slide12.xml.rels><?xml version="1.0" encoding="UTF-8" standalone="yes"?>
<Relationships xmlns="http://schemas.openxmlformats.org/package/2006/relationships"><Relationship Id="rId9" Type="http://schemas.openxmlformats.org/officeDocument/2006/relationships/tags" Target="../tags/tag71.xml"/><Relationship Id="rId8" Type="http://schemas.openxmlformats.org/officeDocument/2006/relationships/tags" Target="../tags/tag70.xml"/><Relationship Id="rId7" Type="http://schemas.openxmlformats.org/officeDocument/2006/relationships/tags" Target="../tags/tag69.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tags" Target="../tags/tag66.xml"/><Relationship Id="rId3" Type="http://schemas.openxmlformats.org/officeDocument/2006/relationships/tags" Target="../tags/tag65.xml"/><Relationship Id="rId2" Type="http://schemas.openxmlformats.org/officeDocument/2006/relationships/tags" Target="../tags/tag64.xml"/><Relationship Id="rId13" Type="http://schemas.openxmlformats.org/officeDocument/2006/relationships/slideLayout" Target="../slideLayouts/slideLayout33.xml"/><Relationship Id="rId12" Type="http://schemas.openxmlformats.org/officeDocument/2006/relationships/tags" Target="../tags/tag74.xml"/><Relationship Id="rId11" Type="http://schemas.openxmlformats.org/officeDocument/2006/relationships/tags" Target="../tags/tag73.xml"/><Relationship Id="rId10" Type="http://schemas.openxmlformats.org/officeDocument/2006/relationships/tags" Target="../tags/tag72.xml"/><Relationship Id="rId1" Type="http://schemas.openxmlformats.org/officeDocument/2006/relationships/tags" Target="../tags/tag6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9" Type="http://schemas.openxmlformats.org/officeDocument/2006/relationships/tags" Target="../tags/tag83.xml"/><Relationship Id="rId8" Type="http://schemas.openxmlformats.org/officeDocument/2006/relationships/tags" Target="../tags/tag82.xml"/><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0" Type="http://schemas.openxmlformats.org/officeDocument/2006/relationships/slideLayout" Target="../slideLayouts/slideLayout18.xml"/><Relationship Id="rId1" Type="http://schemas.openxmlformats.org/officeDocument/2006/relationships/tags" Target="../tags/tag7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22.svg"/><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9" Type="http://schemas.openxmlformats.org/officeDocument/2006/relationships/tags" Target="../tags/tag92.xml"/><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0" Type="http://schemas.openxmlformats.org/officeDocument/2006/relationships/slideLayout" Target="../slideLayouts/slideLayout18.xml"/><Relationship Id="rId1" Type="http://schemas.openxmlformats.org/officeDocument/2006/relationships/tags" Target="../tags/tag8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6" Type="http://schemas.openxmlformats.org/officeDocument/2006/relationships/notesSlide" Target="../notesSlides/notesSlide2.xml"/><Relationship Id="rId15" Type="http://schemas.openxmlformats.org/officeDocument/2006/relationships/slideLayout" Target="../slideLayouts/slideLayout7.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tags" Target="../tags/tag95.xml"/><Relationship Id="rId2" Type="http://schemas.openxmlformats.org/officeDocument/2006/relationships/tags" Target="../tags/tag94.xml"/><Relationship Id="rId10" Type="http://schemas.openxmlformats.org/officeDocument/2006/relationships/slideLayout" Target="../slideLayouts/slideLayout18.xml"/><Relationship Id="rId1" Type="http://schemas.openxmlformats.org/officeDocument/2006/relationships/tags" Target="../tags/tag9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9" Type="http://schemas.openxmlformats.org/officeDocument/2006/relationships/tags" Target="../tags/tag110.xml"/><Relationship Id="rId8" Type="http://schemas.openxmlformats.org/officeDocument/2006/relationships/tags" Target="../tags/tag109.xml"/><Relationship Id="rId7" Type="http://schemas.openxmlformats.org/officeDocument/2006/relationships/tags" Target="../tags/tag108.xml"/><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 Type="http://schemas.openxmlformats.org/officeDocument/2006/relationships/tags" Target="../tags/tag103.xml"/><Relationship Id="rId16" Type="http://schemas.openxmlformats.org/officeDocument/2006/relationships/slideLayout" Target="../slideLayouts/slideLayout33.xml"/><Relationship Id="rId15" Type="http://schemas.openxmlformats.org/officeDocument/2006/relationships/tags" Target="../tags/tag116.xml"/><Relationship Id="rId14" Type="http://schemas.openxmlformats.org/officeDocument/2006/relationships/tags" Target="../tags/tag115.xml"/><Relationship Id="rId13" Type="http://schemas.openxmlformats.org/officeDocument/2006/relationships/tags" Target="../tags/tag114.xml"/><Relationship Id="rId12" Type="http://schemas.openxmlformats.org/officeDocument/2006/relationships/tags" Target="../tags/tag113.xml"/><Relationship Id="rId11" Type="http://schemas.openxmlformats.org/officeDocument/2006/relationships/tags" Target="../tags/tag112.xml"/><Relationship Id="rId10" Type="http://schemas.openxmlformats.org/officeDocument/2006/relationships/tags" Target="../tags/tag111.xml"/><Relationship Id="rId1" Type="http://schemas.openxmlformats.org/officeDocument/2006/relationships/tags" Target="../tags/tag10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ags" Target="../tags/tag117.xml"/></Relationships>
</file>

<file path=ppt/slides/_rels/slide3.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4" Type="http://schemas.openxmlformats.org/officeDocument/2006/relationships/slideLayout" Target="../slideLayouts/slideLayout14.xml"/><Relationship Id="rId23" Type="http://schemas.openxmlformats.org/officeDocument/2006/relationships/image" Target="../media/image19.svg"/><Relationship Id="rId22" Type="http://schemas.openxmlformats.org/officeDocument/2006/relationships/image" Target="../media/image18.png"/><Relationship Id="rId21" Type="http://schemas.openxmlformats.org/officeDocument/2006/relationships/tags" Target="../tags/tag31.xml"/><Relationship Id="rId20" Type="http://schemas.openxmlformats.org/officeDocument/2006/relationships/image" Target="../media/image17.svg"/><Relationship Id="rId2" Type="http://schemas.openxmlformats.org/officeDocument/2006/relationships/tags" Target="../tags/tag16.xml"/><Relationship Id="rId19" Type="http://schemas.openxmlformats.org/officeDocument/2006/relationships/image" Target="../media/image16.png"/><Relationship Id="rId18" Type="http://schemas.openxmlformats.org/officeDocument/2006/relationships/tags" Target="../tags/tag30.xml"/><Relationship Id="rId17" Type="http://schemas.openxmlformats.org/officeDocument/2006/relationships/image" Target="../media/image15.svg"/><Relationship Id="rId16" Type="http://schemas.openxmlformats.org/officeDocument/2006/relationships/image" Target="../media/image14.png"/><Relationship Id="rId15" Type="http://schemas.openxmlformats.org/officeDocument/2006/relationships/tags" Target="../tags/tag29.xml"/><Relationship Id="rId14" Type="http://schemas.openxmlformats.org/officeDocument/2006/relationships/tags" Target="../tags/tag28.xml"/><Relationship Id="rId13" Type="http://schemas.openxmlformats.org/officeDocument/2006/relationships/tags" Target="../tags/tag27.xml"/><Relationship Id="rId12" Type="http://schemas.openxmlformats.org/officeDocument/2006/relationships/tags" Target="../tags/tag26.xml"/><Relationship Id="rId11" Type="http://schemas.openxmlformats.org/officeDocument/2006/relationships/tags" Target="../tags/tag25.xml"/><Relationship Id="rId10" Type="http://schemas.openxmlformats.org/officeDocument/2006/relationships/tags" Target="../tags/tag24.xml"/><Relationship Id="rId1" Type="http://schemas.openxmlformats.org/officeDocument/2006/relationships/tags" Target="../tags/tag15.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ags" Target="../tags/tag1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ags" Target="../tags/tag119.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33.xml"/><Relationship Id="rId2" Type="http://schemas.openxmlformats.org/officeDocument/2006/relationships/image" Target="../media/image23.png"/><Relationship Id="rId1" Type="http://schemas.openxmlformats.org/officeDocument/2006/relationships/tags" Target="../tags/tag12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6.xml.rels><?xml version="1.0" encoding="UTF-8" standalone="yes"?>
<Relationships xmlns="http://schemas.openxmlformats.org/package/2006/relationships"><Relationship Id="rId9" Type="http://schemas.openxmlformats.org/officeDocument/2006/relationships/tags" Target="../tags/tag129.xml"/><Relationship Id="rId8" Type="http://schemas.openxmlformats.org/officeDocument/2006/relationships/tags" Target="../tags/tag128.xml"/><Relationship Id="rId7" Type="http://schemas.openxmlformats.org/officeDocument/2006/relationships/tags" Target="../tags/tag127.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tags" Target="../tags/tag124.xml"/><Relationship Id="rId3" Type="http://schemas.openxmlformats.org/officeDocument/2006/relationships/tags" Target="../tags/tag123.xml"/><Relationship Id="rId2" Type="http://schemas.openxmlformats.org/officeDocument/2006/relationships/tags" Target="../tags/tag122.xml"/><Relationship Id="rId10" Type="http://schemas.openxmlformats.org/officeDocument/2006/relationships/slideLayout" Target="../slideLayouts/slideLayout18.xml"/><Relationship Id="rId1" Type="http://schemas.openxmlformats.org/officeDocument/2006/relationships/tags" Target="../tags/tag12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2" Type="http://schemas.openxmlformats.org/officeDocument/2006/relationships/notesSlide" Target="../notesSlides/notesSlide3.xml"/><Relationship Id="rId11" Type="http://schemas.openxmlformats.org/officeDocument/2006/relationships/slideLayout" Target="../slideLayouts/slideLayout14.xml"/><Relationship Id="rId10" Type="http://schemas.openxmlformats.org/officeDocument/2006/relationships/tags" Target="../tags/tag41.xml"/><Relationship Id="rId1" Type="http://schemas.openxmlformats.org/officeDocument/2006/relationships/tags" Target="../tags/tag3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2.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0" Type="http://schemas.openxmlformats.org/officeDocument/2006/relationships/slideLayout" Target="../slideLayouts/slideLayout18.xml"/><Relationship Id="rId1" Type="http://schemas.openxmlformats.org/officeDocument/2006/relationships/tags" Target="../tags/tag13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0" Type="http://schemas.openxmlformats.org/officeDocument/2006/relationships/slideLayout" Target="../slideLayouts/slideLayout2.xml"/><Relationship Id="rId1" Type="http://schemas.openxmlformats.org/officeDocument/2006/relationships/tags" Target="../tags/tag42.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9" Type="http://schemas.openxmlformats.org/officeDocument/2006/relationships/tags" Target="../tags/tag148.xml"/><Relationship Id="rId8" Type="http://schemas.openxmlformats.org/officeDocument/2006/relationships/tags" Target="../tags/tag147.xml"/><Relationship Id="rId7" Type="http://schemas.openxmlformats.org/officeDocument/2006/relationships/tags" Target="../tags/tag146.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tags" Target="../tags/tag143.xml"/><Relationship Id="rId3" Type="http://schemas.openxmlformats.org/officeDocument/2006/relationships/tags" Target="../tags/tag142.xml"/><Relationship Id="rId2" Type="http://schemas.openxmlformats.org/officeDocument/2006/relationships/tags" Target="../tags/tag141.xml"/><Relationship Id="rId10" Type="http://schemas.openxmlformats.org/officeDocument/2006/relationships/slideLayout" Target="../slideLayouts/slideLayout18.xml"/><Relationship Id="rId1" Type="http://schemas.openxmlformats.org/officeDocument/2006/relationships/tags" Target="../tags/tag140.xml"/></Relationships>
</file>

<file path=ppt/slides/_rels/slide54.xml.rels><?xml version="1.0" encoding="UTF-8" standalone="yes"?>
<Relationships xmlns="http://schemas.openxmlformats.org/package/2006/relationships"><Relationship Id="rId9" Type="http://schemas.openxmlformats.org/officeDocument/2006/relationships/tags" Target="../tags/tag157.xml"/><Relationship Id="rId8" Type="http://schemas.openxmlformats.org/officeDocument/2006/relationships/tags" Target="../tags/tag156.xml"/><Relationship Id="rId7" Type="http://schemas.openxmlformats.org/officeDocument/2006/relationships/tags" Target="../tags/tag155.xml"/><Relationship Id="rId6" Type="http://schemas.openxmlformats.org/officeDocument/2006/relationships/tags" Target="../tags/tag154.xml"/><Relationship Id="rId5" Type="http://schemas.openxmlformats.org/officeDocument/2006/relationships/tags" Target="../tags/tag153.xml"/><Relationship Id="rId4" Type="http://schemas.openxmlformats.org/officeDocument/2006/relationships/tags" Target="../tags/tag152.xml"/><Relationship Id="rId3" Type="http://schemas.openxmlformats.org/officeDocument/2006/relationships/tags" Target="../tags/tag151.xml"/><Relationship Id="rId2" Type="http://schemas.openxmlformats.org/officeDocument/2006/relationships/tags" Target="../tags/tag150.xml"/><Relationship Id="rId10" Type="http://schemas.openxmlformats.org/officeDocument/2006/relationships/slideLayout" Target="../slideLayouts/slideLayout18.xml"/><Relationship Id="rId1" Type="http://schemas.openxmlformats.org/officeDocument/2006/relationships/tags" Target="../tags/tag14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8.xml"/></Relationships>
</file>

<file path=ppt/slides/_rels/slide58.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tags" Target="../tags/tag165.xml"/><Relationship Id="rId6" Type="http://schemas.openxmlformats.org/officeDocument/2006/relationships/tags" Target="../tags/tag164.xml"/><Relationship Id="rId5" Type="http://schemas.openxmlformats.org/officeDocument/2006/relationships/tags" Target="../tags/tag163.xml"/><Relationship Id="rId4" Type="http://schemas.openxmlformats.org/officeDocument/2006/relationships/tags" Target="../tags/tag162.xml"/><Relationship Id="rId3" Type="http://schemas.openxmlformats.org/officeDocument/2006/relationships/tags" Target="../tags/tag161.xml"/><Relationship Id="rId2" Type="http://schemas.openxmlformats.org/officeDocument/2006/relationships/tags" Target="../tags/tag160.xml"/><Relationship Id="rId10" Type="http://schemas.openxmlformats.org/officeDocument/2006/relationships/slideLayout" Target="../slideLayouts/slideLayout18.xml"/><Relationship Id="rId1" Type="http://schemas.openxmlformats.org/officeDocument/2006/relationships/tags" Target="../tags/tag159.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9.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0.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1.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2.xml"/></Relationships>
</file>

<file path=ppt/slides/_rels/slide64.xml.rels><?xml version="1.0" encoding="UTF-8" standalone="yes"?>
<Relationships xmlns="http://schemas.openxmlformats.org/package/2006/relationships"><Relationship Id="rId9" Type="http://schemas.openxmlformats.org/officeDocument/2006/relationships/tags" Target="../tags/tag181.xml"/><Relationship Id="rId8" Type="http://schemas.openxmlformats.org/officeDocument/2006/relationships/tags" Target="../tags/tag180.xml"/><Relationship Id="rId7" Type="http://schemas.openxmlformats.org/officeDocument/2006/relationships/tags" Target="../tags/tag179.xml"/><Relationship Id="rId6" Type="http://schemas.openxmlformats.org/officeDocument/2006/relationships/tags" Target="../tags/tag178.xml"/><Relationship Id="rId5" Type="http://schemas.openxmlformats.org/officeDocument/2006/relationships/tags" Target="../tags/tag177.xml"/><Relationship Id="rId4" Type="http://schemas.openxmlformats.org/officeDocument/2006/relationships/tags" Target="../tags/tag176.xml"/><Relationship Id="rId3" Type="http://schemas.openxmlformats.org/officeDocument/2006/relationships/tags" Target="../tags/tag175.xml"/><Relationship Id="rId2" Type="http://schemas.openxmlformats.org/officeDocument/2006/relationships/tags" Target="../tags/tag174.xml"/><Relationship Id="rId10" Type="http://schemas.openxmlformats.org/officeDocument/2006/relationships/slideLayout" Target="../slideLayouts/slideLayout18.xml"/><Relationship Id="rId1" Type="http://schemas.openxmlformats.org/officeDocument/2006/relationships/tags" Target="../tags/tag17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0.png"/><Relationship Id="rId1" Type="http://schemas.openxmlformats.org/officeDocument/2006/relationships/tags" Target="../tags/tag51.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4.xml"/></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87.xml"/><Relationship Id="rId1" Type="http://schemas.openxmlformats.org/officeDocument/2006/relationships/tags" Target="../tags/tag186.xml"/></Relationships>
</file>

<file path=ppt/slides/_rels/slide79.xml.rels><?xml version="1.0" encoding="UTF-8" standalone="yes"?>
<Relationships xmlns="http://schemas.openxmlformats.org/package/2006/relationships"><Relationship Id="rId9" Type="http://schemas.openxmlformats.org/officeDocument/2006/relationships/tags" Target="../tags/tag196.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0" Type="http://schemas.openxmlformats.org/officeDocument/2006/relationships/slideLayout" Target="../slideLayouts/slideLayout18.xml"/><Relationship Id="rId1" Type="http://schemas.openxmlformats.org/officeDocument/2006/relationships/tags" Target="../tags/tag188.xml"/></Relationships>
</file>

<file path=ppt/slides/_rels/slide8.xml.rels><?xml version="1.0" encoding="UTF-8" standalone="yes"?>
<Relationships xmlns="http://schemas.openxmlformats.org/package/2006/relationships"><Relationship Id="rId9" Type="http://schemas.openxmlformats.org/officeDocument/2006/relationships/tags" Target="../tags/tag60.xml"/><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0" Type="http://schemas.openxmlformats.org/officeDocument/2006/relationships/slideLayout" Target="../slideLayouts/slideLayout2.xml"/><Relationship Id="rId1" Type="http://schemas.openxmlformats.org/officeDocument/2006/relationships/tags" Target="../tags/tag52.xml"/></Relationships>
</file>

<file path=ppt/slides/_rels/slide80.xml.rels><?xml version="1.0" encoding="UTF-8" standalone="yes"?>
<Relationships xmlns="http://schemas.openxmlformats.org/package/2006/relationships"><Relationship Id="rId9" Type="http://schemas.openxmlformats.org/officeDocument/2006/relationships/tags" Target="../tags/tag205.xml"/><Relationship Id="rId8" Type="http://schemas.openxmlformats.org/officeDocument/2006/relationships/tags" Target="../tags/tag204.xml"/><Relationship Id="rId7" Type="http://schemas.openxmlformats.org/officeDocument/2006/relationships/tags" Target="../tags/tag203.xml"/><Relationship Id="rId6" Type="http://schemas.openxmlformats.org/officeDocument/2006/relationships/tags" Target="../tags/tag202.xml"/><Relationship Id="rId5" Type="http://schemas.openxmlformats.org/officeDocument/2006/relationships/tags" Target="../tags/tag201.xml"/><Relationship Id="rId4" Type="http://schemas.openxmlformats.org/officeDocument/2006/relationships/tags" Target="../tags/tag200.xml"/><Relationship Id="rId3" Type="http://schemas.openxmlformats.org/officeDocument/2006/relationships/tags" Target="../tags/tag199.xml"/><Relationship Id="rId2" Type="http://schemas.openxmlformats.org/officeDocument/2006/relationships/tags" Target="../tags/tag198.xml"/><Relationship Id="rId10" Type="http://schemas.openxmlformats.org/officeDocument/2006/relationships/slideLayout" Target="../slideLayouts/slideLayout18.xml"/><Relationship Id="rId1" Type="http://schemas.openxmlformats.org/officeDocument/2006/relationships/tags" Target="../tags/tag197.xml"/></Relationships>
</file>

<file path=ppt/slides/_rels/slide81.xml.rels><?xml version="1.0" encoding="UTF-8" standalone="yes"?>
<Relationships xmlns="http://schemas.openxmlformats.org/package/2006/relationships"><Relationship Id="rId9" Type="http://schemas.openxmlformats.org/officeDocument/2006/relationships/tags" Target="../tags/tag214.xml"/><Relationship Id="rId8" Type="http://schemas.openxmlformats.org/officeDocument/2006/relationships/tags" Target="../tags/tag213.xml"/><Relationship Id="rId7" Type="http://schemas.openxmlformats.org/officeDocument/2006/relationships/tags" Target="../tags/tag212.xml"/><Relationship Id="rId6" Type="http://schemas.openxmlformats.org/officeDocument/2006/relationships/tags" Target="../tags/tag211.xml"/><Relationship Id="rId5" Type="http://schemas.openxmlformats.org/officeDocument/2006/relationships/tags" Target="../tags/tag210.xml"/><Relationship Id="rId4" Type="http://schemas.openxmlformats.org/officeDocument/2006/relationships/tags" Target="../tags/tag209.xml"/><Relationship Id="rId3" Type="http://schemas.openxmlformats.org/officeDocument/2006/relationships/tags" Target="../tags/tag208.xml"/><Relationship Id="rId2" Type="http://schemas.openxmlformats.org/officeDocument/2006/relationships/tags" Target="../tags/tag207.xml"/><Relationship Id="rId10" Type="http://schemas.openxmlformats.org/officeDocument/2006/relationships/slideLayout" Target="../slideLayouts/slideLayout18.xml"/><Relationship Id="rId1" Type="http://schemas.openxmlformats.org/officeDocument/2006/relationships/tags" Target="../tags/tag20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9" Type="http://schemas.openxmlformats.org/officeDocument/2006/relationships/tags" Target="../tags/tag223.xml"/><Relationship Id="rId8" Type="http://schemas.openxmlformats.org/officeDocument/2006/relationships/tags" Target="../tags/tag222.xml"/><Relationship Id="rId7" Type="http://schemas.openxmlformats.org/officeDocument/2006/relationships/tags" Target="../tags/tag221.xml"/><Relationship Id="rId6" Type="http://schemas.openxmlformats.org/officeDocument/2006/relationships/tags" Target="../tags/tag220.xml"/><Relationship Id="rId5" Type="http://schemas.openxmlformats.org/officeDocument/2006/relationships/tags" Target="../tags/tag219.xml"/><Relationship Id="rId4" Type="http://schemas.openxmlformats.org/officeDocument/2006/relationships/tags" Target="../tags/tag218.xml"/><Relationship Id="rId3" Type="http://schemas.openxmlformats.org/officeDocument/2006/relationships/tags" Target="../tags/tag217.xml"/><Relationship Id="rId2" Type="http://schemas.openxmlformats.org/officeDocument/2006/relationships/tags" Target="../tags/tag216.xml"/><Relationship Id="rId10" Type="http://schemas.openxmlformats.org/officeDocument/2006/relationships/slideLayout" Target="../slideLayouts/slideLayout18.xml"/><Relationship Id="rId1" Type="http://schemas.openxmlformats.org/officeDocument/2006/relationships/tags" Target="../tags/tag21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9" Type="http://schemas.openxmlformats.org/officeDocument/2006/relationships/tags" Target="../tags/tag232.xml"/><Relationship Id="rId8" Type="http://schemas.openxmlformats.org/officeDocument/2006/relationships/tags" Target="../tags/tag231.xml"/><Relationship Id="rId7" Type="http://schemas.openxmlformats.org/officeDocument/2006/relationships/tags" Target="../tags/tag230.xml"/><Relationship Id="rId6" Type="http://schemas.openxmlformats.org/officeDocument/2006/relationships/tags" Target="../tags/tag229.xml"/><Relationship Id="rId5" Type="http://schemas.openxmlformats.org/officeDocument/2006/relationships/tags" Target="../tags/tag228.xml"/><Relationship Id="rId4" Type="http://schemas.openxmlformats.org/officeDocument/2006/relationships/tags" Target="../tags/tag227.xml"/><Relationship Id="rId3" Type="http://schemas.openxmlformats.org/officeDocument/2006/relationships/tags" Target="../tags/tag226.xml"/><Relationship Id="rId2" Type="http://schemas.openxmlformats.org/officeDocument/2006/relationships/tags" Target="../tags/tag225.xml"/><Relationship Id="rId10" Type="http://schemas.openxmlformats.org/officeDocument/2006/relationships/slideLayout" Target="../slideLayouts/slideLayout18.xml"/><Relationship Id="rId1" Type="http://schemas.openxmlformats.org/officeDocument/2006/relationships/tags" Target="../tags/tag22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9" Type="http://schemas.openxmlformats.org/officeDocument/2006/relationships/tags" Target="../tags/tag241.xml"/><Relationship Id="rId8" Type="http://schemas.openxmlformats.org/officeDocument/2006/relationships/tags" Target="../tags/tag240.xml"/><Relationship Id="rId7" Type="http://schemas.openxmlformats.org/officeDocument/2006/relationships/tags" Target="../tags/tag239.xml"/><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tags" Target="../tags/tag236.xml"/><Relationship Id="rId3" Type="http://schemas.openxmlformats.org/officeDocument/2006/relationships/tags" Target="../tags/tag235.xml"/><Relationship Id="rId2" Type="http://schemas.openxmlformats.org/officeDocument/2006/relationships/tags" Target="../tags/tag234.xml"/><Relationship Id="rId10" Type="http://schemas.openxmlformats.org/officeDocument/2006/relationships/slideLayout" Target="../slideLayouts/slideLayout18.xml"/><Relationship Id="rId1" Type="http://schemas.openxmlformats.org/officeDocument/2006/relationships/tags" Target="../tags/tag23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6.xml.rels><?xml version="1.0" encoding="UTF-8" standalone="yes"?>
<Relationships xmlns="http://schemas.openxmlformats.org/package/2006/relationships"><Relationship Id="rId9" Type="http://schemas.openxmlformats.org/officeDocument/2006/relationships/tags" Target="../tags/tag250.xml"/><Relationship Id="rId8" Type="http://schemas.openxmlformats.org/officeDocument/2006/relationships/tags" Target="../tags/tag249.xml"/><Relationship Id="rId7" Type="http://schemas.openxmlformats.org/officeDocument/2006/relationships/tags" Target="../tags/tag248.xml"/><Relationship Id="rId6" Type="http://schemas.openxmlformats.org/officeDocument/2006/relationships/tags" Target="../tags/tag247.xml"/><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0" Type="http://schemas.openxmlformats.org/officeDocument/2006/relationships/slideLayout" Target="../slideLayouts/slideLayout18.xml"/><Relationship Id="rId1" Type="http://schemas.openxmlformats.org/officeDocument/2006/relationships/tags" Target="../tags/tag242.xml"/></Relationships>
</file>

<file path=ppt/slides/_rels/slide97.xml.rels><?xml version="1.0" encoding="UTF-8" standalone="yes"?>
<Relationships xmlns="http://schemas.openxmlformats.org/package/2006/relationships"><Relationship Id="rId9" Type="http://schemas.openxmlformats.org/officeDocument/2006/relationships/tags" Target="../tags/tag259.xml"/><Relationship Id="rId8" Type="http://schemas.openxmlformats.org/officeDocument/2006/relationships/tags" Target="../tags/tag258.xml"/><Relationship Id="rId7" Type="http://schemas.openxmlformats.org/officeDocument/2006/relationships/tags" Target="../tags/tag257.xml"/><Relationship Id="rId6" Type="http://schemas.openxmlformats.org/officeDocument/2006/relationships/tags" Target="../tags/tag256.xml"/><Relationship Id="rId5" Type="http://schemas.openxmlformats.org/officeDocument/2006/relationships/tags" Target="../tags/tag255.xml"/><Relationship Id="rId4" Type="http://schemas.openxmlformats.org/officeDocument/2006/relationships/tags" Target="../tags/tag254.xml"/><Relationship Id="rId3" Type="http://schemas.openxmlformats.org/officeDocument/2006/relationships/tags" Target="../tags/tag253.xml"/><Relationship Id="rId2" Type="http://schemas.openxmlformats.org/officeDocument/2006/relationships/tags" Target="../tags/tag252.xml"/><Relationship Id="rId16" Type="http://schemas.openxmlformats.org/officeDocument/2006/relationships/slideLayout" Target="../slideLayouts/slideLayout2.xml"/><Relationship Id="rId15" Type="http://schemas.openxmlformats.org/officeDocument/2006/relationships/tags" Target="../tags/tag263.xml"/><Relationship Id="rId14" Type="http://schemas.openxmlformats.org/officeDocument/2006/relationships/tags" Target="../tags/tag262.xml"/><Relationship Id="rId13" Type="http://schemas.openxmlformats.org/officeDocument/2006/relationships/tags" Target="../tags/tag261.xml"/><Relationship Id="rId12" Type="http://schemas.openxmlformats.org/officeDocument/2006/relationships/tags" Target="../tags/tag260.xml"/><Relationship Id="rId11" Type="http://schemas.openxmlformats.org/officeDocument/2006/relationships/image" Target="../media/image25.svg"/><Relationship Id="rId10" Type="http://schemas.openxmlformats.org/officeDocument/2006/relationships/image" Target="../media/image24.png"/><Relationship Id="rId1" Type="http://schemas.openxmlformats.org/officeDocument/2006/relationships/tags" Target="../tags/tag25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4817" name="Picture 2" descr="bg-1"/>
          <p:cNvPicPr>
            <a:picLocks noChangeAspect="1"/>
          </p:cNvPicPr>
          <p:nvPr/>
        </p:nvPicPr>
        <p:blipFill>
          <a:blip r:embed="rId1">
            <a:lum bright="1999"/>
          </a:blip>
          <a:stretch>
            <a:fillRect/>
          </a:stretch>
        </p:blipFill>
        <p:spPr>
          <a:xfrm>
            <a:off x="0" y="2162175"/>
            <a:ext cx="9144000" cy="4695825"/>
          </a:xfrm>
          <a:prstGeom prst="rect">
            <a:avLst/>
          </a:prstGeom>
          <a:noFill/>
          <a:ln w="9525">
            <a:noFill/>
          </a:ln>
        </p:spPr>
      </p:pic>
      <p:sp>
        <p:nvSpPr>
          <p:cNvPr id="34818" name="未知"/>
          <p:cNvSpPr/>
          <p:nvPr/>
        </p:nvSpPr>
        <p:spPr>
          <a:xfrm>
            <a:off x="-1587" y="1447800"/>
            <a:ext cx="9156700" cy="3832225"/>
          </a:xfrm>
          <a:custGeom>
            <a:avLst/>
            <a:gdLst/>
            <a:ahLst/>
            <a:cxnLst>
              <a:cxn ang="0">
                <a:pos x="30190310" y="312499348"/>
              </a:cxn>
              <a:cxn ang="0">
                <a:pos x="2147483647" y="30241875"/>
              </a:cxn>
              <a:cxn ang="0">
                <a:pos x="2147483647" y="1464211380"/>
              </a:cxn>
              <a:cxn ang="0">
                <a:pos x="2147483647" y="297378416"/>
              </a:cxn>
              <a:cxn ang="0">
                <a:pos x="2147483647" y="2147483647"/>
              </a:cxn>
              <a:cxn ang="0">
                <a:pos x="2147483647" y="2147483647"/>
              </a:cxn>
              <a:cxn ang="0">
                <a:pos x="2147483647" y="2147483647"/>
              </a:cxn>
              <a:cxn ang="0">
                <a:pos x="15095155" y="2147483647"/>
              </a:cxn>
              <a:cxn ang="0">
                <a:pos x="30190310" y="312499348"/>
              </a:cxn>
            </a:cxnLst>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rgbClr val="CC99FF">
              <a:alpha val="41176"/>
            </a:srgbClr>
          </a:solidFill>
          <a:ln w="9525">
            <a:noFill/>
          </a:ln>
        </p:spPr>
        <p:txBody>
          <a:bodyPr/>
          <a:p>
            <a:endParaRPr lang="zh-CN" altLang="en-US"/>
          </a:p>
        </p:txBody>
      </p:sp>
      <p:sp>
        <p:nvSpPr>
          <p:cNvPr id="34819" name="未知"/>
          <p:cNvSpPr/>
          <p:nvPr/>
        </p:nvSpPr>
        <p:spPr>
          <a:xfrm>
            <a:off x="-1587" y="1730375"/>
            <a:ext cx="9142412" cy="3265488"/>
          </a:xfrm>
          <a:custGeom>
            <a:avLst/>
            <a:gdLst/>
            <a:ahLst/>
            <a:cxnLst>
              <a:cxn ang="0">
                <a:pos x="15095134" y="685482478"/>
              </a:cxn>
              <a:cxn ang="0">
                <a:pos x="2147483647" y="25201561"/>
              </a:cxn>
              <a:cxn ang="0">
                <a:pos x="2147483647" y="1214715319"/>
              </a:cxn>
              <a:cxn ang="0">
                <a:pos x="2147483647" y="388104037"/>
              </a:cxn>
              <a:cxn ang="0">
                <a:pos x="2147483647" y="2147483647"/>
              </a:cxn>
              <a:cxn ang="0">
                <a:pos x="2147483647" y="2147483647"/>
              </a:cxn>
              <a:cxn ang="0">
                <a:pos x="2147483647" y="2147483647"/>
              </a:cxn>
              <a:cxn ang="0">
                <a:pos x="15095134" y="2147483647"/>
              </a:cxn>
              <a:cxn ang="0">
                <a:pos x="15095134" y="685482478"/>
              </a:cxn>
            </a:cxnLst>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gradFill rotWithShape="1">
            <a:gsLst>
              <a:gs pos="0">
                <a:srgbClr val="9933FF"/>
              </a:gs>
              <a:gs pos="100000">
                <a:schemeClr val="bg1"/>
              </a:gs>
            </a:gsLst>
            <a:lin ang="5400000" scaled="1"/>
            <a:tileRect/>
          </a:gradFill>
          <a:ln w="9525">
            <a:noFill/>
          </a:ln>
        </p:spPr>
        <p:txBody>
          <a:bodyPr/>
          <a:p>
            <a:endParaRPr lang="zh-CN" altLang="en-US"/>
          </a:p>
        </p:txBody>
      </p:sp>
      <p:grpSp>
        <p:nvGrpSpPr>
          <p:cNvPr id="34820" name="Group 5"/>
          <p:cNvGrpSpPr/>
          <p:nvPr/>
        </p:nvGrpSpPr>
        <p:grpSpPr>
          <a:xfrm>
            <a:off x="7086600" y="1947863"/>
            <a:ext cx="533400" cy="533400"/>
            <a:chOff x="0" y="0"/>
            <a:chExt cx="288" cy="288"/>
          </a:xfrm>
        </p:grpSpPr>
        <p:sp>
          <p:nvSpPr>
            <p:cNvPr id="4102" name="Oval 6"/>
            <p:cNvSpPr>
              <a:spLocks noChangeArrowheads="1"/>
            </p:cNvSpPr>
            <p:nvPr/>
          </p:nvSpPr>
          <p:spPr bwMode="auto">
            <a:xfrm>
              <a:off x="0" y="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sp>
          <p:nvSpPr>
            <p:cNvPr id="2" name="Oval 7"/>
            <p:cNvSpPr>
              <a:spLocks noChangeArrowheads="1"/>
            </p:cNvSpPr>
            <p:nvPr/>
          </p:nvSpPr>
          <p:spPr bwMode="auto">
            <a:xfrm>
              <a:off x="0" y="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34823" name="Group 8"/>
          <p:cNvGrpSpPr/>
          <p:nvPr/>
        </p:nvGrpSpPr>
        <p:grpSpPr>
          <a:xfrm>
            <a:off x="7620000" y="1371600"/>
            <a:ext cx="914400" cy="914400"/>
            <a:chOff x="0" y="0"/>
            <a:chExt cx="576" cy="576"/>
          </a:xfrm>
        </p:grpSpPr>
        <p:sp>
          <p:nvSpPr>
            <p:cNvPr id="34824" name="Oval 9"/>
            <p:cNvSpPr/>
            <p:nvPr/>
          </p:nvSpPr>
          <p:spPr>
            <a:xfrm>
              <a:off x="0" y="0"/>
              <a:ext cx="576" cy="576"/>
            </a:xfrm>
            <a:prstGeom prst="ellipse">
              <a:avLst/>
            </a:prstGeom>
            <a:solidFill>
              <a:srgbClr val="CC99FF">
                <a:alpha val="52940"/>
              </a:srgbClr>
            </a:solidFill>
            <a:ln w="9525">
              <a:noFill/>
            </a:ln>
          </p:spPr>
          <p:txBody>
            <a:bodyPr wrap="none" anchor="ctr" anchorCtr="0"/>
            <a:p>
              <a:pPr algn="ctr"/>
              <a:endParaRPr lang="zh-CN" altLang="en-US" dirty="0">
                <a:latin typeface="Arial" panose="020B0604020202020204" pitchFamily="34" charset="0"/>
              </a:endParaRPr>
            </a:p>
          </p:txBody>
        </p:sp>
        <p:sp>
          <p:nvSpPr>
            <p:cNvPr id="3" name="Oval 10"/>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grpSp>
        <p:nvGrpSpPr>
          <p:cNvPr id="34826" name="Group 11"/>
          <p:cNvGrpSpPr/>
          <p:nvPr/>
        </p:nvGrpSpPr>
        <p:grpSpPr>
          <a:xfrm>
            <a:off x="285750" y="2286000"/>
            <a:ext cx="1295400" cy="1371600"/>
            <a:chOff x="0" y="0"/>
            <a:chExt cx="576" cy="576"/>
          </a:xfrm>
        </p:grpSpPr>
        <p:sp>
          <p:nvSpPr>
            <p:cNvPr id="34827" name="Oval 12"/>
            <p:cNvSpPr/>
            <p:nvPr/>
          </p:nvSpPr>
          <p:spPr>
            <a:xfrm>
              <a:off x="0" y="0"/>
              <a:ext cx="576" cy="576"/>
            </a:xfrm>
            <a:prstGeom prst="ellipse">
              <a:avLst/>
            </a:prstGeom>
            <a:gradFill rotWithShape="1">
              <a:gsLst>
                <a:gs pos="0">
                  <a:srgbClr val="FFFFFF"/>
                </a:gs>
                <a:gs pos="100000">
                  <a:srgbClr val="9933FF"/>
                </a:gs>
              </a:gsLst>
              <a:path path="shape">
                <a:fillToRect l="50000" t="50000" r="50000" b="50000"/>
              </a:path>
              <a:tileRect/>
            </a:gradFill>
            <a:ln w="9525">
              <a:noFill/>
            </a:ln>
          </p:spPr>
          <p:txBody>
            <a:bodyPr wrap="none" anchor="ctr" anchorCtr="0"/>
            <a:p>
              <a:pPr algn="ctr"/>
              <a:endParaRPr lang="zh-CN" altLang="en-US" dirty="0">
                <a:latin typeface="Arial" panose="020B0604020202020204" pitchFamily="34" charset="0"/>
              </a:endParaRPr>
            </a:p>
          </p:txBody>
        </p:sp>
        <p:sp>
          <p:nvSpPr>
            <p:cNvPr id="4" name="Oval 13"/>
            <p:cNvSpPr>
              <a:spLocks noChangeArrowheads="1"/>
            </p:cNvSpPr>
            <p:nvPr/>
          </p:nvSpPr>
          <p:spPr bwMode="auto">
            <a:xfrm>
              <a:off x="0" y="96"/>
              <a:ext cx="480" cy="384"/>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7200" b="0" i="0" u="none" strike="noStrike" kern="1200" cap="none" spc="0" normalizeH="0" baseline="0" noProof="0">
                <a:ln>
                  <a:noFill/>
                </a:ln>
                <a:solidFill>
                  <a:schemeClr val="tx1"/>
                </a:solidFill>
                <a:effectLst/>
                <a:uLnTx/>
                <a:uFillTx/>
                <a:latin typeface="Arial" panose="020B0604020202020204" pitchFamily="34" charset="0"/>
                <a:ea typeface="文鼎中特广告体" pitchFamily="1" charset="-122"/>
                <a:cs typeface="+mn-cs"/>
              </a:endParaRPr>
            </a:p>
          </p:txBody>
        </p:sp>
      </p:grpSp>
      <p:pic>
        <p:nvPicPr>
          <p:cNvPr id="34829" name="Picture 14" descr="wechangelives"/>
          <p:cNvPicPr>
            <a:picLocks noChangeAspect="1"/>
          </p:cNvPicPr>
          <p:nvPr/>
        </p:nvPicPr>
        <p:blipFill>
          <a:blip r:embed="rId2">
            <a:clrChange>
              <a:clrFrom>
                <a:srgbClr val="FFFFFF"/>
              </a:clrFrom>
              <a:clrTo>
                <a:srgbClr val="FFFFFF">
                  <a:alpha val="0"/>
                </a:srgbClr>
              </a:clrTo>
            </a:clrChange>
          </a:blip>
          <a:stretch>
            <a:fillRect/>
          </a:stretch>
        </p:blipFill>
        <p:spPr>
          <a:xfrm>
            <a:off x="7380288" y="5829300"/>
            <a:ext cx="1752600" cy="1028700"/>
          </a:xfrm>
          <a:prstGeom prst="rect">
            <a:avLst/>
          </a:prstGeom>
          <a:noFill/>
          <a:ln w="9525">
            <a:noFill/>
          </a:ln>
        </p:spPr>
      </p:pic>
      <p:sp>
        <p:nvSpPr>
          <p:cNvPr id="4110" name="Rectangle 2"/>
          <p:cNvSpPr>
            <a:spLocks noGrp="1" noChangeArrowheads="1"/>
          </p:cNvSpPr>
          <p:nvPr>
            <p:ph type="ctrTitle" idx="4294967295"/>
          </p:nvPr>
        </p:nvSpPr>
        <p:spPr>
          <a:xfrm>
            <a:off x="430213" y="2433638"/>
            <a:ext cx="8713788" cy="1066800"/>
          </a:xfrm>
        </p:spPr>
        <p:txBody>
          <a:bodyPr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400" b="1" i="0" u="none" strike="noStrike" kern="0" cap="none" spc="0" normalizeH="0" baseline="0" noProof="1" dirty="0">
                <a:solidFill>
                  <a:srgbClr val="FF0000"/>
                </a:solidFill>
                <a:latin typeface="华文新魏" panose="02010800040101010101" pitchFamily="2" charset="-122"/>
                <a:ea typeface="华文新魏" panose="02010800040101010101" pitchFamily="2" charset="-122"/>
                <a:cs typeface="+mj-cs"/>
                <a:sym typeface="+mn-ea"/>
              </a:rPr>
              <a:t>项目六   个人所得税计算与申报</a:t>
            </a:r>
            <a:endParaRPr kumimoji="0" lang="zh-CN" altLang="en-US" sz="4400" b="1" i="0" u="none" strike="noStrike" kern="0" cap="none" spc="0" normalizeH="0" baseline="0" noProof="0" dirty="0" smtClean="0">
              <a:ln>
                <a:noFill/>
              </a:ln>
              <a:solidFill>
                <a:srgbClr val="FF0000"/>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uLnTx/>
              <a:uFillTx/>
              <a:latin typeface="华文新魏" panose="02010800040101010101" pitchFamily="2" charset="-122"/>
              <a:ea typeface="华文新魏" panose="02010800040101010101" pitchFamily="2" charset="-122"/>
              <a:cs typeface="+mj-cs"/>
              <a:sym typeface="+mn-ea"/>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9137" name="标题 1"/>
          <p:cNvSpPr>
            <a:spLocks noGrp="1"/>
          </p:cNvSpPr>
          <p:nvPr>
            <p:ph type="title"/>
          </p:nvPr>
        </p:nvSpPr>
        <p:spPr>
          <a:xfrm>
            <a:off x="582613" y="174625"/>
            <a:ext cx="7391400" cy="563563"/>
          </a:xfrm>
        </p:spPr>
        <p:txBody>
          <a:bodyPr wrap="square" lIns="91440" tIns="45720" rIns="91440" bIns="45720" anchor="ctr" anchorCtr="0"/>
          <a:p>
            <a:pPr algn="l"/>
            <a:endParaRPr lang="zh-CN" altLang="en-US" sz="2800" dirty="0">
              <a:solidFill>
                <a:srgbClr val="9933FF"/>
              </a:solidFill>
            </a:endParaRPr>
          </a:p>
        </p:txBody>
      </p:sp>
      <p:sp>
        <p:nvSpPr>
          <p:cNvPr id="2" name="文本框 1"/>
          <p:cNvSpPr txBox="1"/>
          <p:nvPr/>
        </p:nvSpPr>
        <p:spPr>
          <a:xfrm>
            <a:off x="899160" y="1052830"/>
            <a:ext cx="7171055" cy="3559175"/>
          </a:xfrm>
          <a:prstGeom prst="rect">
            <a:avLst/>
          </a:prstGeom>
          <a:noFill/>
        </p:spPr>
        <p:txBody>
          <a:bodyPr wrap="square" rtlCol="0" anchor="t">
            <a:noAutofit/>
          </a:bodyPr>
          <a:p>
            <a:pPr indent="466725" defTabSz="685800">
              <a:lnSpc>
                <a:spcPct val="150000"/>
              </a:lnSpc>
              <a:spcBef>
                <a:spcPct val="0"/>
              </a:spcBef>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【说明</a:t>
            </a:r>
            <a:r>
              <a:rPr lang="en-US" altLang="zh-CN" sz="2000" dirty="0">
                <a:solidFill>
                  <a:srgbClr val="FF0000"/>
                </a:solidFill>
                <a:latin typeface="微软雅黑" panose="020B0503020204020204" pitchFamily="34" charset="-122"/>
                <a:ea typeface="微软雅黑" panose="020B0503020204020204" pitchFamily="34" charset="-122"/>
                <a:sym typeface="+mn-ea"/>
              </a:rPr>
              <a:t>1</a:t>
            </a:r>
            <a:r>
              <a:rPr lang="zh-CN"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zh-CN" sz="2000" dirty="0">
                <a:latin typeface="微软雅黑" panose="020B0503020204020204" pitchFamily="34" charset="-122"/>
                <a:ea typeface="微软雅黑" panose="020B0503020204020204" pitchFamily="34" charset="-122"/>
                <a:sym typeface="+mn-ea"/>
              </a:rPr>
              <a:t>“√”表示征税，“×”表示不征税。</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【说明</a:t>
            </a:r>
            <a:r>
              <a:rPr lang="en-US" altLang="zh-CN" sz="2000" dirty="0">
                <a:solidFill>
                  <a:srgbClr val="FF0000"/>
                </a:solidFill>
                <a:latin typeface="微软雅黑" panose="020B0503020204020204" pitchFamily="34" charset="-122"/>
                <a:ea typeface="微软雅黑" panose="020B0503020204020204" pitchFamily="34" charset="-122"/>
                <a:sym typeface="+mn-ea"/>
              </a:rPr>
              <a:t>2</a:t>
            </a:r>
            <a:r>
              <a:rPr lang="zh-CN"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zh-CN" sz="2000" dirty="0">
                <a:latin typeface="微软雅黑" panose="020B0503020204020204" pitchFamily="34" charset="-122"/>
                <a:ea typeface="微软雅黑" panose="020B0503020204020204" pitchFamily="34" charset="-122"/>
                <a:sym typeface="+mn-ea"/>
              </a:rPr>
              <a:t>在中国境内居住累计满</a:t>
            </a:r>
            <a:r>
              <a:rPr lang="en-US" altLang="zh-CN" sz="2000" dirty="0">
                <a:latin typeface="微软雅黑" panose="020B0503020204020204" pitchFamily="34" charset="-122"/>
                <a:ea typeface="微软雅黑" panose="020B0503020204020204" pitchFamily="34" charset="-122"/>
                <a:sym typeface="+mn-ea"/>
              </a:rPr>
              <a:t>183</a:t>
            </a:r>
            <a:r>
              <a:rPr lang="zh-CN" altLang="zh-CN" sz="2000" dirty="0">
                <a:latin typeface="微软雅黑" panose="020B0503020204020204" pitchFamily="34" charset="-122"/>
                <a:ea typeface="微软雅黑" panose="020B0503020204020204" pitchFamily="34" charset="-122"/>
                <a:sym typeface="+mn-ea"/>
              </a:rPr>
              <a:t>天的任一年度中有一次</a:t>
            </a:r>
            <a:r>
              <a:rPr lang="zh-CN" altLang="zh-CN" sz="2000" dirty="0">
                <a:solidFill>
                  <a:srgbClr val="FFC000"/>
                </a:solidFill>
                <a:latin typeface="微软雅黑" panose="020B0503020204020204" pitchFamily="34" charset="-122"/>
                <a:ea typeface="微软雅黑" panose="020B0503020204020204" pitchFamily="34" charset="-122"/>
                <a:sym typeface="+mn-ea"/>
              </a:rPr>
              <a:t>离境超过</a:t>
            </a:r>
            <a:r>
              <a:rPr lang="en-US" altLang="zh-CN" sz="2000" dirty="0">
                <a:solidFill>
                  <a:srgbClr val="FFC000"/>
                </a:solidFill>
                <a:latin typeface="微软雅黑" panose="020B0503020204020204" pitchFamily="34" charset="-122"/>
                <a:ea typeface="微软雅黑" panose="020B0503020204020204" pitchFamily="34" charset="-122"/>
                <a:sym typeface="+mn-ea"/>
              </a:rPr>
              <a:t>30</a:t>
            </a:r>
            <a:r>
              <a:rPr lang="zh-CN" altLang="zh-CN" sz="2000" dirty="0">
                <a:solidFill>
                  <a:srgbClr val="FFC000"/>
                </a:solidFill>
                <a:latin typeface="微软雅黑" panose="020B0503020204020204" pitchFamily="34" charset="-122"/>
                <a:ea typeface="微软雅黑" panose="020B0503020204020204" pitchFamily="34" charset="-122"/>
                <a:sym typeface="+mn-ea"/>
              </a:rPr>
              <a:t>天</a:t>
            </a:r>
            <a:r>
              <a:rPr lang="zh-CN" altLang="zh-CN" sz="2000" dirty="0">
                <a:latin typeface="微软雅黑" panose="020B0503020204020204" pitchFamily="34" charset="-122"/>
                <a:ea typeface="微软雅黑" panose="020B0503020204020204" pitchFamily="34" charset="-122"/>
                <a:sym typeface="+mn-ea"/>
              </a:rPr>
              <a:t>的，其在中国境内居住累计满</a:t>
            </a:r>
            <a:r>
              <a:rPr lang="en-US" altLang="zh-CN" sz="2000" dirty="0">
                <a:latin typeface="微软雅黑" panose="020B0503020204020204" pitchFamily="34" charset="-122"/>
                <a:ea typeface="微软雅黑" panose="020B0503020204020204" pitchFamily="34" charset="-122"/>
                <a:sym typeface="+mn-ea"/>
              </a:rPr>
              <a:t>183</a:t>
            </a:r>
            <a:r>
              <a:rPr lang="zh-CN" altLang="zh-CN" sz="2000" dirty="0">
                <a:latin typeface="微软雅黑" panose="020B0503020204020204" pitchFamily="34" charset="-122"/>
                <a:ea typeface="微软雅黑" panose="020B0503020204020204" pitchFamily="34" charset="-122"/>
                <a:sym typeface="+mn-ea"/>
              </a:rPr>
              <a:t>天的年度的连续年限重新起算。</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【说明3】</a:t>
            </a:r>
            <a:r>
              <a:rPr lang="zh-CN" altLang="en-US" sz="2000" dirty="0">
                <a:latin typeface="微软雅黑" panose="020B0503020204020204" pitchFamily="34" charset="-122"/>
                <a:ea typeface="微软雅黑" panose="020B0503020204020204" pitchFamily="34" charset="-122"/>
                <a:sym typeface="+mn-ea"/>
              </a:rPr>
              <a:t>此前</a:t>
            </a:r>
            <a:r>
              <a:rPr lang="en-US" altLang="zh-CN" sz="2000" dirty="0">
                <a:latin typeface="微软雅黑" panose="020B0503020204020204" pitchFamily="34" charset="-122"/>
                <a:ea typeface="微软雅黑" panose="020B0503020204020204" pitchFamily="34" charset="-122"/>
                <a:sym typeface="+mn-ea"/>
              </a:rPr>
              <a:t>6</a:t>
            </a:r>
            <a:r>
              <a:rPr lang="zh-CN" altLang="en-US" sz="2000" dirty="0">
                <a:latin typeface="微软雅黑" panose="020B0503020204020204" pitchFamily="34" charset="-122"/>
                <a:ea typeface="微软雅黑" panose="020B0503020204020204" pitchFamily="34" charset="-122"/>
                <a:sym typeface="+mn-ea"/>
              </a:rPr>
              <a:t>年，是指该纳税年度的前一年至前六年的连续六个年度，此前六年的起始年度自</a:t>
            </a:r>
            <a:r>
              <a:rPr lang="en-US" altLang="zh-CN" sz="2000" dirty="0">
                <a:latin typeface="微软雅黑" panose="020B0503020204020204" pitchFamily="34" charset="-122"/>
                <a:ea typeface="微软雅黑" panose="020B0503020204020204" pitchFamily="34" charset="-122"/>
                <a:sym typeface="+mn-ea"/>
              </a:rPr>
              <a:t>2019</a:t>
            </a:r>
            <a:r>
              <a:rPr lang="zh-CN" altLang="en-US" sz="2000" dirty="0">
                <a:latin typeface="微软雅黑" panose="020B0503020204020204" pitchFamily="34" charset="-122"/>
                <a:ea typeface="微软雅黑" panose="020B0503020204020204" pitchFamily="34" charset="-122"/>
                <a:sym typeface="+mn-ea"/>
              </a:rPr>
              <a:t>（含）以后年度开始计算。</a:t>
            </a:r>
            <a:endParaRPr lang="zh-CN" altLang="zh-CN" sz="2000" dirty="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4978" name="Rectangle 3"/>
          <p:cNvSpPr>
            <a:spLocks noGrp="1"/>
          </p:cNvSpPr>
          <p:nvPr>
            <p:ph idx="1"/>
          </p:nvPr>
        </p:nvSpPr>
        <p:spPr>
          <a:xfrm>
            <a:off x="251460" y="476885"/>
            <a:ext cx="8234680" cy="5480685"/>
          </a:xfrm>
        </p:spPr>
        <p:txBody>
          <a:bodyPr wrap="square" lIns="91440" tIns="45720" rIns="91440" bIns="45720" anchor="t" anchorCtr="0"/>
          <a:p>
            <a:pPr indent="466725" defTabSz="685800">
              <a:lnSpc>
                <a:spcPct val="115000"/>
              </a:lnSpc>
              <a:spcBef>
                <a:spcPct val="0"/>
              </a:spcBef>
              <a:buClrTx/>
              <a:buSzTx/>
            </a:pPr>
            <a:r>
              <a:rPr altLang="zh-CN" sz="2000" kern="1200" dirty="0">
                <a:latin typeface="微软雅黑" panose="020B0503020204020204" pitchFamily="34" charset="-122"/>
                <a:ea typeface="微软雅黑" panose="020B0503020204020204" pitchFamily="34" charset="-122"/>
                <a:sym typeface="+mn-ea"/>
              </a:rPr>
              <a:t>三、纳税地点</a:t>
            </a:r>
            <a:endParaRPr altLang="zh-CN" sz="2000" kern="1200" dirty="0">
              <a:latin typeface="微软雅黑" panose="020B0503020204020204" pitchFamily="34" charset="-122"/>
              <a:ea typeface="微软雅黑" panose="020B0503020204020204" pitchFamily="34" charset="-122"/>
              <a:sym typeface="+mn-ea"/>
            </a:endParaRPr>
          </a:p>
          <a:p>
            <a:pPr indent="466725" defTabSz="685800">
              <a:lnSpc>
                <a:spcPct val="115000"/>
              </a:lnSpc>
              <a:spcBef>
                <a:spcPct val="0"/>
              </a:spcBef>
              <a:buClrTx/>
              <a:buSzTx/>
            </a:pPr>
            <a:r>
              <a:rPr altLang="zh-CN" sz="1800" b="0" kern="1200" dirty="0">
                <a:latin typeface="微软雅黑" panose="020B0503020204020204" pitchFamily="34" charset="-122"/>
                <a:ea typeface="微软雅黑" panose="020B0503020204020204" pitchFamily="34" charset="-122"/>
                <a:sym typeface="+mn-ea"/>
              </a:rPr>
              <a:t>(1)纳税人有两处以上任职、受雇单位的，选择向其中一处任职、受雇单位所在地主管税务机关办理纳税申报；纳税人没有任职、受雇单位的，向户籍所在地或经常居住地主管税务机关办理纳税申报。</a:t>
            </a:r>
            <a:endParaRPr altLang="zh-CN" sz="1800" b="0" kern="1200" dirty="0">
              <a:latin typeface="微软雅黑" panose="020B0503020204020204" pitchFamily="34" charset="-122"/>
              <a:ea typeface="微软雅黑" panose="020B0503020204020204" pitchFamily="34" charset="-122"/>
              <a:sym typeface="+mn-ea"/>
            </a:endParaRPr>
          </a:p>
          <a:p>
            <a:pPr indent="466725" defTabSz="685800">
              <a:lnSpc>
                <a:spcPct val="115000"/>
              </a:lnSpc>
              <a:spcBef>
                <a:spcPct val="0"/>
              </a:spcBef>
              <a:buClrTx/>
              <a:buSzTx/>
            </a:pPr>
            <a:r>
              <a:rPr altLang="zh-CN" sz="1800" b="0" kern="1200" dirty="0">
                <a:latin typeface="微软雅黑" panose="020B0503020204020204" pitchFamily="34" charset="-122"/>
                <a:ea typeface="微软雅黑" panose="020B0503020204020204" pitchFamily="34" charset="-122"/>
                <a:sym typeface="+mn-ea"/>
              </a:rPr>
              <a:t>(2)纳税人取得经营所得，按年计算个人所得税，纳税人向经营管理所在地主管税务机关办理预缴纳税申报；从两处以上取得经营所得的，选择向其中一处经营管理所在地主管税务机关办理年度汇总申报。</a:t>
            </a:r>
            <a:endParaRPr altLang="zh-CN" sz="1800" b="0" kern="1200" dirty="0">
              <a:latin typeface="微软雅黑" panose="020B0503020204020204" pitchFamily="34" charset="-122"/>
              <a:ea typeface="微软雅黑" panose="020B0503020204020204" pitchFamily="34" charset="-122"/>
              <a:sym typeface="+mn-ea"/>
            </a:endParaRPr>
          </a:p>
          <a:p>
            <a:pPr indent="466725" defTabSz="685800">
              <a:lnSpc>
                <a:spcPct val="115000"/>
              </a:lnSpc>
              <a:spcBef>
                <a:spcPct val="0"/>
              </a:spcBef>
              <a:buClrTx/>
              <a:buSzTx/>
            </a:pPr>
            <a:r>
              <a:rPr altLang="zh-CN" sz="1800" b="0" kern="1200" dirty="0">
                <a:latin typeface="微软雅黑" panose="020B0503020204020204" pitchFamily="34" charset="-122"/>
                <a:ea typeface="微软雅黑" panose="020B0503020204020204" pitchFamily="34" charset="-122"/>
                <a:sym typeface="+mn-ea"/>
              </a:rPr>
              <a:t>(3)居民个人从中国境外取得所得的，向中国境内任职、受雇单位所在地主管税务机关办理纳税申报；在中国境内没有任职、受雇单位的，向户籍所在地或中国境内经常居住地主管税务机关办理纳税申报；户籍所在地与中国境内经常居住地不一致的，选择其中一地主管税务机关办理纳税申报；在中国境内没有户籍的，向中国境内经常居住地主管税务机关办理纳税申报。</a:t>
            </a:r>
            <a:endParaRPr altLang="zh-CN" sz="1800" b="0" kern="1200" dirty="0">
              <a:latin typeface="微软雅黑" panose="020B0503020204020204" pitchFamily="34" charset="-122"/>
              <a:ea typeface="微软雅黑" panose="020B0503020204020204" pitchFamily="34" charset="-122"/>
              <a:sym typeface="+mn-ea"/>
            </a:endParaRPr>
          </a:p>
          <a:p>
            <a:pPr indent="466725" defTabSz="685800">
              <a:lnSpc>
                <a:spcPct val="115000"/>
              </a:lnSpc>
              <a:spcBef>
                <a:spcPct val="0"/>
              </a:spcBef>
              <a:buClrTx/>
              <a:buSzTx/>
            </a:pPr>
            <a:r>
              <a:rPr altLang="zh-CN" sz="1800" b="0" kern="1200" dirty="0">
                <a:latin typeface="微软雅黑" panose="020B0503020204020204" pitchFamily="34" charset="-122"/>
                <a:ea typeface="微软雅黑" panose="020B0503020204020204" pitchFamily="34" charset="-122"/>
                <a:sym typeface="+mn-ea"/>
              </a:rPr>
              <a:t>(4)纳税人因移居境外注销中国户籍的，应当在申请注销中国户籍前，向户籍所在地主管税务机关办理纳税申报，进行税款清算。</a:t>
            </a:r>
            <a:endParaRPr altLang="zh-CN" sz="1800" b="0" kern="1200" dirty="0">
              <a:latin typeface="微软雅黑" panose="020B0503020204020204" pitchFamily="34" charset="-122"/>
              <a:ea typeface="微软雅黑" panose="020B0503020204020204" pitchFamily="34" charset="-122"/>
              <a:sym typeface="+mn-ea"/>
            </a:endParaRPr>
          </a:p>
          <a:p>
            <a:pPr indent="466725" defTabSz="685800">
              <a:lnSpc>
                <a:spcPct val="115000"/>
              </a:lnSpc>
              <a:spcBef>
                <a:spcPct val="0"/>
              </a:spcBef>
              <a:buClrTx/>
              <a:buSzTx/>
            </a:pPr>
            <a:r>
              <a:rPr altLang="zh-CN" sz="1800" b="0" kern="1200" dirty="0">
                <a:latin typeface="微软雅黑" panose="020B0503020204020204" pitchFamily="34" charset="-122"/>
                <a:ea typeface="微软雅黑" panose="020B0503020204020204" pitchFamily="34" charset="-122"/>
                <a:sym typeface="+mn-ea"/>
              </a:rPr>
              <a:t>(5)非居民个人在中国境内从两处以上取得工资、薪金所得的，应当向其中一处任职、受雇单位所在地主管税务机关办理纳税申报。</a:t>
            </a:r>
            <a:endParaRPr altLang="zh-CN" sz="1800" b="0" kern="1200" dirty="0">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67360" y="836613"/>
            <a:ext cx="8229600" cy="4967287"/>
          </a:xfrm>
        </p:spPr>
        <p:txBody>
          <a:bodyPr/>
          <a:p>
            <a:r>
              <a:rPr lang="zh-CN" altLang="en-US" sz="2400"/>
              <a:t>四、纳税申报</a:t>
            </a:r>
            <a:endParaRPr lang="zh-CN" altLang="en-US"/>
          </a:p>
          <a:p>
            <a:pPr>
              <a:lnSpc>
                <a:spcPct val="125000"/>
              </a:lnSpc>
              <a:spcBef>
                <a:spcPts val="20"/>
              </a:spcBef>
              <a:spcAft>
                <a:spcPts val="0"/>
              </a:spcAft>
            </a:pPr>
            <a:r>
              <a:rPr lang="en-US" altLang="zh-CN" sz="2000" b="0"/>
              <a:t>    </a:t>
            </a:r>
            <a:r>
              <a:rPr lang="zh-CN" altLang="en-US" sz="2000" b="0"/>
              <a:t>纳税人通过远程办税端、电子或者纸质报表等方式，填写《个人所得税专项附加扣除信息表》(表6-6),向扣缴义务人或者主管税务机关报送个人专项附加扣除信息。扣缴义务人向居民个人支付工资、薪金所得，劳务报酬所得，稿酬所得，持许权使用费所得时，预扣预缴个人所得税，并向主管税务机关报送《个人所得税扣缴申报表》,该申报表见教材表6-7所示。</a:t>
            </a:r>
            <a:endParaRPr lang="zh-CN" altLang="en-US" sz="2000" b="0"/>
          </a:p>
          <a:p>
            <a:pPr>
              <a:lnSpc>
                <a:spcPct val="125000"/>
              </a:lnSpc>
              <a:spcBef>
                <a:spcPts val="20"/>
              </a:spcBef>
              <a:spcAft>
                <a:spcPts val="0"/>
              </a:spcAft>
            </a:pPr>
            <a:r>
              <a:rPr lang="en-US" altLang="zh-CN" sz="2000" b="0"/>
              <a:t>    </a:t>
            </a:r>
            <a:r>
              <a:rPr lang="zh-CN" altLang="en-US" sz="2000" b="0"/>
              <a:t>居民个人取得综合所得，需要办理汇算清缴的，应当在取得所得的次年3月1日至6月30日内办理汇算清缴。</a:t>
            </a:r>
            <a:endParaRPr lang="zh-CN" altLang="en-US" sz="2000" b="0"/>
          </a:p>
          <a:p>
            <a:pPr>
              <a:lnSpc>
                <a:spcPct val="125000"/>
              </a:lnSpc>
              <a:spcBef>
                <a:spcPts val="20"/>
              </a:spcBef>
              <a:spcAft>
                <a:spcPts val="0"/>
              </a:spcAft>
            </a:pPr>
            <a:r>
              <a:rPr lang="en-US" altLang="zh-CN" sz="2000" b="0"/>
              <a:t>    </a:t>
            </a:r>
            <a:r>
              <a:rPr lang="zh-CN" altLang="en-US" sz="2000" b="0"/>
              <a:t>具体案例分析见教材【工作实例</a:t>
            </a:r>
            <a:r>
              <a:rPr lang="en-US" altLang="zh-CN" sz="2000" b="0"/>
              <a:t>6-11</a:t>
            </a:r>
            <a:r>
              <a:rPr lang="zh-CN" altLang="en-US" sz="2000" b="0"/>
              <a:t>】。</a:t>
            </a:r>
            <a:endParaRPr lang="en-US" altLang="zh-CN" sz="2000" b="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427855" y="981075"/>
            <a:ext cx="3850640" cy="633095"/>
          </a:xfrm>
        </p:spPr>
        <p:txBody>
          <a:bodyPr/>
          <a:p>
            <a:r>
              <a:rPr lang="zh-CN" altLang="en-US" sz="2400">
                <a:solidFill>
                  <a:srgbClr val="FF0000"/>
                </a:solidFill>
                <a:latin typeface="微软雅黑" panose="020B0503020204020204" pitchFamily="34" charset="-122"/>
                <a:ea typeface="微软雅黑" panose="020B0503020204020204" pitchFamily="34" charset="-122"/>
              </a:rPr>
              <a:t>小结</a:t>
            </a:r>
            <a:endParaRPr lang="zh-CN" altLang="en-US" sz="2400">
              <a:solidFill>
                <a:srgbClr val="FF0000"/>
              </a:solidFill>
              <a:latin typeface="微软雅黑" panose="020B0503020204020204" pitchFamily="34" charset="-122"/>
              <a:ea typeface="微软雅黑" panose="020B0503020204020204" pitchFamily="34" charset="-122"/>
            </a:endParaRPr>
          </a:p>
        </p:txBody>
      </p:sp>
      <p:grpSp>
        <p:nvGrpSpPr>
          <p:cNvPr id="4" name="组合 3" descr="7b0a202020202274657874626f78223a2022220a7d0a"/>
          <p:cNvGrpSpPr/>
          <p:nvPr/>
        </p:nvGrpSpPr>
        <p:grpSpPr>
          <a:xfrm>
            <a:off x="1022985" y="1193800"/>
            <a:ext cx="7113905" cy="3510280"/>
            <a:chOff x="5868" y="3651"/>
            <a:chExt cx="7453" cy="3490"/>
          </a:xfrm>
        </p:grpSpPr>
        <p:grpSp>
          <p:nvGrpSpPr>
            <p:cNvPr id="140" name="图形 138"/>
            <p:cNvGrpSpPr/>
            <p:nvPr/>
          </p:nvGrpSpPr>
          <p:grpSpPr>
            <a:xfrm>
              <a:off x="5868" y="3651"/>
              <a:ext cx="7453" cy="3490"/>
              <a:chOff x="3726473" y="2318369"/>
              <a:chExt cx="4732568" cy="2216410"/>
            </a:xfrm>
          </p:grpSpPr>
          <p:grpSp>
            <p:nvGrpSpPr>
              <p:cNvPr id="141" name="图形 138"/>
              <p:cNvGrpSpPr/>
              <p:nvPr/>
            </p:nvGrpSpPr>
            <p:grpSpPr>
              <a:xfrm>
                <a:off x="3843343" y="2601912"/>
                <a:ext cx="4615698" cy="1932867"/>
                <a:chOff x="3843343" y="2601912"/>
                <a:chExt cx="4615698" cy="1932867"/>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698" cy="1311715"/>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147" y="4098"/>
              <a:ext cx="6900" cy="2519"/>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0000"/>
                </a:lnSpc>
                <a:spcBef>
                  <a:spcPts val="0"/>
                </a:spcBef>
                <a:spcAft>
                  <a:spcPts val="0"/>
                </a:spcAft>
                <a:buClrTx/>
                <a:buSzTx/>
              </a:pPr>
              <a:r>
                <a:rPr lang="en-US" altLang="zh-CN" sz="2000" dirty="0">
                  <a:solidFill>
                    <a:schemeClr val="accent1">
                      <a:lumMod val="10000"/>
                    </a:schemeClr>
                  </a:solidFill>
                  <a:latin typeface="微软雅黑" panose="020B0503020204020204" pitchFamily="34" charset="-122"/>
                  <a:ea typeface="微软雅黑" panose="020B0503020204020204" pitchFamily="34" charset="-122"/>
                  <a:sym typeface="+mn-ea"/>
                </a:rPr>
                <a:t>1</a:t>
              </a:r>
              <a:r>
                <a:rPr lang="zh-CN" altLang="en-US" sz="2000" dirty="0">
                  <a:solidFill>
                    <a:schemeClr val="accent1">
                      <a:lumMod val="10000"/>
                    </a:schemeClr>
                  </a:solidFill>
                  <a:latin typeface="微软雅黑" panose="020B0503020204020204" pitchFamily="34" charset="-122"/>
                  <a:ea typeface="微软雅黑" panose="020B0503020204020204" pitchFamily="34" charset="-122"/>
                  <a:sym typeface="+mn-ea"/>
                </a:rPr>
                <a:t>、</a:t>
              </a:r>
              <a:r>
                <a:rPr lang="zh-CN" altLang="zh-CN" sz="2000" dirty="0">
                  <a:solidFill>
                    <a:schemeClr val="accent1">
                      <a:lumMod val="10000"/>
                    </a:schemeClr>
                  </a:solidFill>
                  <a:latin typeface="微软雅黑" panose="020B0503020204020204" pitchFamily="34" charset="-122"/>
                  <a:ea typeface="微软雅黑" panose="020B0503020204020204" pitchFamily="34" charset="-122"/>
                  <a:sym typeface="+mn-ea"/>
                </a:rPr>
                <a:t>熟悉个人所得税纳税人、税率、税收优惠等基本规定；</a:t>
              </a:r>
              <a:endParaRPr lang="zh-CN" altLang="zh-CN" sz="2000" kern="1200" dirty="0">
                <a:solidFill>
                  <a:schemeClr val="accent1">
                    <a:lumMod val="10000"/>
                  </a:schemeClr>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solidFill>
                    <a:schemeClr val="accent1">
                      <a:lumMod val="10000"/>
                    </a:schemeClr>
                  </a:solidFill>
                  <a:latin typeface="微软雅黑" panose="020B0503020204020204" pitchFamily="34" charset="-122"/>
                  <a:ea typeface="微软雅黑" panose="020B0503020204020204" pitchFamily="34" charset="-122"/>
                  <a:sym typeface="+mn-ea"/>
                </a:rPr>
                <a:t>2</a:t>
              </a:r>
              <a:r>
                <a:rPr lang="zh-CN" altLang="en-US" sz="2000" dirty="0">
                  <a:solidFill>
                    <a:schemeClr val="accent1">
                      <a:lumMod val="10000"/>
                    </a:schemeClr>
                  </a:solidFill>
                  <a:latin typeface="微软雅黑" panose="020B0503020204020204" pitchFamily="34" charset="-122"/>
                  <a:ea typeface="微软雅黑" panose="020B0503020204020204" pitchFamily="34" charset="-122"/>
                  <a:sym typeface="+mn-ea"/>
                </a:rPr>
                <a:t>、掌握个人所得税应税项目所得额、应纳税额的计算</a:t>
              </a:r>
              <a:endParaRPr lang="zh-CN" altLang="en-US" sz="2000" dirty="0">
                <a:solidFill>
                  <a:schemeClr val="accent1">
                    <a:lumMod val="10000"/>
                  </a:schemeClr>
                </a:solidFill>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en-US" altLang="zh-CN" sz="2000" dirty="0">
                  <a:solidFill>
                    <a:schemeClr val="accent1">
                      <a:lumMod val="10000"/>
                    </a:schemeClr>
                  </a:solidFill>
                  <a:latin typeface="微软雅黑" panose="020B0503020204020204" pitchFamily="34" charset="-122"/>
                  <a:ea typeface="微软雅黑" panose="020B0503020204020204" pitchFamily="34" charset="-122"/>
                  <a:sym typeface="+mn-ea"/>
                </a:rPr>
                <a:t>3</a:t>
              </a:r>
              <a:r>
                <a:rPr lang="zh-CN" altLang="en-US" sz="2000" dirty="0">
                  <a:solidFill>
                    <a:schemeClr val="accent1">
                      <a:lumMod val="10000"/>
                    </a:schemeClr>
                  </a:solidFill>
                  <a:latin typeface="微软雅黑" panose="020B0503020204020204" pitchFamily="34" charset="-122"/>
                  <a:ea typeface="微软雅黑" panose="020B0503020204020204" pitchFamily="34" charset="-122"/>
                  <a:sym typeface="+mn-ea"/>
                </a:rPr>
                <a:t>、明确</a:t>
              </a:r>
              <a:r>
                <a:rPr lang="zh-CN" altLang="zh-CN" sz="2000" dirty="0">
                  <a:solidFill>
                    <a:schemeClr val="accent1">
                      <a:lumMod val="10000"/>
                    </a:schemeClr>
                  </a:solidFill>
                  <a:latin typeface="微软雅黑" panose="020B0503020204020204" pitchFamily="34" charset="-122"/>
                  <a:ea typeface="微软雅黑" panose="020B0503020204020204" pitchFamily="34" charset="-122"/>
                  <a:sym typeface="+mn-ea"/>
                </a:rPr>
                <a:t>个人</a:t>
              </a:r>
              <a:r>
                <a:rPr lang="zh-CN" altLang="zh-CN" sz="2000" dirty="0">
                  <a:solidFill>
                    <a:schemeClr val="accent1">
                      <a:lumMod val="10000"/>
                    </a:schemeClr>
                  </a:solidFill>
                  <a:latin typeface="微软雅黑" panose="020B0503020204020204" pitchFamily="34" charset="-122"/>
                  <a:ea typeface="微软雅黑" panose="020B0503020204020204" pitchFamily="34" charset="-122"/>
                  <a:sym typeface="+mn-ea"/>
                </a:rPr>
                <a:t>所得税纳税地点、纳税期限及纳税申报的有关规定。</a:t>
              </a:r>
              <a:endParaRPr lang="zh-CN" altLang="zh-CN" sz="2000" kern="1200" dirty="0">
                <a:solidFill>
                  <a:schemeClr val="accent1">
                    <a:lumMod val="10000"/>
                  </a:schemeClr>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zh-CN" sz="2000" spc="200" dirty="0">
                <a:solidFill>
                  <a:schemeClr val="accent1">
                    <a:lumMod val="10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p:txBody>
          <a:bodyPr/>
          <a:p>
            <a:endParaRPr lang="zh-CN" altLang="en-US"/>
          </a:p>
        </p:txBody>
      </p:sp>
      <p:sp>
        <p:nvSpPr>
          <p:cNvPr id="4" name="矩形 3"/>
          <p:cNvSpPr/>
          <p:nvPr>
            <p:custDataLst>
              <p:tags r:id="rId1"/>
            </p:custDataLst>
          </p:nvPr>
        </p:nvSpPr>
        <p:spPr>
          <a:xfrm>
            <a:off x="2185035" y="2348865"/>
            <a:ext cx="4773930" cy="1198880"/>
          </a:xfrm>
          <a:prstGeom prst="rect">
            <a:avLst/>
          </a:prstGeom>
          <a:noFill/>
          <a:ln>
            <a:noFill/>
          </a:ln>
        </p:spPr>
        <p:txBody>
          <a:bodyPr wrap="none" rtlCol="0" anchor="t">
            <a:spAutoFit/>
          </a:bodyPr>
          <a:p>
            <a:pPr algn="ctr" fontAlgn="base"/>
            <a:r>
              <a:rPr lang="zh-CN" altLang="en-US" sz="7200" b="1" strike="noStrike" noProof="1">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Nexa Light" pitchFamily="50" charset="0"/>
                <a:ea typeface="华康少女文字W5(P)" pitchFamily="82" charset="-122"/>
                <a:cs typeface="+mn-cs"/>
              </a:rPr>
              <a:t>谢谢大家！</a:t>
            </a:r>
            <a:endParaRPr lang="zh-CN" altLang="en-US" sz="7200" b="1" strike="noStrike" noProof="1">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0161" name="标题 1"/>
          <p:cNvSpPr>
            <a:spLocks noGrp="1"/>
          </p:cNvSpPr>
          <p:nvPr>
            <p:ph type="title"/>
          </p:nvPr>
        </p:nvSpPr>
        <p:spPr>
          <a:xfrm>
            <a:off x="596900" y="592138"/>
            <a:ext cx="7391400" cy="563562"/>
          </a:xfrm>
        </p:spPr>
        <p:txBody>
          <a:bodyPr wrap="square" lIns="91440" tIns="45720" rIns="91440" bIns="45720" anchor="ctr" anchorCtr="0"/>
          <a:p>
            <a:pPr algn="l"/>
            <a:r>
              <a:rPr lang="zh-CN" altLang="zh-CN" sz="2400" kern="1200" dirty="0">
                <a:solidFill>
                  <a:srgbClr val="1318EB"/>
                </a:solidFill>
                <a:latin typeface="微软雅黑" panose="020B0503020204020204" pitchFamily="34" charset="-122"/>
                <a:ea typeface="微软雅黑" panose="020B0503020204020204" pitchFamily="34" charset="-122"/>
                <a:cs typeface="+mn-cs"/>
                <a:sym typeface="+mn-ea"/>
              </a:rPr>
              <a:t>（二）所得来源地的确定</a:t>
            </a:r>
            <a:br>
              <a:rPr lang="zh-CN" altLang="zh-CN" sz="2400" b="1" kern="1200" dirty="0">
                <a:solidFill>
                  <a:srgbClr val="1318EB"/>
                </a:solidFill>
                <a:latin typeface="微软雅黑" panose="020B0503020204020204" pitchFamily="34" charset="-122"/>
                <a:ea typeface="微软雅黑" panose="020B0503020204020204" pitchFamily="34" charset="-122"/>
                <a:cs typeface="+mn-cs"/>
              </a:rPr>
            </a:br>
            <a:endParaRPr lang="zh-CN" altLang="zh-CN" sz="2400" b="1" kern="1200" dirty="0">
              <a:solidFill>
                <a:srgbClr val="1318EB"/>
              </a:solidFill>
              <a:latin typeface="微软雅黑" panose="020B0503020204020204" pitchFamily="34" charset="-122"/>
              <a:ea typeface="微软雅黑" panose="020B0503020204020204" pitchFamily="34" charset="-122"/>
              <a:cs typeface="+mn-cs"/>
              <a:sym typeface="黑体" panose="02010609060101010101" pitchFamily="49" charset="-122"/>
            </a:endParaRPr>
          </a:p>
        </p:txBody>
      </p:sp>
      <p:sp>
        <p:nvSpPr>
          <p:cNvPr id="3" name="文本框 2"/>
          <p:cNvSpPr txBox="1"/>
          <p:nvPr/>
        </p:nvSpPr>
        <p:spPr>
          <a:xfrm>
            <a:off x="971550" y="1052830"/>
            <a:ext cx="6746875" cy="1313180"/>
          </a:xfrm>
          <a:prstGeom prst="rect">
            <a:avLst/>
          </a:prstGeom>
          <a:noFill/>
        </p:spPr>
        <p:txBody>
          <a:bodyPr wrap="square" rtlCol="0" anchor="t">
            <a:noAutofit/>
          </a:bodyPr>
          <a:p>
            <a:pPr>
              <a:lnSpc>
                <a:spcPct val="120000"/>
              </a:lnSpc>
              <a:spcBef>
                <a:spcPts val="0"/>
              </a:spcBef>
              <a:spcAft>
                <a:spcPts val="0"/>
              </a:spcAft>
            </a:pPr>
            <a:r>
              <a:rPr lang="en-US" altLang="zh-CN" sz="2000" dirty="0">
                <a:latin typeface="微软雅黑" panose="020B0503020204020204" pitchFamily="34" charset="-122"/>
                <a:ea typeface="微软雅黑" panose="020B0503020204020204" pitchFamily="34" charset="-122"/>
                <a:sym typeface="+mn-ea"/>
              </a:rPr>
              <a:t>       </a:t>
            </a:r>
            <a:r>
              <a:rPr lang="zh-CN" altLang="zh-CN" sz="2000" dirty="0">
                <a:latin typeface="微软雅黑" panose="020B0503020204020204" pitchFamily="34" charset="-122"/>
                <a:ea typeface="微软雅黑" panose="020B0503020204020204" pitchFamily="34" charset="-122"/>
                <a:sym typeface="+mn-ea"/>
              </a:rPr>
              <a:t>除国务院财政、税务主管部门另有规定外，下列所得，不论</a:t>
            </a:r>
            <a:r>
              <a:rPr lang="zh-CN" altLang="zh-CN" sz="2000" dirty="0">
                <a:solidFill>
                  <a:srgbClr val="1318EB"/>
                </a:solidFill>
                <a:latin typeface="微软雅黑" panose="020B0503020204020204" pitchFamily="34" charset="-122"/>
                <a:ea typeface="微软雅黑" panose="020B0503020204020204" pitchFamily="34" charset="-122"/>
                <a:sym typeface="+mn-ea"/>
              </a:rPr>
              <a:t>支付地点是否在中国境内</a:t>
            </a:r>
            <a:r>
              <a:rPr lang="zh-CN" altLang="zh-CN" sz="2000" dirty="0">
                <a:latin typeface="微软雅黑" panose="020B0503020204020204" pitchFamily="34" charset="-122"/>
                <a:ea typeface="微软雅黑" panose="020B0503020204020204" pitchFamily="34" charset="-122"/>
                <a:sym typeface="+mn-ea"/>
              </a:rPr>
              <a:t>，均为来源于中国境内的所得：</a:t>
            </a:r>
            <a:endParaRPr lang="zh-CN" altLang="zh-CN" sz="2000" dirty="0">
              <a:latin typeface="微软雅黑" panose="020B0503020204020204" pitchFamily="34" charset="-122"/>
              <a:ea typeface="微软雅黑" panose="020B0503020204020204" pitchFamily="34" charset="-122"/>
              <a:sym typeface="+mn-ea"/>
            </a:endParaRPr>
          </a:p>
        </p:txBody>
      </p:sp>
      <p:graphicFrame>
        <p:nvGraphicFramePr>
          <p:cNvPr id="4" name="表格 3"/>
          <p:cNvGraphicFramePr>
            <a:graphicFrameLocks noGrp="1"/>
          </p:cNvGraphicFramePr>
          <p:nvPr>
            <p:custDataLst>
              <p:tags r:id="rId1"/>
            </p:custDataLst>
          </p:nvPr>
        </p:nvGraphicFramePr>
        <p:xfrm>
          <a:off x="827088" y="2348548"/>
          <a:ext cx="6662738" cy="2535238"/>
        </p:xfrm>
        <a:graphic>
          <a:graphicData uri="http://schemas.openxmlformats.org/drawingml/2006/table">
            <a:tbl>
              <a:tblPr/>
              <a:tblGrid>
                <a:gridCol w="1024069"/>
                <a:gridCol w="5638669"/>
              </a:tblGrid>
              <a:tr h="316865">
                <a:tc>
                  <a:txBody>
                    <a:bodyPr/>
                    <a:p>
                      <a:pPr algn="ct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境内“＋”</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具体规定</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301180">
                <a:tc>
                  <a:txBody>
                    <a:bodyPr/>
                    <a:p>
                      <a:pPr algn="ct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“干”</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因任职、受雇、履约等而在</a:t>
                      </a:r>
                      <a:r>
                        <a:rPr lang="zh-CN" sz="1600" b="1" kern="100">
                          <a:solidFill>
                            <a:srgbClr val="FF0000"/>
                          </a:solidFill>
                          <a:latin typeface="微软雅黑" panose="020B0503020204020204" pitchFamily="34" charset="-122"/>
                          <a:ea typeface="微软雅黑" panose="020B0503020204020204" pitchFamily="34" charset="-122"/>
                          <a:cs typeface="Times New Roman" panose="02020603050405020304"/>
                        </a:rPr>
                        <a:t>中国境内</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提供劳务取得的所得；</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a:txBody>
                    <a:bodyPr/>
                    <a:p>
                      <a:pPr algn="ct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“用”</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2.</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将财产出租给承租人在中国</a:t>
                      </a:r>
                      <a:r>
                        <a:rPr lang="zh-CN" sz="1600" b="1" kern="100" dirty="0">
                          <a:solidFill>
                            <a:srgbClr val="FF0000"/>
                          </a:solidFill>
                          <a:latin typeface="微软雅黑" panose="020B0503020204020204" pitchFamily="34" charset="-122"/>
                          <a:ea typeface="微软雅黑" panose="020B0503020204020204" pitchFamily="34" charset="-122"/>
                          <a:cs typeface="Times New Roman" panose="02020603050405020304"/>
                        </a:rPr>
                        <a:t>境内使用</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而取得的所得；</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3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许可各种特许权在中国</a:t>
                      </a:r>
                      <a:r>
                        <a:rPr lang="zh-CN" sz="1600" b="1" kern="100" dirty="0">
                          <a:solidFill>
                            <a:srgbClr val="FF0000"/>
                          </a:solidFill>
                          <a:latin typeface="微软雅黑" panose="020B0503020204020204" pitchFamily="34" charset="-122"/>
                          <a:ea typeface="微软雅黑" panose="020B0503020204020204" pitchFamily="34" charset="-122"/>
                          <a:cs typeface="Times New Roman" panose="02020603050405020304"/>
                        </a:rPr>
                        <a:t>境内</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使用而取得的所得。</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620395">
                <a:tc>
                  <a:txBody>
                    <a:bodyPr/>
                    <a:p>
                      <a:pPr algn="ct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“财产”</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4.</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转让中国</a:t>
                      </a:r>
                      <a:r>
                        <a:rPr lang="zh-CN" sz="1600" b="1" kern="100">
                          <a:solidFill>
                            <a:srgbClr val="FF0000"/>
                          </a:solidFill>
                          <a:latin typeface="微软雅黑" panose="020B0503020204020204" pitchFamily="34" charset="-122"/>
                          <a:ea typeface="微软雅黑" panose="020B0503020204020204" pitchFamily="34" charset="-122"/>
                          <a:cs typeface="Times New Roman" panose="02020603050405020304"/>
                        </a:rPr>
                        <a:t>境内</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的不动产等财产或者在</a:t>
                      </a:r>
                      <a:r>
                        <a:rPr lang="zh-CN" sz="1600" b="1" kern="100">
                          <a:solidFill>
                            <a:srgbClr val="FF0000"/>
                          </a:solidFill>
                          <a:latin typeface="微软雅黑" panose="020B0503020204020204" pitchFamily="34" charset="-122"/>
                          <a:ea typeface="微软雅黑" panose="020B0503020204020204" pitchFamily="34" charset="-122"/>
                          <a:cs typeface="Times New Roman" panose="02020603050405020304"/>
                        </a:rPr>
                        <a:t>中国境内</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转让其他财产取得的所得。</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a:txBody>
                    <a:bodyPr/>
                    <a:p>
                      <a:pPr algn="ctr">
                        <a:lnSpc>
                          <a:spcPct val="13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“付”</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3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5.</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从中国</a:t>
                      </a:r>
                      <a:r>
                        <a:rPr lang="zh-CN" sz="1600" b="1" kern="100" dirty="0">
                          <a:solidFill>
                            <a:srgbClr val="FF0000"/>
                          </a:solidFill>
                          <a:latin typeface="微软雅黑" panose="020B0503020204020204" pitchFamily="34" charset="-122"/>
                          <a:ea typeface="微软雅黑" panose="020B0503020204020204" pitchFamily="34" charset="-122"/>
                          <a:cs typeface="Times New Roman" panose="02020603050405020304"/>
                        </a:rPr>
                        <a:t>境内</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企事业单位和其他经济组织或者居民个人取得的利息、股息、红利所得。</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sz="3200" b="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二、个人所得税的征税对象</a:t>
            </a:r>
            <a:endParaRPr lang="zh-CN" altLang="en-US" sz="3200" b="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内容占位符 2"/>
          <p:cNvSpPr>
            <a:spLocks noGrp="1"/>
          </p:cNvSpPr>
          <p:nvPr>
            <p:ph idx="1"/>
          </p:nvPr>
        </p:nvSpPr>
        <p:spPr>
          <a:xfrm>
            <a:off x="914400" y="1196975"/>
            <a:ext cx="8229600" cy="893445"/>
          </a:xfrm>
        </p:spPr>
        <p:txBody>
          <a:bodyPr/>
          <a:p>
            <a:r>
              <a:rPr lang="zh-CN" altLang="zh-CN" sz="2400" b="0" dirty="0">
                <a:solidFill>
                  <a:schemeClr val="tx1"/>
                </a:solidFill>
                <a:latin typeface="微软雅黑" panose="020B0503020204020204" pitchFamily="34" charset="-122"/>
                <a:ea typeface="微软雅黑" panose="020B0503020204020204" pitchFamily="34" charset="-122"/>
                <a:sym typeface="+mn-ea"/>
              </a:rPr>
              <a:t>现行个人所得税共</a:t>
            </a:r>
            <a:r>
              <a:rPr lang="en-US" altLang="zh-CN" sz="2400" b="0" dirty="0">
                <a:solidFill>
                  <a:schemeClr val="tx1"/>
                </a:solidFill>
                <a:latin typeface="微软雅黑" panose="020B0503020204020204" pitchFamily="34" charset="-122"/>
                <a:ea typeface="微软雅黑" panose="020B0503020204020204" pitchFamily="34" charset="-122"/>
                <a:sym typeface="+mn-ea"/>
              </a:rPr>
              <a:t>9</a:t>
            </a:r>
            <a:r>
              <a:rPr lang="zh-CN" altLang="zh-CN" sz="2400" b="0" dirty="0">
                <a:solidFill>
                  <a:schemeClr val="tx1"/>
                </a:solidFill>
                <a:latin typeface="微软雅黑" panose="020B0503020204020204" pitchFamily="34" charset="-122"/>
                <a:ea typeface="微软雅黑" panose="020B0503020204020204" pitchFamily="34" charset="-122"/>
                <a:sym typeface="+mn-ea"/>
              </a:rPr>
              <a:t>个</a:t>
            </a:r>
            <a:r>
              <a:rPr lang="zh-CN" altLang="zh-CN" sz="2400" b="0" dirty="0">
                <a:solidFill>
                  <a:schemeClr val="tx1"/>
                </a:solidFill>
                <a:latin typeface="微软雅黑" panose="020B0503020204020204" pitchFamily="34" charset="-122"/>
                <a:ea typeface="微软雅黑" panose="020B0503020204020204" pitchFamily="34" charset="-122"/>
                <a:sym typeface="华康少女文字W5(P)" pitchFamily="82" charset="-122"/>
              </a:rPr>
              <a:t>应税项目</a:t>
            </a:r>
            <a:endParaRPr lang="zh-CN" altLang="zh-CN" sz="2400" b="0" dirty="0">
              <a:solidFill>
                <a:schemeClr val="tx1"/>
              </a:solidFill>
              <a:latin typeface="微软雅黑" panose="020B0503020204020204" pitchFamily="34" charset="-122"/>
              <a:ea typeface="微软雅黑" panose="020B0503020204020204" pitchFamily="34" charset="-122"/>
              <a:sym typeface="华康少女文字W5(P)" pitchFamily="82" charset="-122"/>
            </a:endParaRPr>
          </a:p>
        </p:txBody>
      </p:sp>
      <p:grpSp>
        <p:nvGrpSpPr>
          <p:cNvPr id="342031" name="组合 27"/>
          <p:cNvGrpSpPr/>
          <p:nvPr/>
        </p:nvGrpSpPr>
        <p:grpSpPr>
          <a:xfrm>
            <a:off x="1067118" y="2204403"/>
            <a:ext cx="7327900" cy="2232025"/>
            <a:chOff x="1249363" y="3138488"/>
            <a:chExt cx="9769475" cy="2975512"/>
          </a:xfrm>
        </p:grpSpPr>
        <p:sp>
          <p:nvSpPr>
            <p:cNvPr id="6" name="副标题 2"/>
            <p:cNvSpPr txBox="1"/>
            <p:nvPr>
              <p:custDataLst>
                <p:tags r:id="rId1"/>
              </p:custDataLst>
            </p:nvPr>
          </p:nvSpPr>
          <p:spPr>
            <a:xfrm>
              <a:off x="5552081" y="5204581"/>
              <a:ext cx="1657170" cy="311185"/>
            </a:xfrm>
            <a:prstGeom prst="rect">
              <a:avLst/>
            </a:prstGeom>
            <a:ln>
              <a:solidFill>
                <a:schemeClr val="bg1"/>
              </a:solidFill>
            </a:ln>
          </p:spPr>
          <p:txBody>
            <a:bodyPr lIns="68597" tIns="34298" rIns="68597" bIns="34298">
              <a:normAutofit fontScale="775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fontAlgn="auto">
                <a:spcAft>
                  <a:spcPts val="0"/>
                </a:spcAft>
                <a:defRPr/>
              </a:pPr>
              <a:r>
                <a:rPr lang="zh-CN" altLang="en-US" sz="1200" strike="noStrike" noProof="1" dirty="0" smtClean="0">
                  <a:solidFill>
                    <a:schemeClr val="bg1"/>
                  </a:solidFill>
                  <a:latin typeface="微软雅黑" panose="020B0503020204020204" pitchFamily="34" charset="-122"/>
                  <a:ea typeface="微软雅黑" panose="020B0503020204020204" pitchFamily="34" charset="-122"/>
                  <a:cs typeface="+mn-cs"/>
                </a:rPr>
                <a:t>汇报：张三</a:t>
              </a:r>
              <a:endParaRPr lang="zh-CN" altLang="en-US" sz="1200" strike="noStrike" noProof="1" dirty="0">
                <a:solidFill>
                  <a:schemeClr val="bg1"/>
                </a:solidFill>
                <a:latin typeface="微软雅黑" panose="020B0503020204020204" pitchFamily="34" charset="-122"/>
                <a:ea typeface="微软雅黑" panose="020B0503020204020204" pitchFamily="34" charset="-122"/>
              </a:endParaRPr>
            </a:p>
          </p:txBody>
        </p:sp>
        <p:sp>
          <p:nvSpPr>
            <p:cNvPr id="342033" name="TextBox 13"/>
            <p:cNvSpPr txBox="1"/>
            <p:nvPr>
              <p:custDataLst>
                <p:tags r:id="rId2"/>
              </p:custDataLst>
            </p:nvPr>
          </p:nvSpPr>
          <p:spPr>
            <a:xfrm>
              <a:off x="1919288" y="3213100"/>
              <a:ext cx="1259840" cy="429260"/>
            </a:xfrm>
            <a:prstGeom prst="rect">
              <a:avLst/>
            </a:prstGeom>
            <a:noFill/>
            <a:ln w="9525">
              <a:noFill/>
            </a:ln>
          </p:spPr>
          <p:txBody>
            <a:bodyPr wrap="none" anchor="t" anchorCtr="0">
              <a:spAutoFit/>
            </a:bodyPr>
            <a:p>
              <a:r>
                <a:rPr lang="zh-CN" altLang="en-US" sz="1500">
                  <a:solidFill>
                    <a:schemeClr val="bg1"/>
                  </a:solidFill>
                  <a:latin typeface="微软雅黑" panose="020B0503020204020204" pitchFamily="34" charset="-122"/>
                  <a:ea typeface="微软雅黑" panose="020B0503020204020204" pitchFamily="34" charset="-122"/>
                  <a:sym typeface="Arial" panose="020B0604020202020204" pitchFamily="34" charset="0"/>
                </a:rPr>
                <a:t>综合所得</a:t>
              </a:r>
              <a:endParaRPr lang="zh-CN" altLang="en-US" sz="150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 name="矩形 15"/>
            <p:cNvSpPr/>
            <p:nvPr>
              <p:custDataLst>
                <p:tags r:id="rId3"/>
              </p:custDataLst>
            </p:nvPr>
          </p:nvSpPr>
          <p:spPr>
            <a:xfrm>
              <a:off x="1264179" y="3138488"/>
              <a:ext cx="2992642" cy="282817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strike="noStrike" noProof="1"/>
            </a:p>
          </p:txBody>
        </p:sp>
        <p:sp>
          <p:nvSpPr>
            <p:cNvPr id="342035" name="Text Placeholder 11"/>
            <p:cNvSpPr txBox="1"/>
            <p:nvPr>
              <p:custDataLst>
                <p:tags r:id="rId4"/>
              </p:custDataLst>
            </p:nvPr>
          </p:nvSpPr>
          <p:spPr>
            <a:xfrm>
              <a:off x="1249363" y="3243263"/>
              <a:ext cx="3101975" cy="471487"/>
            </a:xfrm>
            <a:prstGeom prst="rect">
              <a:avLst/>
            </a:prstGeom>
            <a:noFill/>
            <a:ln w="9525">
              <a:noFill/>
            </a:ln>
          </p:spPr>
          <p:txBody>
            <a:bodyPr anchor="t" anchorCtr="0"/>
            <a:p>
              <a:pPr algn="ctr">
                <a:spcBef>
                  <a:spcPct val="20000"/>
                </a:spcBef>
              </a:pPr>
              <a:r>
                <a:rPr lang="zh-CN" altLang="en-US" sz="2400" b="1">
                  <a:solidFill>
                    <a:schemeClr val="bg1"/>
                  </a:solidFill>
                  <a:latin typeface="微软雅黑" panose="020B0503020204020204" pitchFamily="34" charset="-122"/>
                  <a:ea typeface="微软雅黑" panose="020B0503020204020204" pitchFamily="34" charset="-122"/>
                </a:rPr>
                <a:t>综合所得</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342036" name="TextBox 17"/>
            <p:cNvSpPr txBox="1"/>
            <p:nvPr>
              <p:custDataLst>
                <p:tags r:id="rId5"/>
              </p:custDataLst>
            </p:nvPr>
          </p:nvSpPr>
          <p:spPr>
            <a:xfrm>
              <a:off x="1264820" y="3945681"/>
              <a:ext cx="2879725" cy="1889967"/>
            </a:xfrm>
            <a:prstGeom prst="rect">
              <a:avLst/>
            </a:prstGeom>
            <a:noFill/>
            <a:ln w="9525">
              <a:noFill/>
            </a:ln>
          </p:spPr>
          <p:txBody>
            <a:bodyPr anchor="t" anchorCtr="0">
              <a:spAutoFit/>
            </a:bodyPr>
            <a:p>
              <a:pPr>
                <a:lnSpc>
                  <a:spcPct val="120000"/>
                </a:lnSpc>
                <a:spcBef>
                  <a:spcPct val="20000"/>
                </a:spcBef>
              </a:pPr>
              <a:r>
                <a:rPr lang="zh-CN" altLang="en-US" sz="1600" b="1">
                  <a:solidFill>
                    <a:schemeClr val="bg1"/>
                  </a:solidFill>
                  <a:latin typeface="微软雅黑" panose="020B0503020204020204" pitchFamily="34" charset="-122"/>
                  <a:ea typeface="微软雅黑" panose="020B0503020204020204" pitchFamily="34" charset="-122"/>
                  <a:sym typeface="Arial" panose="020B0604020202020204" pitchFamily="34" charset="0"/>
                </a:rPr>
                <a:t>工资、薪金所得</a:t>
              </a:r>
              <a:endParaRPr lang="en-US" altLang="zh-CN" sz="1600" b="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a:lnSpc>
                  <a:spcPct val="120000"/>
                </a:lnSpc>
                <a:spcBef>
                  <a:spcPct val="20000"/>
                </a:spcBef>
              </a:pPr>
              <a:r>
                <a:rPr lang="zh-CN" altLang="en-US" sz="1600" b="1">
                  <a:solidFill>
                    <a:schemeClr val="bg1"/>
                  </a:solidFill>
                  <a:latin typeface="微软雅黑" panose="020B0503020204020204" pitchFamily="34" charset="-122"/>
                  <a:ea typeface="微软雅黑" panose="020B0503020204020204" pitchFamily="34" charset="-122"/>
                  <a:sym typeface="Arial" panose="020B0604020202020204" pitchFamily="34" charset="0"/>
                </a:rPr>
                <a:t>劳务报酬所得</a:t>
              </a:r>
              <a:endParaRPr lang="en-US" altLang="zh-CN" sz="1600" b="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a:lnSpc>
                  <a:spcPct val="120000"/>
                </a:lnSpc>
                <a:spcBef>
                  <a:spcPct val="20000"/>
                </a:spcBef>
              </a:pPr>
              <a:r>
                <a:rPr lang="zh-CN" altLang="en-US" sz="1600" b="1">
                  <a:solidFill>
                    <a:schemeClr val="bg1"/>
                  </a:solidFill>
                  <a:latin typeface="微软雅黑" panose="020B0503020204020204" pitchFamily="34" charset="-122"/>
                  <a:ea typeface="微软雅黑" panose="020B0503020204020204" pitchFamily="34" charset="-122"/>
                  <a:sym typeface="Arial" panose="020B0604020202020204" pitchFamily="34" charset="0"/>
                </a:rPr>
                <a:t>稿酬所得</a:t>
              </a:r>
              <a:endParaRPr lang="en-US" altLang="zh-CN" sz="1600" b="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a:lnSpc>
                  <a:spcPct val="120000"/>
                </a:lnSpc>
                <a:spcBef>
                  <a:spcPct val="20000"/>
                </a:spcBef>
              </a:pPr>
              <a:r>
                <a:rPr lang="zh-CN" altLang="en-US" sz="1600" b="1">
                  <a:solidFill>
                    <a:schemeClr val="bg1"/>
                  </a:solidFill>
                  <a:latin typeface="微软雅黑" panose="020B0503020204020204" pitchFamily="34" charset="-122"/>
                  <a:ea typeface="微软雅黑" panose="020B0503020204020204" pitchFamily="34" charset="-122"/>
                  <a:sym typeface="Arial" panose="020B0604020202020204" pitchFamily="34" charset="0"/>
                </a:rPr>
                <a:t>特许权使用费所得</a:t>
              </a:r>
              <a:r>
                <a:rPr lang="en-US" altLang="zh-CN" sz="1600" b="1">
                  <a:solidFill>
                    <a:srgbClr val="FF0000"/>
                  </a:solidFill>
                  <a:latin typeface="微软雅黑" panose="020B0503020204020204" pitchFamily="34" charset="-122"/>
                  <a:ea typeface="微软雅黑" panose="020B0503020204020204" pitchFamily="34" charset="-122"/>
                  <a:sym typeface="Arial" panose="020B0604020202020204" pitchFamily="34" charset="0"/>
                </a:rPr>
                <a:t>4</a:t>
              </a:r>
              <a:r>
                <a:rPr lang="zh-CN" altLang="en-US" sz="1600" b="1">
                  <a:solidFill>
                    <a:srgbClr val="FF0000"/>
                  </a:solidFill>
                  <a:latin typeface="微软雅黑" panose="020B0503020204020204" pitchFamily="34" charset="-122"/>
                  <a:ea typeface="微软雅黑" panose="020B0503020204020204" pitchFamily="34" charset="-122"/>
                  <a:sym typeface="Arial" panose="020B0604020202020204" pitchFamily="34" charset="0"/>
                </a:rPr>
                <a:t>个</a:t>
              </a:r>
              <a:endParaRPr lang="zh-CN" altLang="en-US" sz="1600" b="1">
                <a:solidFill>
                  <a:srgbClr val="FF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9" name="矩形 18"/>
            <p:cNvSpPr/>
            <p:nvPr>
              <p:custDataLst>
                <p:tags r:id="rId6"/>
              </p:custDataLst>
            </p:nvPr>
          </p:nvSpPr>
          <p:spPr>
            <a:xfrm>
              <a:off x="4544657" y="3176592"/>
              <a:ext cx="3058251" cy="278795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strike="noStrike" noProof="1" dirty="0"/>
            </a:p>
          </p:txBody>
        </p:sp>
        <p:sp>
          <p:nvSpPr>
            <p:cNvPr id="342038" name="Text Placeholder 11"/>
            <p:cNvSpPr txBox="1"/>
            <p:nvPr>
              <p:custDataLst>
                <p:tags r:id="rId7"/>
              </p:custDataLst>
            </p:nvPr>
          </p:nvSpPr>
          <p:spPr>
            <a:xfrm>
              <a:off x="4557713" y="3282950"/>
              <a:ext cx="3101975" cy="473075"/>
            </a:xfrm>
            <a:prstGeom prst="rect">
              <a:avLst/>
            </a:prstGeom>
            <a:noFill/>
            <a:ln w="9525">
              <a:noFill/>
            </a:ln>
          </p:spPr>
          <p:txBody>
            <a:bodyPr anchor="t" anchorCtr="0"/>
            <a:p>
              <a:pPr algn="ctr">
                <a:spcBef>
                  <a:spcPct val="20000"/>
                </a:spcBef>
              </a:pPr>
              <a:r>
                <a:rPr lang="zh-CN" altLang="en-US" sz="2400" b="1">
                  <a:solidFill>
                    <a:schemeClr val="bg1"/>
                  </a:solidFill>
                  <a:latin typeface="微软雅黑" panose="020B0503020204020204" pitchFamily="34" charset="-122"/>
                  <a:ea typeface="微软雅黑" panose="020B0503020204020204" pitchFamily="34" charset="-122"/>
                </a:rPr>
                <a:t>经营所得</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a:spLocks noChangeArrowheads="1"/>
            </p:cNvSpPr>
            <p:nvPr>
              <p:custDataLst>
                <p:tags r:id="rId8"/>
              </p:custDataLst>
            </p:nvPr>
          </p:nvSpPr>
          <p:spPr bwMode="auto">
            <a:xfrm>
              <a:off x="4625081" y="3947143"/>
              <a:ext cx="2852958" cy="2166857"/>
            </a:xfrm>
            <a:prstGeom prst="rect">
              <a:avLst/>
            </a:prstGeom>
            <a:noFill/>
            <a:ln w="9525">
              <a:noFill/>
              <a:miter lim="800000"/>
            </a:ln>
          </p:spPr>
          <p:txBody>
            <a:bodyPr>
              <a:spAutoFit/>
            </a:bodyPr>
            <a:lstStyle/>
            <a:p>
              <a:pPr fontAlgn="auto">
                <a:lnSpc>
                  <a:spcPct val="120000"/>
                </a:lnSpc>
                <a:spcBef>
                  <a:spcPct val="20000"/>
                </a:spcBef>
                <a:spcAft>
                  <a:spcPts val="0"/>
                </a:spcAft>
                <a:defRPr/>
              </a:pPr>
              <a:r>
                <a:rPr lang="zh-CN" altLang="en-US" sz="1350" b="1" noProof="1" dirty="0">
                  <a:solidFill>
                    <a:schemeClr val="bg1"/>
                  </a:solidFill>
                  <a:latin typeface="微软雅黑" panose="020B0503020204020204" pitchFamily="34" charset="-122"/>
                  <a:ea typeface="微软雅黑" panose="020B0503020204020204" pitchFamily="34" charset="-122"/>
                  <a:cs typeface="+mn-cs"/>
                  <a:sym typeface="Arial" panose="020B0604020202020204" pitchFamily="34" charset="0"/>
                </a:rPr>
                <a:t>将“个体工商户生产、经营所得”调整为“经营所得”。</a:t>
              </a:r>
              <a:endParaRPr lang="en-US" altLang="zh-CN" sz="1350" b="1" noProof="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fontAlgn="auto">
                <a:lnSpc>
                  <a:spcPct val="120000"/>
                </a:lnSpc>
                <a:spcBef>
                  <a:spcPct val="20000"/>
                </a:spcBef>
                <a:spcAft>
                  <a:spcPts val="0"/>
                </a:spcAft>
                <a:defRPr/>
              </a:pPr>
              <a:r>
                <a:rPr lang="zh-CN" altLang="en-US" sz="1350" b="1" noProof="1" dirty="0">
                  <a:solidFill>
                    <a:schemeClr val="bg1"/>
                  </a:solidFill>
                  <a:latin typeface="微软雅黑" panose="020B0503020204020204" pitchFamily="34" charset="-122"/>
                  <a:ea typeface="微软雅黑" panose="020B0503020204020204" pitchFamily="34" charset="-122"/>
                  <a:cs typeface="+mn-cs"/>
                  <a:sym typeface="Arial" panose="020B0604020202020204" pitchFamily="34" charset="0"/>
                </a:rPr>
                <a:t>不再保留“对企事业单位的承包、承租经营所得”</a:t>
              </a:r>
              <a:r>
                <a:rPr lang="en-US" altLang="zh-CN" sz="1350" b="1" noProof="1" dirty="0">
                  <a:solidFill>
                    <a:srgbClr val="FF0000"/>
                  </a:solidFill>
                  <a:latin typeface="微软雅黑" panose="020B0503020204020204" pitchFamily="34" charset="-122"/>
                  <a:ea typeface="微软雅黑" panose="020B0503020204020204" pitchFamily="34" charset="-122"/>
                  <a:cs typeface="+mn-cs"/>
                  <a:sym typeface="Arial" panose="020B0604020202020204" pitchFamily="34" charset="0"/>
                </a:rPr>
                <a:t>1</a:t>
              </a:r>
              <a:r>
                <a:rPr lang="zh-CN" altLang="en-US" sz="1350" b="1" noProof="1" dirty="0">
                  <a:solidFill>
                    <a:srgbClr val="FF0000"/>
                  </a:solidFill>
                  <a:latin typeface="微软雅黑" panose="020B0503020204020204" pitchFamily="34" charset="-122"/>
                  <a:ea typeface="微软雅黑" panose="020B0503020204020204" pitchFamily="34" charset="-122"/>
                  <a:cs typeface="+mn-cs"/>
                  <a:sym typeface="Arial" panose="020B0604020202020204" pitchFamily="34" charset="0"/>
                </a:rPr>
                <a:t>个 </a:t>
              </a:r>
              <a:r>
                <a:rPr lang="zh-CN" altLang="en-US" sz="1350" noProof="1" dirty="0">
                  <a:solidFill>
                    <a:srgbClr val="FF0000"/>
                  </a:solidFill>
                  <a:latin typeface="微软雅黑" panose="020B0503020204020204" pitchFamily="34" charset="-122"/>
                  <a:ea typeface="微软雅黑" panose="020B0503020204020204" pitchFamily="34" charset="-122"/>
                  <a:cs typeface="+mn-cs"/>
                  <a:sym typeface="Arial" panose="020B0604020202020204" pitchFamily="34" charset="0"/>
                </a:rPr>
                <a:t> </a:t>
              </a:r>
              <a:endParaRPr lang="zh-CN" altLang="en-US" sz="1350" noProof="1" dirty="0">
                <a:solidFill>
                  <a:srgbClr val="FF0000"/>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29" name="副标题 2"/>
            <p:cNvSpPr txBox="1"/>
            <p:nvPr>
              <p:custDataLst>
                <p:tags r:id="rId9"/>
              </p:custDataLst>
            </p:nvPr>
          </p:nvSpPr>
          <p:spPr>
            <a:xfrm>
              <a:off x="8407154" y="5193997"/>
              <a:ext cx="1655054" cy="311183"/>
            </a:xfrm>
            <a:prstGeom prst="rect">
              <a:avLst/>
            </a:prstGeom>
            <a:ln>
              <a:solidFill>
                <a:schemeClr val="bg1"/>
              </a:solidFill>
            </a:ln>
          </p:spPr>
          <p:txBody>
            <a:bodyPr lIns="68597" tIns="34298" rIns="68597" bIns="34298">
              <a:normAutofit fontScale="775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fontAlgn="auto">
                <a:spcAft>
                  <a:spcPts val="0"/>
                </a:spcAft>
                <a:defRPr/>
              </a:pPr>
              <a:r>
                <a:rPr lang="zh-CN" altLang="en-US" sz="1200" strike="noStrike" noProof="1" dirty="0" smtClean="0">
                  <a:solidFill>
                    <a:schemeClr val="bg1"/>
                  </a:solidFill>
                  <a:latin typeface="微软雅黑" panose="020B0503020204020204" pitchFamily="34" charset="-122"/>
                  <a:ea typeface="微软雅黑" panose="020B0503020204020204" pitchFamily="34" charset="-122"/>
                  <a:cs typeface="+mn-cs"/>
                </a:rPr>
                <a:t>汇报：张三</a:t>
              </a:r>
              <a:endParaRPr lang="zh-CN" altLang="en-US" sz="1200" strike="noStrike" noProof="1" dirty="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custDataLst>
                <p:tags r:id="rId10"/>
              </p:custDataLst>
            </p:nvPr>
          </p:nvSpPr>
          <p:spPr>
            <a:xfrm>
              <a:off x="7890744" y="3218930"/>
              <a:ext cx="3056136" cy="277313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strike="noStrike" noProof="1"/>
            </a:p>
          </p:txBody>
        </p:sp>
        <p:sp>
          <p:nvSpPr>
            <p:cNvPr id="342042" name="Text Placeholder 11"/>
            <p:cNvSpPr txBox="1"/>
            <p:nvPr>
              <p:custDataLst>
                <p:tags r:id="rId11"/>
              </p:custDataLst>
            </p:nvPr>
          </p:nvSpPr>
          <p:spPr>
            <a:xfrm>
              <a:off x="7916863" y="3327400"/>
              <a:ext cx="3101975" cy="471488"/>
            </a:xfrm>
            <a:prstGeom prst="rect">
              <a:avLst/>
            </a:prstGeom>
            <a:noFill/>
            <a:ln w="9525">
              <a:noFill/>
            </a:ln>
          </p:spPr>
          <p:txBody>
            <a:bodyPr anchor="t" anchorCtr="0"/>
            <a:p>
              <a:pPr algn="ctr">
                <a:spcBef>
                  <a:spcPct val="20000"/>
                </a:spcBef>
              </a:pPr>
              <a:r>
                <a:rPr lang="zh-CN" altLang="en-US" sz="2400" b="1">
                  <a:solidFill>
                    <a:schemeClr val="bg1"/>
                  </a:solidFill>
                  <a:latin typeface="微软雅黑" panose="020B0503020204020204" pitchFamily="34" charset="-122"/>
                  <a:ea typeface="微软雅黑" panose="020B0503020204020204" pitchFamily="34" charset="-122"/>
                </a:rPr>
                <a:t>分类所得</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342043" name="TextBox 31"/>
            <p:cNvSpPr txBox="1"/>
            <p:nvPr>
              <p:custDataLst>
                <p:tags r:id="rId12"/>
              </p:custDataLst>
            </p:nvPr>
          </p:nvSpPr>
          <p:spPr>
            <a:xfrm>
              <a:off x="7997825" y="3949700"/>
              <a:ext cx="2525713" cy="1762953"/>
            </a:xfrm>
            <a:prstGeom prst="rect">
              <a:avLst/>
            </a:prstGeom>
            <a:noFill/>
            <a:ln w="9525">
              <a:noFill/>
            </a:ln>
          </p:spPr>
          <p:txBody>
            <a:bodyPr anchor="t" anchorCtr="0">
              <a:spAutoFit/>
            </a:bodyPr>
            <a:p>
              <a:r>
                <a:rPr lang="en-US" altLang="zh-CN" sz="1500">
                  <a:solidFill>
                    <a:schemeClr val="bg1"/>
                  </a:solidFill>
                  <a:latin typeface="Calibri" panose="020F0502020204030204" pitchFamily="34" charset="0"/>
                  <a:ea typeface="华康少女文字W5(P)" pitchFamily="82" charset="-122"/>
                </a:rPr>
                <a:t>   </a:t>
              </a:r>
              <a:r>
                <a:rPr lang="en-US" altLang="zh-CN" sz="1600">
                  <a:solidFill>
                    <a:schemeClr val="bg1"/>
                  </a:solidFill>
                  <a:latin typeface="Calibri" panose="020F0502020204030204" pitchFamily="34" charset="0"/>
                  <a:ea typeface="华康少女文字W5(P)" pitchFamily="82" charset="-122"/>
                </a:rPr>
                <a:t> </a:t>
              </a:r>
              <a:r>
                <a:rPr lang="zh-CN" altLang="zh-CN" sz="1600" b="1">
                  <a:solidFill>
                    <a:schemeClr val="bg1"/>
                  </a:solidFill>
                  <a:latin typeface="Calibri" panose="020F0502020204030204" pitchFamily="34" charset="0"/>
                  <a:ea typeface="华康少女文字W5(P)" pitchFamily="82" charset="-122"/>
                </a:rPr>
                <a:t>利息、股息、红利所得；</a:t>
              </a:r>
              <a:endParaRPr lang="zh-CN" altLang="zh-CN" sz="1600" b="1">
                <a:solidFill>
                  <a:schemeClr val="bg1"/>
                </a:solidFill>
                <a:latin typeface="Calibri" panose="020F0502020204030204" pitchFamily="34" charset="0"/>
                <a:ea typeface="华康少女文字W5(P)" pitchFamily="82" charset="-122"/>
              </a:endParaRPr>
            </a:p>
            <a:p>
              <a:r>
                <a:rPr lang="zh-CN" altLang="zh-CN" sz="1600" b="1">
                  <a:solidFill>
                    <a:schemeClr val="bg1"/>
                  </a:solidFill>
                  <a:latin typeface="Calibri" panose="020F0502020204030204" pitchFamily="34" charset="0"/>
                  <a:ea typeface="华康少女文字W5(P)" pitchFamily="82" charset="-122"/>
                </a:rPr>
                <a:t>　财产租赁所得；</a:t>
              </a:r>
              <a:endParaRPr lang="zh-CN" altLang="zh-CN" sz="1600" b="1">
                <a:solidFill>
                  <a:schemeClr val="bg1"/>
                </a:solidFill>
                <a:latin typeface="Calibri" panose="020F0502020204030204" pitchFamily="34" charset="0"/>
                <a:ea typeface="华康少女文字W5(P)" pitchFamily="82" charset="-122"/>
              </a:endParaRPr>
            </a:p>
            <a:p>
              <a:r>
                <a:rPr lang="zh-CN" altLang="zh-CN" sz="1600" b="1">
                  <a:solidFill>
                    <a:schemeClr val="bg1"/>
                  </a:solidFill>
                  <a:latin typeface="Calibri" panose="020F0502020204030204" pitchFamily="34" charset="0"/>
                  <a:ea typeface="华康少女文字W5(P)" pitchFamily="82" charset="-122"/>
                </a:rPr>
                <a:t>　财产转让所得；</a:t>
              </a:r>
              <a:endParaRPr lang="zh-CN" altLang="zh-CN" sz="1600" b="1">
                <a:solidFill>
                  <a:schemeClr val="bg1"/>
                </a:solidFill>
                <a:latin typeface="Calibri" panose="020F0502020204030204" pitchFamily="34" charset="0"/>
                <a:ea typeface="华康少女文字W5(P)" pitchFamily="82" charset="-122"/>
              </a:endParaRPr>
            </a:p>
            <a:p>
              <a:r>
                <a:rPr lang="zh-CN" altLang="zh-CN" sz="1600" b="1">
                  <a:solidFill>
                    <a:schemeClr val="bg1"/>
                  </a:solidFill>
                  <a:latin typeface="Calibri" panose="020F0502020204030204" pitchFamily="34" charset="0"/>
                  <a:ea typeface="华康少女文字W5(P)" pitchFamily="82" charset="-122"/>
                </a:rPr>
                <a:t>　偶然所得。</a:t>
              </a:r>
              <a:r>
                <a:rPr lang="en-US" altLang="zh-CN" sz="1600" b="1">
                  <a:solidFill>
                    <a:srgbClr val="FF0000"/>
                  </a:solidFill>
                  <a:latin typeface="Calibri" panose="020F0502020204030204" pitchFamily="34" charset="0"/>
                  <a:ea typeface="华康少女文字W5(P)" pitchFamily="82" charset="-122"/>
                </a:rPr>
                <a:t>4</a:t>
              </a:r>
              <a:r>
                <a:rPr lang="zh-CN" altLang="en-US" sz="1600" b="1">
                  <a:solidFill>
                    <a:srgbClr val="FF0000"/>
                  </a:solidFill>
                  <a:latin typeface="Calibri" panose="020F0502020204030204" pitchFamily="34" charset="0"/>
                  <a:ea typeface="华康少女文字W5(P)" pitchFamily="82" charset="-122"/>
                </a:rPr>
                <a:t>个</a:t>
              </a:r>
              <a:endParaRPr lang="zh-CN" altLang="en-US" sz="1600" b="1">
                <a:solidFill>
                  <a:srgbClr val="FF0000"/>
                </a:solidFill>
                <a:latin typeface="Calibri" panose="020F0502020204030204" pitchFamily="34" charset="0"/>
                <a:ea typeface="华康少女文字W5(P)" pitchFamily="82" charset="-122"/>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621030"/>
            <a:ext cx="7977505" cy="4966970"/>
          </a:xfrm>
        </p:spPr>
        <p:txBody>
          <a:bodyPr/>
          <a:p>
            <a:pPr indent="466725" defTabSz="685800">
              <a:lnSpc>
                <a:spcPct val="120000"/>
              </a:lnSpc>
              <a:spcBef>
                <a:spcPts val="0"/>
              </a:spcBef>
              <a:spcAft>
                <a:spcPts val="0"/>
              </a:spcAft>
              <a:buClrTx/>
              <a:buSzTx/>
            </a:pPr>
            <a:r>
              <a:rPr lang="zh-CN" altLang="en-US" sz="2400" kern="1200" dirty="0">
                <a:solidFill>
                  <a:srgbClr val="9933FF"/>
                </a:solidFill>
                <a:latin typeface="微软雅黑" panose="020B0503020204020204" pitchFamily="34" charset="-122"/>
                <a:ea typeface="微软雅黑" panose="020B0503020204020204" pitchFamily="34" charset="-122"/>
                <a:sym typeface="+mn-ea"/>
              </a:rPr>
              <a:t>（</a:t>
            </a:r>
            <a:r>
              <a:rPr lang="zh-CN" altLang="zh-CN" sz="2400" kern="1200" dirty="0">
                <a:solidFill>
                  <a:srgbClr val="9933FF"/>
                </a:solidFill>
                <a:latin typeface="微软雅黑" panose="020B0503020204020204" pitchFamily="34" charset="-122"/>
                <a:ea typeface="微软雅黑" panose="020B0503020204020204" pitchFamily="34" charset="-122"/>
                <a:sym typeface="+mn-ea"/>
              </a:rPr>
              <a:t>一）工资、薪金所得</a:t>
            </a:r>
            <a:endParaRPr lang="zh-CN" altLang="zh-CN" sz="2400" kern="1200" dirty="0">
              <a:solidFill>
                <a:srgbClr val="FFFF00"/>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1.</a:t>
            </a:r>
            <a:r>
              <a:rPr lang="zh-CN" altLang="en-US" sz="2000" b="0" kern="1200" dirty="0">
                <a:latin typeface="微软雅黑" panose="020B0503020204020204" pitchFamily="34" charset="-122"/>
                <a:ea typeface="微软雅黑" panose="020B0503020204020204" pitchFamily="34" charset="-122"/>
                <a:sym typeface="+mn-ea"/>
              </a:rPr>
              <a:t>概念</a:t>
            </a:r>
            <a:endParaRPr lang="zh-CN" altLang="en-US"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工资、薪金所得，是指个人因任职或者受雇取得的工资、薪金、奖金、年终加薪、劳动分红、津贴、补贴以及与任职或者受雇有关的其他所得。（关键词：任职受雇）</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下列项目</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不属于</a:t>
            </a:r>
            <a:r>
              <a:rPr lang="zh-CN" altLang="zh-CN" sz="2000" b="0" kern="1200" dirty="0">
                <a:latin typeface="微软雅黑" panose="020B0503020204020204" pitchFamily="34" charset="-122"/>
                <a:ea typeface="微软雅黑" panose="020B0503020204020204" pitchFamily="34" charset="-122"/>
                <a:sym typeface="+mn-ea"/>
              </a:rPr>
              <a:t>工资、薪金性质的补贴、津贴，不予征收个人所得税。包括独生子女补贴、执行公务员工资制度未纳入基本工资总额的补贴、津贴差额和家属成员的副食补贴、托儿补助费、差旅费津贴、误餐补助。</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zh-CN" altLang="zh-CN" sz="2000" b="0" kern="1200" dirty="0">
                <a:latin typeface="微软雅黑" panose="020B0503020204020204" pitchFamily="34" charset="-122"/>
                <a:ea typeface="微软雅黑" panose="020B0503020204020204" pitchFamily="34" charset="-122"/>
                <a:sym typeface="+mn-ea"/>
              </a:rPr>
              <a:t>误餐补助是指个人因公在城区、郊区工作，不能在工作单位或返回就餐的，根据实际误餐顿数，按规定的标准领取的误餐费。单位以误餐补助名义发给职工的补助、津贴不包括在内。</a:t>
            </a:r>
            <a:endParaRPr lang="zh-CN" altLang="en-US"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zh-CN" sz="2000" b="0" kern="1200" dirty="0">
              <a:latin typeface="微软雅黑" panose="020B0503020204020204" pitchFamily="34" charset="-122"/>
              <a:ea typeface="微软雅黑" panose="020B0503020204020204" pitchFamily="34" charset="-122"/>
              <a:cs typeface="+mn-cs"/>
            </a:endParaRPr>
          </a:p>
          <a:p>
            <a:pPr>
              <a:lnSpc>
                <a:spcPct val="150000"/>
              </a:lnSpc>
            </a:pPr>
            <a:endParaRPr lang="zh-CN" altLang="en-US" sz="2000" b="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26009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080"/>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单选题】</a:t>
              </a:r>
              <a:r>
                <a:rPr lang="zh-CN" altLang="zh-CN" sz="2000" dirty="0">
                  <a:latin typeface="微软雅黑" panose="020B0503020204020204" pitchFamily="34" charset="-122"/>
                  <a:ea typeface="微软雅黑" panose="020B0503020204020204" pitchFamily="34" charset="-122"/>
                  <a:sym typeface="+mn-ea"/>
                </a:rPr>
                <a:t>根据个人所得税法律制度的规定，下列各项中，应缴纳个人所得税的是（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年终加薪         </a:t>
              </a: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托儿补助费</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差旅费津贴     </a:t>
              </a: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误餐补助</a:t>
              </a:r>
              <a:r>
                <a:rPr lang="en-US" altLang="zh-CN" sz="2000" dirty="0">
                  <a:latin typeface="微软雅黑" panose="020B0503020204020204" pitchFamily="34" charset="-122"/>
                  <a:ea typeface="微软雅黑" panose="020B0503020204020204" pitchFamily="34" charset="-122"/>
                  <a:sym typeface="+mn-ea"/>
                </a:rPr>
                <a:t> </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64235" y="4077335"/>
            <a:ext cx="7606030" cy="155829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908368"/>
            <a:ext cx="8229600" cy="4967287"/>
          </a:xfrm>
        </p:spPr>
        <p:txBody>
          <a:bodyPr/>
          <a:p>
            <a:pPr indent="466725" defTabSz="685800">
              <a:lnSpc>
                <a:spcPct val="150000"/>
              </a:lnSpc>
              <a:spcBef>
                <a:spcPct val="0"/>
              </a:spcBef>
              <a:buClrTx/>
              <a:buSzTx/>
            </a:pPr>
            <a:r>
              <a:rPr lang="zh-CN" altLang="zh-CN" sz="2400" kern="1200" dirty="0">
                <a:solidFill>
                  <a:srgbClr val="9933FF"/>
                </a:solidFill>
                <a:latin typeface="微软雅黑" panose="020B0503020204020204" pitchFamily="34" charset="-122"/>
                <a:ea typeface="微软雅黑" panose="020B0503020204020204" pitchFamily="34" charset="-122"/>
                <a:sym typeface="+mn-ea"/>
              </a:rPr>
              <a:t>（二）劳务报酬所得</a:t>
            </a:r>
            <a:endParaRPr lang="zh-CN" altLang="zh-CN" sz="2400" kern="1200" dirty="0">
              <a:solidFill>
                <a:srgbClr val="9933FF"/>
              </a:solidFill>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劳务报酬所得，是指个人从事劳务取得的所得，包括从事设计、装潢、安装、制图、化验、测试、医疗、法律、会计、咨询、讲学、翻译、审稿、书画、雕刻、影视、录音、录像、演出、表演、广告、展览、技术服务、介绍服务、经纪服务、代办服务以及其他劳务取得的所得。</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【注意】</a:t>
            </a:r>
            <a:r>
              <a:rPr lang="zh-CN" altLang="zh-CN" sz="2000" b="0" kern="1200" dirty="0">
                <a:latin typeface="微软雅黑" panose="020B0503020204020204" pitchFamily="34" charset="-122"/>
                <a:ea typeface="微软雅黑" panose="020B0503020204020204" pitchFamily="34" charset="-122"/>
                <a:sym typeface="+mn-ea"/>
              </a:rPr>
              <a:t>“劳务报酬所得”与“工资、薪金所得”的区别：</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sz="2000" b="0" kern="1200" dirty="0">
                <a:latin typeface="微软雅黑" panose="020B0503020204020204" pitchFamily="34" charset="-122"/>
                <a:ea typeface="微软雅黑" panose="020B0503020204020204" pitchFamily="34" charset="-122"/>
                <a:sym typeface="+mn-ea"/>
              </a:rPr>
              <a:t>A.</a:t>
            </a:r>
            <a:r>
              <a:rPr lang="zh-CN" altLang="zh-CN" sz="2000" b="0" kern="1200" dirty="0">
                <a:latin typeface="微软雅黑" panose="020B0503020204020204" pitchFamily="34" charset="-122"/>
                <a:ea typeface="微软雅黑" panose="020B0503020204020204" pitchFamily="34" charset="-122"/>
                <a:sym typeface="+mn-ea"/>
              </a:rPr>
              <a:t>非独立个人劳动（任职雇佣）：“工资、薪金所得”</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sz="2000" b="0" kern="1200" dirty="0">
                <a:latin typeface="微软雅黑" panose="020B0503020204020204" pitchFamily="34" charset="-122"/>
                <a:ea typeface="微软雅黑" panose="020B0503020204020204" pitchFamily="34" charset="-122"/>
                <a:sym typeface="+mn-ea"/>
              </a:rPr>
              <a:t>B.</a:t>
            </a:r>
            <a:r>
              <a:rPr lang="zh-CN" altLang="zh-CN" sz="2000" b="0" kern="1200" dirty="0">
                <a:latin typeface="微软雅黑" panose="020B0503020204020204" pitchFamily="34" charset="-122"/>
                <a:ea typeface="微软雅黑" panose="020B0503020204020204" pitchFamily="34" charset="-122"/>
                <a:sym typeface="+mn-ea"/>
              </a:rPr>
              <a:t>独立个人劳动（非任职雇佣）：“劳务报酬所得”</a:t>
            </a:r>
            <a:endParaRPr lang="zh-CN" altLang="en-US" sz="2000" b="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160020" y="1125855"/>
            <a:ext cx="8526780" cy="4966970"/>
          </a:xfrm>
        </p:spPr>
        <p:txBody>
          <a:bodyPr/>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一个高校的老师的讲课费属于什么应税项目？</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【解析】</a:t>
            </a:r>
            <a:r>
              <a:rPr lang="zh-CN" altLang="zh-CN" sz="2400" b="0" kern="1200" dirty="0">
                <a:latin typeface="微软雅黑" panose="020B0503020204020204" pitchFamily="34" charset="-122"/>
                <a:ea typeface="微软雅黑" panose="020B0503020204020204" pitchFamily="34" charset="-122"/>
                <a:sym typeface="+mn-ea"/>
              </a:rPr>
              <a:t>高校老师在学校内讲课取得的报酬属于工资、薪金所得，如果高校老师去其他企业进行讲座，那么取得的收入属于劳务报酬所得。</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400" b="0" kern="1200" dirty="0">
                <a:latin typeface="微软雅黑" panose="020B0503020204020204" pitchFamily="34" charset="-122"/>
                <a:ea typeface="微软雅黑" panose="020B0503020204020204" pitchFamily="34" charset="-122"/>
                <a:sym typeface="+mn-ea"/>
              </a:rPr>
              <a:t>1.</a:t>
            </a:r>
            <a:r>
              <a:rPr lang="zh-CN" altLang="zh-CN" sz="2400" b="0" kern="1200" dirty="0">
                <a:latin typeface="微软雅黑" panose="020B0503020204020204" pitchFamily="34" charset="-122"/>
                <a:ea typeface="微软雅黑" panose="020B0503020204020204" pitchFamily="34" charset="-122"/>
                <a:sym typeface="+mn-ea"/>
              </a:rPr>
              <a:t>个人兼职取得的收入应按照“劳务报酬所得”纳税。</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400" b="0" kern="1200" dirty="0">
                <a:latin typeface="微软雅黑" panose="020B0503020204020204" pitchFamily="34" charset="-122"/>
                <a:ea typeface="微软雅黑" panose="020B0503020204020204" pitchFamily="34" charset="-122"/>
                <a:sym typeface="+mn-ea"/>
              </a:rPr>
              <a:t>2.</a:t>
            </a:r>
            <a:r>
              <a:rPr lang="zh-CN" altLang="zh-CN" sz="2400" b="0" kern="1200" dirty="0">
                <a:latin typeface="微软雅黑" panose="020B0503020204020204" pitchFamily="34" charset="-122"/>
                <a:ea typeface="微软雅黑" panose="020B0503020204020204" pitchFamily="34" charset="-122"/>
                <a:sym typeface="+mn-ea"/>
              </a:rPr>
              <a:t>律师以个人名义再聘请其他人员为其工作而支付的报酬，应由该律师按“劳务报酬所得”应税项目负责代扣代缴个人所得税。</a:t>
            </a:r>
            <a:endParaRPr lang="zh-CN" altLang="en-US" sz="2400" b="0"/>
          </a:p>
        </p:txBody>
      </p:sp>
      <p:pic>
        <p:nvPicPr>
          <p:cNvPr id="4" name="图片 3" descr="3b31393936353336343bcecabac5"/>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7668260" y="405130"/>
            <a:ext cx="914400" cy="9144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548640"/>
            <a:ext cx="7832725" cy="4966970"/>
          </a:xfrm>
        </p:spPr>
        <p:txBody>
          <a:bodyPr/>
          <a:p>
            <a:pPr indent="466725" defTabSz="685800">
              <a:lnSpc>
                <a:spcPct val="150000"/>
              </a:lnSpc>
              <a:spcBef>
                <a:spcPct val="0"/>
              </a:spcBef>
              <a:buClrTx/>
              <a:buSzTx/>
            </a:pPr>
            <a:r>
              <a:rPr lang="zh-CN" altLang="zh-CN" sz="2400" kern="1200" dirty="0">
                <a:solidFill>
                  <a:srgbClr val="9933FF"/>
                </a:solidFill>
                <a:latin typeface="微软雅黑" panose="020B0503020204020204" pitchFamily="34" charset="-122"/>
                <a:ea typeface="微软雅黑" panose="020B0503020204020204" pitchFamily="34" charset="-122"/>
                <a:sym typeface="+mn-ea"/>
              </a:rPr>
              <a:t>（三）稿酬所得</a:t>
            </a:r>
            <a:endParaRPr lang="zh-CN" altLang="zh-CN" sz="2400" b="0" kern="1200" dirty="0">
              <a:solidFill>
                <a:srgbClr val="FFFF00"/>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spcAft>
                <a:spcPts val="0"/>
              </a:spcAft>
              <a:buClrTx/>
              <a:buSzTx/>
            </a:pP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ct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稿酬所得，是指个人因其作品以图书、报刊形式</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出版、发表</a:t>
            </a:r>
            <a:r>
              <a:rPr lang="zh-CN" altLang="zh-CN" sz="2000" b="0" kern="1200" dirty="0">
                <a:latin typeface="微软雅黑" panose="020B0503020204020204" pitchFamily="34" charset="-122"/>
                <a:ea typeface="微软雅黑" panose="020B0503020204020204" pitchFamily="34" charset="-122"/>
                <a:sym typeface="+mn-ea"/>
              </a:rPr>
              <a:t>而取得的所得。作品包括文学作品、书画作品、摄影作品，以及其他作品。</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稿酬一定要“出版发表”。注意和劳务报酬的区别！！！</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作者去世后，财产继承人取得的遗作稿酬，也应征收个人所得税。</a:t>
            </a:r>
            <a:endParaRPr lang="zh-CN" altLang="en-US" sz="2000" b="1" kern="1200" dirty="0">
              <a:solidFill>
                <a:srgbClr val="FFFF00"/>
              </a:solidFill>
              <a:latin typeface="微软雅黑" panose="020B0503020204020204" pitchFamily="34" charset="-122"/>
              <a:ea typeface="微软雅黑" panose="020B0503020204020204" pitchFamily="34" charset="-122"/>
              <a:cs typeface="+mn-cs"/>
            </a:endParaRPr>
          </a:p>
          <a:p>
            <a:pPr>
              <a:lnSpc>
                <a:spcPct val="120000"/>
              </a:lnSpc>
              <a:spcBef>
                <a:spcPct val="0"/>
              </a:spcBef>
              <a:spcAft>
                <a:spcPts val="0"/>
              </a:spcAft>
            </a:pPr>
            <a:endParaRPr lang="zh-CN" altLang="en-US" sz="2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26009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080"/>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单选题】</a:t>
              </a:r>
              <a:r>
                <a:rPr lang="zh-CN" altLang="zh-CN" sz="2000" dirty="0">
                  <a:latin typeface="微软雅黑" panose="020B0503020204020204" pitchFamily="34" charset="-122"/>
                  <a:ea typeface="微软雅黑" panose="020B0503020204020204" pitchFamily="34" charset="-122"/>
                  <a:sym typeface="+mn-ea"/>
                </a:rPr>
                <a:t>下列各项中应按“稿酬所得”税目征收个人所得税的是（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作品出版或发表      </a:t>
              </a: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审稿收入</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翻译收入                </a:t>
              </a: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书画收入</a:t>
              </a:r>
              <a:r>
                <a:rPr lang="en-US" altLang="zh-CN" sz="2000" dirty="0">
                  <a:latin typeface="微软雅黑" panose="020B0503020204020204" pitchFamily="34" charset="-122"/>
                  <a:ea typeface="微软雅黑" panose="020B0503020204020204" pitchFamily="34" charset="-122"/>
                  <a:sym typeface="+mn-ea"/>
                </a:rPr>
                <a:t>  </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64235" y="4077335"/>
            <a:ext cx="7606030" cy="19894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mn-ea"/>
              </a:rPr>
              <a:t>【解析</a:t>
            </a:r>
            <a:r>
              <a:rPr lang="zh-CN" altLang="zh-CN" sz="1800" b="1" dirty="0">
                <a:solidFill>
                  <a:srgbClr val="FF0000"/>
                </a:solidFill>
                <a:latin typeface="微软雅黑" panose="020B0503020204020204" pitchFamily="34" charset="-122"/>
                <a:ea typeface="微软雅黑" panose="020B0503020204020204" pitchFamily="34" charset="-122"/>
                <a:sym typeface="+mn-ea"/>
              </a:rPr>
              <a:t>】</a:t>
            </a:r>
            <a:r>
              <a:rPr lang="zh-CN" altLang="zh-CN" sz="2000" dirty="0">
                <a:latin typeface="微软雅黑" panose="020B0503020204020204" pitchFamily="34" charset="-122"/>
                <a:ea typeface="微软雅黑" panose="020B0503020204020204" pitchFamily="34" charset="-122"/>
                <a:sym typeface="+mn-ea"/>
              </a:rPr>
              <a:t>选项</a:t>
            </a:r>
            <a:r>
              <a:rPr lang="en-US" altLang="zh-CN" sz="2000" dirty="0">
                <a:latin typeface="微软雅黑" panose="020B0503020204020204" pitchFamily="34" charset="-122"/>
                <a:ea typeface="微软雅黑" panose="020B0503020204020204" pitchFamily="34" charset="-122"/>
                <a:sym typeface="+mn-ea"/>
              </a:rPr>
              <a:t>BCD</a:t>
            </a:r>
            <a:r>
              <a:rPr lang="zh-CN" altLang="zh-CN" sz="2000" dirty="0">
                <a:latin typeface="微软雅黑" panose="020B0503020204020204" pitchFamily="34" charset="-122"/>
                <a:ea typeface="微软雅黑" panose="020B0503020204020204" pitchFamily="34" charset="-122"/>
                <a:sym typeface="+mn-ea"/>
              </a:rPr>
              <a:t>，属于劳务报酬所得。</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indent="466725" defTabSz="685800">
              <a:lnSpc>
                <a:spcPct val="120000"/>
              </a:lnSpc>
              <a:spcBef>
                <a:spcPts val="0"/>
              </a:spcBef>
              <a:spcAft>
                <a:spcPts val="0"/>
              </a:spcAft>
              <a:buClrTx/>
              <a:buSzTx/>
            </a:pPr>
            <a:r>
              <a:rPr lang="zh-CN" altLang="zh-CN" sz="2400" kern="1200" dirty="0">
                <a:solidFill>
                  <a:srgbClr val="9933FF"/>
                </a:solidFill>
                <a:latin typeface="微软雅黑" panose="020B0503020204020204" pitchFamily="34" charset="-122"/>
                <a:ea typeface="微软雅黑" panose="020B0503020204020204" pitchFamily="34" charset="-122"/>
                <a:sym typeface="+mn-ea"/>
              </a:rPr>
              <a:t>（四）特许权使用费所得</a:t>
            </a:r>
            <a:endParaRPr lang="zh-CN" altLang="zh-CN" sz="2400" kern="1200" dirty="0">
              <a:solidFill>
                <a:srgbClr val="9933FF"/>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特许权使用费所得指个人提供专利权、商标权、著作权、非专利技术以及其他特许权的使用权取得的所得。提供著作权的使用权取得的所得，</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不包括</a:t>
            </a:r>
            <a:r>
              <a:rPr lang="zh-CN" altLang="zh-CN" sz="2000" b="0" kern="1200" dirty="0">
                <a:latin typeface="微软雅黑" panose="020B0503020204020204" pitchFamily="34" charset="-122"/>
                <a:ea typeface="微软雅黑" panose="020B0503020204020204" pitchFamily="34" charset="-122"/>
                <a:sym typeface="+mn-ea"/>
              </a:rPr>
              <a:t>稿酬所得。</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作者将自己的文字作品手稿原件或复印件公开拍卖（竞价）取得的所得按“特许权使用费所得”征税。</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个人取得专利赔偿所得，应按“特许权使用费所得”纳税。</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3</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剧本作者从电影、电视剧的制作单位取得的剧本使用费，不再区分剧本的使用方是否为其任职单位，统一按“特许权使用费所得”项目计征个人所得税。</a:t>
            </a:r>
            <a:endParaRPr lang="zh-CN" altLang="en-US"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endParaRPr lang="zh-CN" altLang="zh-CN" sz="2000" b="0" kern="1200" dirty="0">
              <a:latin typeface="微软雅黑" panose="020B0503020204020204" pitchFamily="34" charset="-122"/>
              <a:ea typeface="微软雅黑" panose="020B0503020204020204" pitchFamily="34" charset="-122"/>
              <a:cs typeface="+mn-cs"/>
            </a:endParaRPr>
          </a:p>
          <a:p>
            <a:endParaRPr lang="zh-CN" altLang="en-US" sz="2000" b="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MH_Other_1"/>
          <p:cNvSpPr/>
          <p:nvPr>
            <p:custDataLst>
              <p:tags r:id="rId1"/>
            </p:custDataLst>
          </p:nvPr>
        </p:nvSpPr>
        <p:spPr>
          <a:xfrm>
            <a:off x="4357688" y="1779588"/>
            <a:ext cx="428625" cy="430213"/>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rPr>
              <a:t>1</a:t>
            </a:r>
            <a:endPar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 name="MH_Other_2"/>
          <p:cNvSpPr/>
          <p:nvPr>
            <p:custDataLst>
              <p:tags r:id="rId2"/>
            </p:custDataLst>
          </p:nvPr>
        </p:nvSpPr>
        <p:spPr>
          <a:xfrm>
            <a:off x="4357688" y="2466975"/>
            <a:ext cx="428625" cy="428625"/>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rPr>
              <a:t>2</a:t>
            </a:r>
            <a:endPar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 name="MH_Other_3"/>
          <p:cNvSpPr/>
          <p:nvPr>
            <p:custDataLst>
              <p:tags r:id="rId3"/>
            </p:custDataLst>
          </p:nvPr>
        </p:nvSpPr>
        <p:spPr>
          <a:xfrm>
            <a:off x="4357688" y="3094038"/>
            <a:ext cx="428625" cy="428625"/>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rPr>
              <a:t>3</a:t>
            </a:r>
            <a:endPar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0" name="MH_Other_4"/>
          <p:cNvSpPr/>
          <p:nvPr>
            <p:custDataLst>
              <p:tags r:id="rId4"/>
            </p:custDataLst>
          </p:nvPr>
        </p:nvSpPr>
        <p:spPr>
          <a:xfrm>
            <a:off x="4357688" y="3765550"/>
            <a:ext cx="428625" cy="430213"/>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rPr>
              <a:t>4</a:t>
            </a:r>
            <a:endPar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0837" name="MH_Others_1"/>
          <p:cNvSpPr txBox="1"/>
          <p:nvPr>
            <p:custDataLst>
              <p:tags r:id="rId5"/>
            </p:custDataLst>
          </p:nvPr>
        </p:nvSpPr>
        <p:spPr>
          <a:xfrm>
            <a:off x="1467485" y="2330450"/>
            <a:ext cx="2040890" cy="1391285"/>
          </a:xfrm>
          <a:prstGeom prst="rect">
            <a:avLst/>
          </a:prstGeom>
          <a:noFill/>
          <a:ln w="9525">
            <a:noFill/>
          </a:ln>
        </p:spPr>
        <p:txBody>
          <a:bodyPr wrap="square" lIns="0" tIns="0" rIns="0" bIns="0" anchor="ctr" anchorCtr="0">
            <a:noAutofit/>
          </a:bodyPr>
          <a:p>
            <a:pPr algn="ctr" eaLnBrk="0" hangingPunct="0"/>
            <a:r>
              <a:rPr lang="zh-CN" altLang="en-US" sz="3000" b="1" dirty="0">
                <a:solidFill>
                  <a:schemeClr val="bg1"/>
                </a:solidFill>
                <a:latin typeface="Arial" panose="020B0604020202020204" pitchFamily="34" charset="0"/>
                <a:ea typeface="微软雅黑" panose="020B0503020204020204" pitchFamily="34" charset="-122"/>
                <a:sym typeface="Arial" panose="020B0604020202020204" pitchFamily="34" charset="0"/>
              </a:rPr>
              <a:t>主</a:t>
            </a:r>
            <a:r>
              <a:rPr lang="zh-CN" altLang="en-US" sz="3000" b="1" dirty="0">
                <a:solidFill>
                  <a:schemeClr val="accent1"/>
                </a:solidFill>
                <a:ea typeface="微软雅黑" panose="020B0503020204020204" pitchFamily="34" charset="-122"/>
                <a:sym typeface="Arial" panose="020B0604020202020204" pitchFamily="34" charset="0"/>
              </a:rPr>
              <a:t>主要内容</a:t>
            </a:r>
            <a:r>
              <a:rPr lang="zh-CN" altLang="en-US" sz="3000" b="1" dirty="0">
                <a:solidFill>
                  <a:schemeClr val="bg1"/>
                </a:solidFill>
                <a:latin typeface="Arial" panose="020B0604020202020204" pitchFamily="34" charset="0"/>
                <a:ea typeface="微软雅黑" panose="020B0503020204020204" pitchFamily="34" charset="-122"/>
                <a:sym typeface="Arial" panose="020B0604020202020204" pitchFamily="34" charset="0"/>
              </a:rPr>
              <a:t>要内容</a:t>
            </a:r>
            <a:endParaRPr lang="zh-CN" altLang="en-US" sz="3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6"/>
            </p:custDataLst>
          </p:nvPr>
        </p:nvSpPr>
        <p:spPr>
          <a:xfrm>
            <a:off x="4919663" y="1956277"/>
            <a:ext cx="4049713" cy="276860"/>
          </a:xfrm>
          <a:prstGeom prst="rect">
            <a:avLst/>
          </a:prstGeom>
        </p:spPr>
        <p:txBody>
          <a:bodyPr wrap="square" lIns="0" tIns="0" rIns="0" bIns="0" anchor="ctr">
            <a:spAutoFit/>
          </a:bodyPr>
          <a:lstStyle/>
          <a:p>
            <a:pPr marL="0" marR="0" indent="0" algn="l" defTabSz="685800" rtl="0" eaLnBrk="0" fontAlgn="base" latinLnBrk="0" hangingPunct="0">
              <a:lnSpc>
                <a:spcPct val="100000"/>
              </a:lnSpc>
              <a:spcBef>
                <a:spcPct val="0"/>
              </a:spcBef>
              <a:spcAft>
                <a:spcPct val="0"/>
              </a:spcAft>
              <a:buClrTx/>
              <a:buSzTx/>
              <a:buFontTx/>
              <a:buNone/>
            </a:pPr>
            <a:r>
              <a:rPr kumimoji="0" lang="zh-CN" altLang="en-US" sz="1800"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个人所得税</a:t>
            </a:r>
            <a:r>
              <a:rPr kumimoji="0" lang="zh-CN" sz="1800" b="1" i="0" u="none" strike="noStrike" kern="1200" cap="none" spc="0" normalizeH="0" baseline="0" noProof="1" dirty="0" smtClean="0">
                <a:solidFill>
                  <a:schemeClr val="tx1"/>
                </a:solidFill>
                <a:latin typeface="+mn-ea"/>
                <a:ea typeface="华康少女文字W5(P)" pitchFamily="82" charset="-122"/>
                <a:cs typeface="+mn-cs"/>
                <a:sym typeface="+mn-ea"/>
              </a:rPr>
              <a:t>纳税人和所得来源的确定</a:t>
            </a:r>
            <a:endParaRPr kumimoji="0" lang="zh-CN" sz="1800" b="1" i="0" u="none" strike="noStrike" kern="1200" cap="none" spc="0" normalizeH="0" baseline="0" noProof="1" dirty="0">
              <a:solidFill>
                <a:schemeClr val="tx1"/>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 name="MH_Text_2"/>
          <p:cNvSpPr/>
          <p:nvPr>
            <p:custDataLst>
              <p:tags r:id="rId7"/>
            </p:custDataLst>
          </p:nvPr>
        </p:nvSpPr>
        <p:spPr>
          <a:xfrm>
            <a:off x="4978400" y="3057525"/>
            <a:ext cx="1443038" cy="377825"/>
          </a:xfrm>
          <a:prstGeom prst="rect">
            <a:avLst/>
          </a:prstGeom>
        </p:spPr>
        <p:txBody>
          <a:bodyPr wrap="square" lIns="0" tIns="0" rIns="0" bIns="0" anchor="ctr">
            <a:spAutoFit/>
          </a:bodyPr>
          <a:lstStyle/>
          <a:p>
            <a:pPr marL="0" marR="0" lvl="0" indent="0" algn="l" defTabSz="685800" rtl="0" eaLnBrk="0" fontAlgn="base" latinLnBrk="0" hangingPunct="0">
              <a:lnSpc>
                <a:spcPct val="100000"/>
              </a:lnSpc>
              <a:spcBef>
                <a:spcPct val="0"/>
              </a:spcBef>
              <a:spcAft>
                <a:spcPct val="0"/>
              </a:spcAft>
              <a:buClrTx/>
              <a:buSzTx/>
              <a:buFontTx/>
              <a:buNone/>
            </a:pPr>
            <a:endParaRPr kumimoji="0" lang="zh-CN" altLang="en-US" sz="1705" b="1" i="0" u="none" strike="noStrike" kern="1200" cap="none" spc="0" normalizeH="0" baseline="0" noProof="1" dirty="0">
              <a:solidFill>
                <a:schemeClr val="bg1">
                  <a:lumMod val="65000"/>
                </a:schemeClr>
              </a:solidFill>
              <a:latin typeface="Arial" panose="020B0604020202020204" pitchFamily="34" charset="0"/>
              <a:ea typeface="微软雅黑" panose="020B0503020204020204" pitchFamily="34" charset="-122"/>
              <a:cs typeface="+mn-cs"/>
              <a:sym typeface="+mn-ea"/>
            </a:endParaRPr>
          </a:p>
          <a:p>
            <a:pPr marL="0" marR="0" lvl="0" indent="0" algn="l" defTabSz="685800" rtl="0" eaLnBrk="0" fontAlgn="base" latinLnBrk="0" hangingPunct="0">
              <a:lnSpc>
                <a:spcPct val="100000"/>
              </a:lnSpc>
              <a:spcBef>
                <a:spcPct val="0"/>
              </a:spcBef>
              <a:spcAft>
                <a:spcPct val="0"/>
              </a:spcAft>
              <a:buClrTx/>
              <a:buSzTx/>
              <a:buFontTx/>
              <a:buNone/>
            </a:pPr>
            <a:endParaRPr kumimoji="0" lang="zh-CN" altLang="en-US" sz="745" b="0" i="0" u="none" strike="noStrike" kern="1200" cap="none" spc="0" normalizeH="0" baseline="0" noProof="1"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2" name="MH_Text_3"/>
          <p:cNvSpPr/>
          <p:nvPr>
            <p:custDataLst>
              <p:tags r:id="rId8"/>
            </p:custDataLst>
          </p:nvPr>
        </p:nvSpPr>
        <p:spPr>
          <a:xfrm>
            <a:off x="4978400" y="3169921"/>
            <a:ext cx="2597150" cy="276860"/>
          </a:xfrm>
          <a:prstGeom prst="rect">
            <a:avLst/>
          </a:prstGeom>
        </p:spPr>
        <p:txBody>
          <a:bodyPr wrap="square" lIns="0" tIns="0" rIns="0" bIns="0" anchor="ctr">
            <a:spAutoFit/>
          </a:bodyPr>
          <a:lstStyle/>
          <a:p>
            <a:pPr marL="0" marR="0" lvl="0" indent="0" algn="l" defTabSz="685800" rtl="0" eaLnBrk="0" fontAlgn="base" latinLnBrk="0" hangingPunct="0">
              <a:lnSpc>
                <a:spcPct val="100000"/>
              </a:lnSpc>
              <a:spcBef>
                <a:spcPct val="0"/>
              </a:spcBef>
              <a:spcAft>
                <a:spcPct val="0"/>
              </a:spcAft>
              <a:buClrTx/>
              <a:buSzTx/>
              <a:buFontTx/>
              <a:buNone/>
            </a:pPr>
            <a:r>
              <a:rPr lang="zh-CN" altLang="en-US" sz="1800" b="1" dirty="0">
                <a:sym typeface="+mn-ea"/>
              </a:rPr>
              <a:t>个人所得税税率</a:t>
            </a:r>
            <a:endParaRPr kumimoji="0" lang="zh-CN" altLang="en-US" sz="1800"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endParaRPr>
          </a:p>
        </p:txBody>
      </p:sp>
      <p:sp>
        <p:nvSpPr>
          <p:cNvPr id="23" name="MH_Text_4"/>
          <p:cNvSpPr/>
          <p:nvPr>
            <p:custDataLst>
              <p:tags r:id="rId9"/>
            </p:custDataLst>
          </p:nvPr>
        </p:nvSpPr>
        <p:spPr>
          <a:xfrm>
            <a:off x="4978400" y="3842385"/>
            <a:ext cx="3536950" cy="276860"/>
          </a:xfrm>
          <a:prstGeom prst="rect">
            <a:avLst/>
          </a:prstGeom>
        </p:spPr>
        <p:txBody>
          <a:bodyPr wrap="square" lIns="0" tIns="0" rIns="0" bIns="0" anchor="ctr">
            <a:spAutoFit/>
          </a:bodyPr>
          <a:lstStyle/>
          <a:p>
            <a:pPr marL="0" marR="0" lvl="0" indent="0" algn="l" defTabSz="685800" rtl="0" eaLnBrk="0" fontAlgn="base" latinLnBrk="0" hangingPunct="0">
              <a:lnSpc>
                <a:spcPct val="100000"/>
              </a:lnSpc>
              <a:spcBef>
                <a:spcPct val="0"/>
              </a:spcBef>
              <a:spcAft>
                <a:spcPct val="0"/>
              </a:spcAft>
              <a:buClrTx/>
              <a:buSzTx/>
              <a:buFontTx/>
              <a:buNone/>
            </a:pPr>
            <a:r>
              <a:rPr kumimoji="0" lang="zh-CN" sz="1800"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个人所得税应纳税所得额的确定</a:t>
            </a:r>
            <a:endParaRPr kumimoji="0" lang="zh-CN" sz="1800"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endParaRPr>
          </a:p>
        </p:txBody>
      </p:sp>
      <p:sp>
        <p:nvSpPr>
          <p:cNvPr id="100" name="文本框 99"/>
          <p:cNvSpPr txBox="1"/>
          <p:nvPr/>
        </p:nvSpPr>
        <p:spPr>
          <a:xfrm>
            <a:off x="4919663" y="2541588"/>
            <a:ext cx="3668713" cy="354330"/>
          </a:xfrm>
          <a:prstGeom prst="rect">
            <a:avLst/>
          </a:prstGeom>
          <a:noFill/>
          <a:ln w="9525">
            <a:noFill/>
          </a:ln>
        </p:spPr>
        <p:txBody>
          <a:bodyPr wrap="square">
            <a:spAutoFit/>
          </a:bodyPr>
          <a:p>
            <a:pPr marR="0" defTabSz="685800" eaLnBrk="0" hangingPunct="0">
              <a:buClrTx/>
              <a:buSzTx/>
              <a:buFontTx/>
            </a:pPr>
            <a:r>
              <a:rPr kumimoji="0" lang="zh-CN" altLang="en-US" sz="1700" b="1" kern="1200" cap="none" spc="0" normalizeH="0" baseline="0" noProof="1" dirty="0">
                <a:solidFill>
                  <a:schemeClr val="tx1"/>
                </a:solidFill>
                <a:latin typeface="Arial" panose="020B0604020202020204" pitchFamily="34" charset="0"/>
                <a:ea typeface="文鼎中特广告体" pitchFamily="1" charset="-122"/>
                <a:cs typeface="+mn-cs"/>
                <a:sym typeface="+mn-ea"/>
              </a:rPr>
              <a:t>个人所得税</a:t>
            </a:r>
            <a:r>
              <a:rPr kumimoji="0" lang="zh-CN" altLang="en-US" sz="1705" b="1" kern="1200" cap="none" spc="0" normalizeH="0" baseline="0" noProof="1" dirty="0">
                <a:solidFill>
                  <a:schemeClr val="tx1"/>
                </a:solidFill>
                <a:latin typeface="Arial" panose="020B0604020202020204" pitchFamily="34" charset="0"/>
                <a:ea typeface="文鼎中特广告体" pitchFamily="1" charset="-122"/>
                <a:cs typeface="+mn-cs"/>
              </a:rPr>
              <a:t>应税所得项目</a:t>
            </a:r>
            <a:endParaRPr kumimoji="0" lang="zh-CN" altLang="en-US" sz="1705" b="1" kern="1200" cap="none" spc="0" normalizeH="0" baseline="0" noProof="1" dirty="0">
              <a:solidFill>
                <a:schemeClr val="tx1"/>
              </a:solidFill>
              <a:latin typeface="Arial" panose="020B0604020202020204" pitchFamily="34" charset="0"/>
              <a:ea typeface="文鼎中特广告体" pitchFamily="1" charset="-122"/>
              <a:cs typeface="+mn-cs"/>
            </a:endParaRPr>
          </a:p>
        </p:txBody>
      </p:sp>
      <p:sp>
        <p:nvSpPr>
          <p:cNvPr id="2" name="MH_Other_1"/>
          <p:cNvSpPr/>
          <p:nvPr>
            <p:custDataLst>
              <p:tags r:id="rId10"/>
            </p:custDataLst>
          </p:nvPr>
        </p:nvSpPr>
        <p:spPr>
          <a:xfrm>
            <a:off x="4357688" y="4322763"/>
            <a:ext cx="428625" cy="430213"/>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rPr>
              <a:t>5</a:t>
            </a:r>
            <a:endPar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 name="MH_Text_1"/>
          <p:cNvSpPr/>
          <p:nvPr>
            <p:custDataLst>
              <p:tags r:id="rId11"/>
            </p:custDataLst>
          </p:nvPr>
        </p:nvSpPr>
        <p:spPr>
          <a:xfrm>
            <a:off x="4919980" y="4383405"/>
            <a:ext cx="2966720" cy="553720"/>
          </a:xfrm>
          <a:prstGeom prst="rect">
            <a:avLst/>
          </a:prstGeom>
        </p:spPr>
        <p:txBody>
          <a:bodyPr wrap="square" lIns="0" tIns="0" rIns="0" bIns="0" anchor="ctr">
            <a:spAutoFit/>
          </a:bodyPr>
          <a:p>
            <a:pPr marL="0" marR="0" lvl="1" indent="114300" algn="l" defTabSz="685800" rtl="0" eaLnBrk="0" fontAlgn="base" latinLnBrk="0" hangingPunct="0">
              <a:lnSpc>
                <a:spcPct val="100000"/>
              </a:lnSpc>
              <a:spcBef>
                <a:spcPct val="0"/>
              </a:spcBef>
              <a:spcAft>
                <a:spcPct val="0"/>
              </a:spcAft>
              <a:buClrTx/>
              <a:buSzTx/>
              <a:buFontTx/>
              <a:buNone/>
            </a:pPr>
            <a:r>
              <a:rPr lang="zh-CN" sz="1800" b="1" dirty="0">
                <a:sym typeface="+mn-ea"/>
              </a:rPr>
              <a:t>个人所得税应纳税额的计算</a:t>
            </a:r>
            <a:endParaRPr kumimoji="0" lang="zh-CN" sz="1800"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endParaRPr>
          </a:p>
          <a:p>
            <a:pPr marL="0" marR="0" lvl="1" indent="114300" algn="l" defTabSz="685800" rtl="0" eaLnBrk="0" fontAlgn="base" latinLnBrk="0" hangingPunct="0">
              <a:lnSpc>
                <a:spcPct val="100000"/>
              </a:lnSpc>
              <a:spcBef>
                <a:spcPct val="0"/>
              </a:spcBef>
              <a:spcAft>
                <a:spcPct val="0"/>
              </a:spcAft>
              <a:buClrTx/>
              <a:buSzTx/>
              <a:buFontTx/>
              <a:buNone/>
            </a:pPr>
            <a:endParaRPr kumimoji="0" lang="zh-CN" altLang="en-US" sz="1800" b="1" i="0" u="none" strike="noStrike" kern="1200" cap="none" spc="0" normalizeH="0" baseline="0" noProof="1" dirty="0" smtClean="0">
              <a:solidFill>
                <a:schemeClr val="tx1"/>
              </a:solidFill>
              <a:latin typeface="+mn-ea"/>
              <a:ea typeface="华康少女文字W5(P)" pitchFamily="82" charset="-122"/>
              <a:cs typeface="+mn-cs"/>
              <a:sym typeface="+mn-ea"/>
            </a:endParaRPr>
          </a:p>
        </p:txBody>
      </p:sp>
      <p:sp>
        <p:nvSpPr>
          <p:cNvPr id="6" name="MH_Other_4"/>
          <p:cNvSpPr/>
          <p:nvPr>
            <p:custDataLst>
              <p:tags r:id="rId12"/>
            </p:custDataLst>
          </p:nvPr>
        </p:nvSpPr>
        <p:spPr>
          <a:xfrm>
            <a:off x="4357688" y="4838700"/>
            <a:ext cx="428625" cy="430213"/>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rPr>
              <a:t>6</a:t>
            </a:r>
            <a:endPar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MH_Text_1"/>
          <p:cNvSpPr/>
          <p:nvPr>
            <p:custDataLst>
              <p:tags r:id="rId13"/>
            </p:custDataLst>
          </p:nvPr>
        </p:nvSpPr>
        <p:spPr>
          <a:xfrm>
            <a:off x="4919663" y="4915377"/>
            <a:ext cx="2203450" cy="276860"/>
          </a:xfrm>
          <a:prstGeom prst="rect">
            <a:avLst/>
          </a:prstGeom>
        </p:spPr>
        <p:txBody>
          <a:bodyPr wrap="square" lIns="0" tIns="0" rIns="0" bIns="0" anchor="ctr">
            <a:spAutoFit/>
          </a:bodyPr>
          <a:p>
            <a:pPr marL="0" marR="0" lvl="1" indent="114300" algn="l" defTabSz="685800" rtl="0" eaLnBrk="0" fontAlgn="base" latinLnBrk="0" hangingPunct="0">
              <a:lnSpc>
                <a:spcPct val="100000"/>
              </a:lnSpc>
              <a:spcBef>
                <a:spcPct val="0"/>
              </a:spcBef>
              <a:spcAft>
                <a:spcPct val="0"/>
              </a:spcAft>
              <a:buClrTx/>
              <a:buSzTx/>
              <a:buFontTx/>
              <a:buNone/>
            </a:pPr>
            <a:r>
              <a:rPr kumimoji="0" lang="zh-CN" altLang="en-US" sz="1800" b="1" i="0" u="none" strike="noStrike" kern="1200" cap="none" spc="0" normalizeH="0" baseline="0" noProof="1" dirty="0" smtClean="0">
                <a:solidFill>
                  <a:schemeClr val="tx1"/>
                </a:solidFill>
                <a:latin typeface="+mn-ea"/>
                <a:ea typeface="华康少女文字W5(P)" pitchFamily="82" charset="-122"/>
                <a:cs typeface="+mn-cs"/>
                <a:sym typeface="+mn-ea"/>
              </a:rPr>
              <a:t>企业所得税纳税申报</a:t>
            </a:r>
            <a:endParaRPr kumimoji="0" lang="zh-CN" altLang="en-US" sz="1800" b="1" i="0" u="none" strike="noStrike" kern="1200" cap="none" spc="0" normalizeH="0" baseline="0" noProof="1" dirty="0" smtClean="0">
              <a:solidFill>
                <a:schemeClr val="tx1"/>
              </a:solidFill>
              <a:latin typeface="+mn-ea"/>
              <a:ea typeface="华康少女文字W5(P)" pitchFamily="82" charset="-122"/>
              <a:cs typeface="+mn-cs"/>
              <a:sym typeface="+mn-ea"/>
            </a:endParaRPr>
          </a:p>
        </p:txBody>
      </p:sp>
    </p:spTree>
    <p:custDataLst>
      <p:tags r:id="rId14"/>
    </p:custDataLst>
  </p:cSld>
  <p:clrMapOvr>
    <a:masterClrMapping/>
  </p:clrMapOvr>
  <p:transition spd="slow" advClick="0" advTm="0">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26009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75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15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多选题】</a:t>
              </a:r>
              <a:r>
                <a:rPr lang="zh-CN" altLang="zh-CN" sz="2000" dirty="0">
                  <a:latin typeface="微软雅黑" panose="020B0503020204020204" pitchFamily="34" charset="-122"/>
                  <a:ea typeface="微软雅黑" panose="020B0503020204020204" pitchFamily="34" charset="-122"/>
                  <a:sym typeface="+mn-ea"/>
                </a:rPr>
                <a:t>根据个人所得税法律制度的规定，下列各项中，应按照“特许权使用费所得”税目计缴个人所得税的有（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作家公开拍卖自己的小说手稿原件取得的收入</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个人取得专利赔偿所得</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专利权人许可他人使用自己的专利取得的收入</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商标权人许可他人使用商标取得的收入</a:t>
              </a:r>
              <a:r>
                <a:rPr lang="en-US" altLang="zh-CN" sz="2000" dirty="0">
                  <a:latin typeface="微软雅黑" panose="020B0503020204020204" pitchFamily="34" charset="-122"/>
                  <a:ea typeface="微软雅黑" panose="020B0503020204020204" pitchFamily="34" charset="-122"/>
                  <a:sym typeface="+mn-ea"/>
                </a:rPr>
                <a:t>  </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64235" y="4077335"/>
            <a:ext cx="7606030" cy="160210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ABCD</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mn-ea"/>
              </a:rPr>
              <a:t>【解析</a:t>
            </a:r>
            <a:r>
              <a:rPr lang="zh-CN" altLang="zh-CN" sz="1800" b="1" dirty="0">
                <a:solidFill>
                  <a:srgbClr val="FF0000"/>
                </a:solidFill>
                <a:latin typeface="微软雅黑" panose="020B0503020204020204" pitchFamily="34" charset="-122"/>
                <a:ea typeface="微软雅黑" panose="020B0503020204020204" pitchFamily="34" charset="-122"/>
                <a:sym typeface="+mn-ea"/>
              </a:rPr>
              <a:t>】</a:t>
            </a:r>
            <a:r>
              <a:rPr lang="zh-CN" altLang="zh-CN" sz="2000" dirty="0">
                <a:latin typeface="微软雅黑" panose="020B0503020204020204" pitchFamily="34" charset="-122"/>
                <a:ea typeface="微软雅黑" panose="020B0503020204020204" pitchFamily="34" charset="-122"/>
                <a:sym typeface="+mn-ea"/>
              </a:rPr>
              <a:t>上述选项均属于特许权使用费所得。</a:t>
            </a:r>
            <a:endParaRPr lang="zh-CN" altLang="en-US" sz="1800">
              <a:solidFill>
                <a:schemeClr val="tx1"/>
              </a:solidFill>
              <a:latin typeface="Nexa Light" pitchFamily="50" charset="0"/>
              <a:ea typeface="华康少女文字W5(P)" pitchFamily="82" charset="-122"/>
            </a:endParaRPr>
          </a:p>
          <a:p>
            <a:pPr indent="466725" defTabSz="685800">
              <a:lnSpc>
                <a:spcPct val="150000"/>
              </a:lnSpc>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836613"/>
            <a:ext cx="8229600" cy="4967287"/>
          </a:xfrm>
        </p:spPr>
        <p:txBody>
          <a:bodyPr/>
          <a:p>
            <a:pPr indent="466725" defTabSz="685800">
              <a:lnSpc>
                <a:spcPct val="120000"/>
              </a:lnSpc>
              <a:spcBef>
                <a:spcPts val="0"/>
              </a:spcBef>
              <a:spcAft>
                <a:spcPts val="0"/>
              </a:spcAft>
              <a:buClrTx/>
              <a:buSzTx/>
            </a:pPr>
            <a:r>
              <a:rPr lang="zh-CN" altLang="zh-CN" sz="2400" kern="1200" dirty="0">
                <a:solidFill>
                  <a:srgbClr val="9933FF"/>
                </a:solidFill>
                <a:latin typeface="微软雅黑" panose="020B0503020204020204" pitchFamily="34" charset="-122"/>
                <a:ea typeface="微软雅黑" panose="020B0503020204020204" pitchFamily="34" charset="-122"/>
                <a:sym typeface="+mn-ea"/>
              </a:rPr>
              <a:t>（五）经营所得</a:t>
            </a:r>
            <a:endParaRPr lang="zh-CN" altLang="zh-CN" sz="2400" kern="1200" dirty="0">
              <a:solidFill>
                <a:srgbClr val="9933FF"/>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经营所得，是指：</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个人通过在中国境内注册登记的个体工商户、个人独资企业、合伙企业从事生产、经营活动取得的所得；</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个人依法取得执照，从事办学、医疗、咨询以及其他有偿服务活动取得的所得；</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mn-ea"/>
                <a:sym typeface="+mn-ea"/>
              </a:rPr>
              <a:t>3.</a:t>
            </a:r>
            <a:r>
              <a:rPr lang="zh-CN" altLang="zh-CN" sz="2000" b="0" kern="1200" dirty="0">
                <a:latin typeface="微软雅黑" panose="020B0503020204020204" pitchFamily="34" charset="-122"/>
                <a:ea typeface="微软雅黑" panose="020B0503020204020204" pitchFamily="34" charset="-122"/>
                <a:sym typeface="+mn-ea"/>
              </a:rPr>
              <a:t>个人承包、承租、转包、转租取得的所得；</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mn-ea"/>
                <a:sym typeface="+mn-ea"/>
              </a:rPr>
              <a:t>4.</a:t>
            </a:r>
            <a:r>
              <a:rPr lang="zh-CN" altLang="zh-CN" sz="2000" b="0" kern="1200" dirty="0">
                <a:latin typeface="微软雅黑" panose="020B0503020204020204" pitchFamily="34" charset="-122"/>
                <a:ea typeface="微软雅黑" panose="020B0503020204020204" pitchFamily="34" charset="-122"/>
                <a:sym typeface="+mn-ea"/>
              </a:rPr>
              <a:t>个人从事其他生产、经营活动取得的所得。</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zh-CN" altLang="zh-CN" sz="2000" b="0" kern="1200" dirty="0">
                <a:latin typeface="微软雅黑" panose="020B0503020204020204" pitchFamily="34" charset="-122"/>
                <a:ea typeface="微软雅黑" panose="020B0503020204020204" pitchFamily="34" charset="-122"/>
                <a:sym typeface="+mn-ea"/>
              </a:rPr>
              <a:t>个体工商户、个人独资企业和合伙企业或个人从事种植业、养殖业、饲养业、捕捞业</a:t>
            </a:r>
            <a:r>
              <a:rPr lang="en-US" altLang="zh-CN" sz="2000" b="0" kern="1200" dirty="0">
                <a:latin typeface="微软雅黑" panose="020B0503020204020204" pitchFamily="34" charset="-122"/>
                <a:ea typeface="+mn-ea"/>
                <a:sym typeface="+mn-ea"/>
              </a:rPr>
              <a:t>,</a:t>
            </a:r>
            <a:r>
              <a:rPr lang="zh-CN" altLang="zh-CN" sz="2000" b="0" kern="1200" dirty="0">
                <a:latin typeface="微软雅黑" panose="020B0503020204020204" pitchFamily="34" charset="-122"/>
                <a:ea typeface="微软雅黑" panose="020B0503020204020204" pitchFamily="34" charset="-122"/>
                <a:sym typeface="+mn-ea"/>
              </a:rPr>
              <a:t>暂不征收个人所得税。</a:t>
            </a:r>
            <a:endParaRPr lang="zh-CN" altLang="en-US" sz="2000" b="0" kern="1200" dirty="0">
              <a:latin typeface="微软雅黑" panose="020B0503020204020204" pitchFamily="34" charset="-122"/>
              <a:ea typeface="微软雅黑" panose="020B0503020204020204" pitchFamily="34" charset="-122"/>
              <a:cs typeface="+mn-cs"/>
            </a:endParaRPr>
          </a:p>
          <a:p>
            <a:endParaRPr lang="zh-CN" altLang="en-US" sz="2000" b="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836613"/>
            <a:ext cx="8229600" cy="4967287"/>
          </a:xfrm>
        </p:spPr>
        <p:txBody>
          <a:bodyPr/>
          <a:p>
            <a:pPr indent="466725" defTabSz="685800">
              <a:lnSpc>
                <a:spcPct val="120000"/>
              </a:lnSpc>
              <a:spcBef>
                <a:spcPts val="0"/>
              </a:spcBef>
              <a:spcAft>
                <a:spcPts val="0"/>
              </a:spcAft>
              <a:buClrTx/>
              <a:buSzTx/>
            </a:pPr>
            <a:r>
              <a:rPr lang="zh-CN" altLang="zh-CN" sz="2000" kern="1200" dirty="0">
                <a:solidFill>
                  <a:srgbClr val="9933FF"/>
                </a:solidFill>
                <a:latin typeface="微软雅黑" panose="020B0503020204020204" pitchFamily="34" charset="-122"/>
                <a:ea typeface="微软雅黑" panose="020B0503020204020204" pitchFamily="34" charset="-122"/>
                <a:sym typeface="+mn-ea"/>
              </a:rPr>
              <a:t>（六）利息、股息、红利所得</a:t>
            </a:r>
            <a:endParaRPr lang="zh-CN" altLang="zh-CN" sz="2000" kern="1200" dirty="0">
              <a:solidFill>
                <a:srgbClr val="1318EB"/>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是指个人拥有债权、股权等而取得的利息、股息、红利所得。</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kern="1200" dirty="0">
                <a:solidFill>
                  <a:srgbClr val="9933FF"/>
                </a:solidFill>
                <a:latin typeface="微软雅黑" panose="020B0503020204020204" pitchFamily="34" charset="-122"/>
                <a:ea typeface="微软雅黑" panose="020B0503020204020204" pitchFamily="34" charset="-122"/>
                <a:sym typeface="+mn-ea"/>
              </a:rPr>
              <a:t>（七）财产租赁所得</a:t>
            </a:r>
            <a:endParaRPr lang="zh-CN" altLang="zh-CN" sz="2000" kern="1200" dirty="0">
              <a:solidFill>
                <a:srgbClr val="9933FF"/>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指个人出租不动产、土地使用权、机器设备、车船以及其他财产而取得的所得。</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mn-ea"/>
                <a:sym typeface="+mn-ea"/>
              </a:rPr>
              <a:t>1.</a:t>
            </a:r>
            <a:r>
              <a:rPr lang="zh-CN" altLang="zh-CN" sz="2000" b="0" kern="1200" dirty="0">
                <a:latin typeface="微软雅黑" panose="020B0503020204020204" pitchFamily="34" charset="-122"/>
                <a:ea typeface="微软雅黑" panose="020B0503020204020204" pitchFamily="34" charset="-122"/>
                <a:sym typeface="+mn-ea"/>
              </a:rPr>
              <a:t>个人取得的房屋转租收入，属于“财产租赁所得”项目。</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房地产开发企业与商店购买者个人签订协议规定，房地产开发企业按优惠价格出售其开发的商店给购买者个人，但购买者个人在一定期限内必须将购买的商店无偿提供给房地产开发企业对外出租使用。对购买者个人少支出的购房价款，应视同个人财产租赁所得，按照“财产租赁所得”项目征收个人所得税。每次财产租赁所得的收入额，按照少支出的购房价款和协议规定的租赁月份数平均计算确定。</a:t>
            </a:r>
            <a:endParaRPr lang="en-US" altLang="zh-CN" sz="2000" b="0" kern="1200" dirty="0">
              <a:latin typeface="微软雅黑" panose="020B0503020204020204" pitchFamily="34" charset="-122"/>
              <a:ea typeface="微软雅黑" panose="020B0503020204020204" pitchFamily="34" charset="-122"/>
              <a:cs typeface="+mn-cs"/>
            </a:endParaRPr>
          </a:p>
          <a:p>
            <a:pPr>
              <a:lnSpc>
                <a:spcPct val="120000"/>
              </a:lnSpc>
              <a:spcBef>
                <a:spcPct val="0"/>
              </a:spcBef>
              <a:spcAft>
                <a:spcPts val="0"/>
              </a:spcAft>
            </a:pPr>
            <a:endParaRPr lang="zh-CN" altLang="en-US" sz="2000" b="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indent="466725" defTabSz="685800">
              <a:lnSpc>
                <a:spcPct val="120000"/>
              </a:lnSpc>
              <a:spcBef>
                <a:spcPts val="0"/>
              </a:spcBef>
              <a:spcAft>
                <a:spcPts val="0"/>
              </a:spcAft>
              <a:buClrTx/>
              <a:buSzTx/>
            </a:pPr>
            <a:r>
              <a:rPr lang="zh-CN" altLang="zh-CN" sz="2000" kern="1200" dirty="0">
                <a:solidFill>
                  <a:srgbClr val="9933FF"/>
                </a:solidFill>
                <a:latin typeface="微软雅黑" panose="020B0503020204020204" pitchFamily="34" charset="-122"/>
                <a:ea typeface="微软雅黑" panose="020B0503020204020204" pitchFamily="34" charset="-122"/>
                <a:sym typeface="+mn-ea"/>
              </a:rPr>
              <a:t>（八）财产转让所得</a:t>
            </a:r>
            <a:endParaRPr lang="zh-CN" altLang="zh-CN" sz="2000" kern="1200" dirty="0">
              <a:solidFill>
                <a:srgbClr val="9933FF"/>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指个人转让有价证券、股权、合伙企业中的财产份额、不动产、机器设备、车船以及其他财产取得的所得。</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个人将投资于在中国境内成立的企业或组织（不包括个人独资企业和合伙企业）的股权或股份，转让给其他个人或法人的行为，按照</a:t>
            </a:r>
            <a:r>
              <a:rPr lang="en-US" altLang="zh-CN" sz="2000" b="0" kern="1200" dirty="0">
                <a:latin typeface="微软雅黑" panose="020B0503020204020204" pitchFamily="34" charset="-122"/>
                <a:ea typeface="微软雅黑" panose="020B0503020204020204" pitchFamily="34" charset="-122"/>
                <a:sym typeface="+mn-ea"/>
              </a:rPr>
              <a:t>“</a:t>
            </a:r>
            <a:r>
              <a:rPr lang="zh-CN" altLang="en-US" sz="2000" b="0" kern="1200" dirty="0">
                <a:latin typeface="微软雅黑" panose="020B0503020204020204" pitchFamily="34" charset="-122"/>
                <a:ea typeface="微软雅黑" panose="020B0503020204020204" pitchFamily="34" charset="-122"/>
                <a:sym typeface="+mn-ea"/>
              </a:rPr>
              <a:t>财产转让所得</a:t>
            </a:r>
            <a:r>
              <a:rPr lang="en-US" altLang="zh-CN" sz="2000" b="0" kern="1200" dirty="0">
                <a:latin typeface="微软雅黑" panose="020B0503020204020204" pitchFamily="34" charset="-122"/>
                <a:ea typeface="微软雅黑" panose="020B0503020204020204" pitchFamily="34" charset="-122"/>
                <a:sym typeface="+mn-ea"/>
              </a:rPr>
              <a:t>”</a:t>
            </a:r>
            <a:r>
              <a:rPr lang="zh-CN" altLang="en-US" sz="2000" b="0" kern="1200" dirty="0">
                <a:latin typeface="微软雅黑" panose="020B0503020204020204" pitchFamily="34" charset="-122"/>
                <a:ea typeface="微软雅黑" panose="020B0503020204020204" pitchFamily="34" charset="-122"/>
                <a:sym typeface="+mn-ea"/>
              </a:rPr>
              <a:t>项目，依法计算缴纳个人所得税，具体包括：</a:t>
            </a:r>
            <a:endParaRPr lang="zh-CN" altLang="en-US"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en-US"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a:t>
            </a:r>
            <a:r>
              <a:rPr lang="zh-CN" altLang="en-US" sz="2000" b="0" kern="1200" dirty="0">
                <a:latin typeface="微软雅黑" panose="020B0503020204020204" pitchFamily="34" charset="-122"/>
                <a:ea typeface="微软雅黑" panose="020B0503020204020204" pitchFamily="34" charset="-122"/>
                <a:sym typeface="+mn-ea"/>
              </a:rPr>
              <a:t>）出售股权；（</a:t>
            </a:r>
            <a:r>
              <a:rPr lang="en-US" altLang="zh-CN" sz="2000" b="0" kern="1200" dirty="0">
                <a:latin typeface="微软雅黑" panose="020B0503020204020204" pitchFamily="34" charset="-122"/>
                <a:ea typeface="微软雅黑" panose="020B0503020204020204" pitchFamily="34" charset="-122"/>
                <a:sym typeface="+mn-ea"/>
              </a:rPr>
              <a:t>2</a:t>
            </a:r>
            <a:r>
              <a:rPr lang="zh-CN" altLang="en-US" sz="2000" b="0" kern="1200" dirty="0">
                <a:latin typeface="微软雅黑" panose="020B0503020204020204" pitchFamily="34" charset="-122"/>
                <a:ea typeface="微软雅黑" panose="020B0503020204020204" pitchFamily="34" charset="-122"/>
                <a:sym typeface="+mn-ea"/>
              </a:rPr>
              <a:t>）公司回购股权；（</a:t>
            </a:r>
            <a:r>
              <a:rPr lang="en-US" altLang="zh-CN" sz="2000" b="0" kern="1200" dirty="0">
                <a:latin typeface="微软雅黑" panose="020B0503020204020204" pitchFamily="34" charset="-122"/>
                <a:ea typeface="微软雅黑" panose="020B0503020204020204" pitchFamily="34" charset="-122"/>
                <a:sym typeface="+mn-ea"/>
              </a:rPr>
              <a:t>3</a:t>
            </a:r>
            <a:r>
              <a:rPr lang="zh-CN" altLang="en-US" sz="2000" b="0" kern="1200" dirty="0">
                <a:latin typeface="微软雅黑" panose="020B0503020204020204" pitchFamily="34" charset="-122"/>
                <a:ea typeface="微软雅黑" panose="020B0503020204020204" pitchFamily="34" charset="-122"/>
                <a:sym typeface="+mn-ea"/>
              </a:rPr>
              <a:t>）发行人首次公开发行新股时，被投资企业股东将其持有的股份以公开发行方式一并向投资者发售；（</a:t>
            </a:r>
            <a:r>
              <a:rPr lang="en-US" altLang="zh-CN" sz="2000" b="0" kern="1200" dirty="0">
                <a:latin typeface="微软雅黑" panose="020B0503020204020204" pitchFamily="34" charset="-122"/>
                <a:ea typeface="微软雅黑" panose="020B0503020204020204" pitchFamily="34" charset="-122"/>
                <a:sym typeface="+mn-ea"/>
              </a:rPr>
              <a:t>4</a:t>
            </a:r>
            <a:r>
              <a:rPr lang="zh-CN" altLang="en-US" sz="2000" b="0" kern="1200" dirty="0">
                <a:latin typeface="微软雅黑" panose="020B0503020204020204" pitchFamily="34" charset="-122"/>
                <a:ea typeface="微软雅黑" panose="020B0503020204020204" pitchFamily="34" charset="-122"/>
                <a:sym typeface="+mn-ea"/>
              </a:rPr>
              <a:t>）股权被司法或行政机关强制过户；（</a:t>
            </a:r>
            <a:r>
              <a:rPr lang="en-US" altLang="zh-CN" sz="2000" b="0" kern="1200" dirty="0">
                <a:latin typeface="微软雅黑" panose="020B0503020204020204" pitchFamily="34" charset="-122"/>
                <a:ea typeface="微软雅黑" panose="020B0503020204020204" pitchFamily="34" charset="-122"/>
                <a:sym typeface="+mn-ea"/>
              </a:rPr>
              <a:t>5</a:t>
            </a:r>
            <a:r>
              <a:rPr lang="zh-CN" altLang="en-US" sz="2000" b="0" kern="1200" dirty="0">
                <a:latin typeface="微软雅黑" panose="020B0503020204020204" pitchFamily="34" charset="-122"/>
                <a:ea typeface="微软雅黑" panose="020B0503020204020204" pitchFamily="34" charset="-122"/>
                <a:sym typeface="+mn-ea"/>
              </a:rPr>
              <a:t>）以股权对外投资或进行其他非货币性交易；（</a:t>
            </a:r>
            <a:r>
              <a:rPr lang="en-US" altLang="zh-CN" sz="2000" b="0" kern="1200" dirty="0">
                <a:latin typeface="微软雅黑" panose="020B0503020204020204" pitchFamily="34" charset="-122"/>
                <a:ea typeface="微软雅黑" panose="020B0503020204020204" pitchFamily="34" charset="-122"/>
                <a:sym typeface="+mn-ea"/>
              </a:rPr>
              <a:t>6</a:t>
            </a:r>
            <a:r>
              <a:rPr lang="zh-CN" altLang="en-US" sz="2000" b="0" kern="1200" dirty="0">
                <a:latin typeface="微软雅黑" panose="020B0503020204020204" pitchFamily="34" charset="-122"/>
                <a:ea typeface="微软雅黑" panose="020B0503020204020204" pitchFamily="34" charset="-122"/>
                <a:sym typeface="+mn-ea"/>
              </a:rPr>
              <a:t>）以股权抵偿债务；（</a:t>
            </a:r>
            <a:r>
              <a:rPr lang="en-US" altLang="zh-CN" sz="2000" b="0" kern="1200" dirty="0">
                <a:latin typeface="微软雅黑" panose="020B0503020204020204" pitchFamily="34" charset="-122"/>
                <a:ea typeface="微软雅黑" panose="020B0503020204020204" pitchFamily="34" charset="-122"/>
                <a:sym typeface="+mn-ea"/>
              </a:rPr>
              <a:t>7</a:t>
            </a:r>
            <a:r>
              <a:rPr lang="zh-CN" altLang="en-US" sz="2000" b="0" kern="1200" dirty="0">
                <a:latin typeface="微软雅黑" panose="020B0503020204020204" pitchFamily="34" charset="-122"/>
                <a:ea typeface="微软雅黑" panose="020B0503020204020204" pitchFamily="34" charset="-122"/>
                <a:sym typeface="+mn-ea"/>
              </a:rPr>
              <a:t>）其他股权转移行为。</a:t>
            </a:r>
            <a:endParaRPr lang="zh-CN" altLang="en-US" b="1" kern="1200" dirty="0">
              <a:latin typeface="微软雅黑" panose="020B0503020204020204" pitchFamily="34" charset="-122"/>
              <a:ea typeface="微软雅黑" panose="020B0503020204020204" pitchFamily="34" charset="-122"/>
              <a:cs typeface="+mn-cs"/>
            </a:endParaRPr>
          </a:p>
          <a:p>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1125855"/>
            <a:ext cx="8229600" cy="3824605"/>
          </a:xfrm>
          <a:ln>
            <a:solidFill>
              <a:schemeClr val="accent1"/>
            </a:solidFill>
          </a:ln>
        </p:spPr>
        <p:txBody>
          <a:bodyPr/>
          <a:p>
            <a:pPr indent="466725" defTabSz="685800">
              <a:lnSpc>
                <a:spcPct val="150000"/>
              </a:lnSpc>
              <a:spcBef>
                <a:spcPct val="0"/>
              </a:spcBef>
              <a:buClrTx/>
              <a:buSzTx/>
            </a:pP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个人因各种原因终止投资、联营、经营合作等行为，从被投资企业或合作项目、被投资企业的其他投资者以及合作项目的经营合作人取得股权转让收入、违约金、补偿金、赔偿金及以其他名目收回的款项等，均属于个人所得税应税收入，应按照“财产转让所得”项目适用的规定计算缴纳个人所得税。</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en-US" altLang="zh-CN" sz="2000" b="0" kern="1200" dirty="0">
                <a:latin typeface="微软雅黑" panose="020B0503020204020204" pitchFamily="34" charset="-122"/>
                <a:ea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sym typeface="+mn-ea"/>
              </a:rPr>
              <a:t>个人以非货币性资产投资属于转让非货币性资产和投资同时发生，对转让的非货币性资产的所得按“财产转让所得”项目征税。</a:t>
            </a:r>
            <a:endParaRPr lang="zh-CN" altLang="en-US" sz="2000" b="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4.</a:t>
            </a:r>
            <a:r>
              <a:rPr lang="zh-CN" altLang="zh-CN" sz="2000" b="0" kern="1200" dirty="0">
                <a:latin typeface="微软雅黑" panose="020B0503020204020204" pitchFamily="34" charset="-122"/>
                <a:ea typeface="微软雅黑" panose="020B0503020204020204" pitchFamily="34" charset="-122"/>
                <a:sym typeface="+mn-ea"/>
              </a:rPr>
              <a:t>纳税人收回转让的股权征收个税的方法：</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①股权转让合同履行完毕、股权已作变更登记，且所得已经实现的，转让人取得的股权转让收入应当依法缴纳个人所得税。转让行为结束后，当事人双方签订并执行解除原股权转让合同、退回股权的协议，是另一次股权转让行为，对前次转让行为征收的个人所得税款不予退回。</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②股权转让合同未履行完毕，因执行仲裁委员会作出的解除股权转让合同及补充协议的裁决、停止执行原股权转让合同，并原价收回已转让股权的，纳税人不应缴纳个人所得税。</a:t>
            </a:r>
            <a:endParaRPr lang="zh-CN" altLang="en-US" sz="2000" b="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5.</a:t>
            </a:r>
            <a:r>
              <a:rPr lang="zh-CN" altLang="zh-CN" sz="2000" b="0" kern="1200" dirty="0">
                <a:latin typeface="微软雅黑" panose="020B0503020204020204" pitchFamily="34" charset="-122"/>
                <a:ea typeface="微软雅黑" panose="020B0503020204020204" pitchFamily="34" charset="-122"/>
                <a:sym typeface="+mn-ea"/>
              </a:rPr>
              <a:t>对个人转让新三板挂牌公司原始股取得的所得，按照</a:t>
            </a:r>
            <a:r>
              <a:rPr lang="en-US" altLang="zh-CN" sz="2000" b="0" kern="1200" dirty="0">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财产转让所得</a:t>
            </a:r>
            <a:r>
              <a:rPr lang="en-US" altLang="zh-CN" sz="2000" b="0" kern="1200" dirty="0">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，适用</a:t>
            </a:r>
            <a:r>
              <a:rPr lang="en-US" altLang="zh-CN" sz="2000" b="0" kern="1200" dirty="0">
                <a:latin typeface="微软雅黑" panose="020B0503020204020204" pitchFamily="34" charset="-122"/>
                <a:ea typeface="微软雅黑" panose="020B0503020204020204" pitchFamily="34" charset="-122"/>
                <a:sym typeface="+mn-ea"/>
              </a:rPr>
              <a:t>20%</a:t>
            </a:r>
            <a:r>
              <a:rPr lang="zh-CN" altLang="zh-CN" sz="2000" b="0" kern="1200" dirty="0">
                <a:latin typeface="微软雅黑" panose="020B0503020204020204" pitchFamily="34" charset="-122"/>
                <a:ea typeface="微软雅黑" panose="020B0503020204020204" pitchFamily="34" charset="-122"/>
                <a:sym typeface="+mn-ea"/>
              </a:rPr>
              <a:t>的比例税率征收个人所得税。原始股是指个人在新三板挂牌公司</a:t>
            </a:r>
            <a:r>
              <a:rPr lang="zh-CN" altLang="zh-CN" sz="2000" b="0" kern="1200" dirty="0">
                <a:latin typeface="微软雅黑" panose="020B0503020204020204" pitchFamily="34" charset="-122"/>
                <a:ea typeface="微软雅黑" panose="020B0503020204020204" pitchFamily="34" charset="-122"/>
                <a:sym typeface="华康少女文字W5(P)" pitchFamily="82" charset="-122"/>
              </a:rPr>
              <a:t>挂牌前取得的股票，以及在该公司挂牌前和挂牌后由上述股票孳生的送、转股。</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6.</a:t>
            </a:r>
            <a:r>
              <a:rPr lang="zh-CN" altLang="zh-CN" sz="2000" b="0" kern="1200" dirty="0">
                <a:latin typeface="微软雅黑" panose="020B0503020204020204" pitchFamily="34" charset="-122"/>
                <a:ea typeface="微软雅黑" panose="020B0503020204020204" pitchFamily="34" charset="-122"/>
                <a:sym typeface="+mn-ea"/>
              </a:rPr>
              <a:t>通过招标、竞拍或其他方式购置债权以后，通过相关司法或行政程序主张债权而取得的所得。</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7.</a:t>
            </a:r>
            <a:r>
              <a:rPr lang="zh-CN" altLang="en-US" sz="2000" b="0" kern="1200" dirty="0">
                <a:latin typeface="微软雅黑" panose="020B0503020204020204" pitchFamily="34" charset="-122"/>
                <a:ea typeface="微软雅黑" panose="020B0503020204020204" pitchFamily="34" charset="-122"/>
                <a:sym typeface="+mn-ea"/>
              </a:rPr>
              <a:t>个人通过网络收购玩家的虚拟货币，加价后向他人出售取得的收入，应按照</a:t>
            </a:r>
            <a:r>
              <a:rPr lang="en-US" altLang="zh-CN" sz="2000" b="0" kern="1200" dirty="0">
                <a:latin typeface="微软雅黑" panose="020B0503020204020204" pitchFamily="34" charset="-122"/>
                <a:ea typeface="+mn-ea"/>
                <a:sym typeface="+mn-ea"/>
              </a:rPr>
              <a:t>“</a:t>
            </a:r>
            <a:r>
              <a:rPr lang="zh-CN" altLang="zh-CN" sz="2000" b="0" kern="1200" dirty="0">
                <a:latin typeface="微软雅黑" panose="020B0503020204020204" pitchFamily="34" charset="-122"/>
                <a:ea typeface="微软雅黑" panose="020B0503020204020204" pitchFamily="34" charset="-122"/>
                <a:sym typeface="+mn-ea"/>
              </a:rPr>
              <a:t>财产转让所得</a:t>
            </a:r>
            <a:r>
              <a:rPr lang="en-US" altLang="zh-CN" sz="2000" b="0" kern="1200" dirty="0">
                <a:latin typeface="微软雅黑" panose="020B0503020204020204" pitchFamily="34" charset="-122"/>
                <a:ea typeface="+mn-ea"/>
                <a:sym typeface="+mn-ea"/>
              </a:rPr>
              <a:t>”</a:t>
            </a:r>
            <a:r>
              <a:rPr lang="zh-CN" altLang="zh-CN" sz="2000" b="0" kern="1200" dirty="0">
                <a:latin typeface="微软雅黑" panose="020B0503020204020204" pitchFamily="34" charset="-122"/>
                <a:ea typeface="微软雅黑" panose="020B0503020204020204" pitchFamily="34" charset="-122"/>
                <a:sym typeface="+mn-ea"/>
              </a:rPr>
              <a:t>，项目计算缴纳个税。</a:t>
            </a:r>
            <a:endParaRPr lang="zh-CN" altLang="en-US" sz="2000" b="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620713"/>
            <a:ext cx="8229600" cy="4967287"/>
          </a:xfrm>
        </p:spPr>
        <p:txBody>
          <a:bodyPr/>
          <a:p>
            <a:pPr indent="466725" defTabSz="685800">
              <a:lnSpc>
                <a:spcPct val="130000"/>
              </a:lnSpc>
              <a:spcBef>
                <a:spcPts val="0"/>
              </a:spcBef>
              <a:spcAft>
                <a:spcPts val="0"/>
              </a:spcAft>
              <a:buClrTx/>
              <a:buSzTx/>
            </a:pPr>
            <a:r>
              <a:rPr lang="zh-CN" altLang="en-US" sz="2000" kern="1200" dirty="0">
                <a:solidFill>
                  <a:srgbClr val="9933FF"/>
                </a:solidFill>
                <a:latin typeface="微软雅黑" panose="020B0503020204020204" pitchFamily="34" charset="-122"/>
                <a:ea typeface="微软雅黑" panose="020B0503020204020204" pitchFamily="34" charset="-122"/>
                <a:sym typeface="+mn-ea"/>
              </a:rPr>
              <a:t>（九）</a:t>
            </a:r>
            <a:r>
              <a:rPr lang="zh-CN" altLang="zh-CN" sz="2000" kern="1200" dirty="0">
                <a:solidFill>
                  <a:srgbClr val="9933FF"/>
                </a:solidFill>
                <a:latin typeface="微软雅黑" panose="020B0503020204020204" pitchFamily="34" charset="-122"/>
                <a:ea typeface="微软雅黑" panose="020B0503020204020204" pitchFamily="34" charset="-122"/>
                <a:sym typeface="+mn-ea"/>
              </a:rPr>
              <a:t>偶然所得</a:t>
            </a:r>
            <a:endParaRPr lang="zh-CN" altLang="zh-CN" sz="2000" kern="1200" dirty="0">
              <a:solidFill>
                <a:srgbClr val="9933FF"/>
              </a:solidFill>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是指个人得奖、中奖、中彩以及其他偶然性质的所得。</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spcAft>
                <a:spcPts val="0"/>
              </a:spcAft>
              <a:buClrTx/>
              <a:buSzTx/>
            </a:pPr>
            <a:r>
              <a:rPr lang="en-US" altLang="zh-CN" sz="2000" b="0" kern="1200" dirty="0">
                <a:latin typeface="微软雅黑" panose="020B0503020204020204" pitchFamily="34" charset="-122"/>
                <a:ea typeface="+mn-ea"/>
                <a:sym typeface="+mn-ea"/>
              </a:rPr>
              <a:t>1.</a:t>
            </a:r>
            <a:r>
              <a:rPr lang="zh-CN" altLang="en-US" sz="2000" b="0" kern="1200" dirty="0">
                <a:latin typeface="微软雅黑" panose="020B0503020204020204" pitchFamily="34" charset="-122"/>
                <a:ea typeface="微软雅黑" panose="020B0503020204020204" pitchFamily="34" charset="-122"/>
                <a:sym typeface="+mn-ea"/>
              </a:rPr>
              <a:t>企业对</a:t>
            </a:r>
            <a:r>
              <a:rPr lang="zh-CN" altLang="zh-CN" sz="2000" b="0" kern="1200" dirty="0">
                <a:latin typeface="微软雅黑" panose="020B0503020204020204" pitchFamily="34" charset="-122"/>
                <a:ea typeface="微软雅黑" panose="020B0503020204020204" pitchFamily="34" charset="-122"/>
                <a:sym typeface="+mn-ea"/>
              </a:rPr>
              <a:t>累计消费达到一定额度的顾客给予额外抽奖机会的获奖所得属于偶然所得。</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en-US" altLang="zh-CN" sz="2000" b="0" kern="1200" dirty="0">
                <a:latin typeface="微软雅黑" panose="020B0503020204020204" pitchFamily="34" charset="-122"/>
                <a:ea typeface="+mn-ea"/>
                <a:sym typeface="+mn-ea"/>
              </a:rPr>
              <a:t>2.</a:t>
            </a:r>
            <a:r>
              <a:rPr lang="zh-CN" altLang="zh-CN" sz="2000" b="0" kern="1200" dirty="0">
                <a:latin typeface="微软雅黑" panose="020B0503020204020204" pitchFamily="34" charset="-122"/>
                <a:ea typeface="微软雅黑" panose="020B0503020204020204" pitchFamily="34" charset="-122"/>
                <a:sym typeface="+mn-ea"/>
              </a:rPr>
              <a:t>个人取得单张有奖发票奖金所得超过</a:t>
            </a:r>
            <a:r>
              <a:rPr lang="en-US" altLang="zh-CN" sz="2000" b="0" kern="1200" dirty="0">
                <a:latin typeface="微软雅黑" panose="020B0503020204020204" pitchFamily="34" charset="-122"/>
                <a:ea typeface="+mn-ea"/>
                <a:sym typeface="+mn-ea"/>
              </a:rPr>
              <a:t>800</a:t>
            </a:r>
            <a:r>
              <a:rPr lang="zh-CN" altLang="zh-CN" sz="2000" b="0" kern="1200" dirty="0">
                <a:latin typeface="微软雅黑" panose="020B0503020204020204" pitchFamily="34" charset="-122"/>
                <a:ea typeface="微软雅黑" panose="020B0503020204020204" pitchFamily="34" charset="-122"/>
                <a:sym typeface="+mn-ea"/>
              </a:rPr>
              <a:t>元的，应</a:t>
            </a:r>
            <a:r>
              <a:rPr lang="zh-CN" altLang="zh-CN" sz="2000" b="0" kern="1200" dirty="0">
                <a:latin typeface="微软雅黑" panose="020B0503020204020204" pitchFamily="34" charset="-122"/>
                <a:ea typeface="微软雅黑" panose="020B0503020204020204" pitchFamily="34" charset="-122"/>
                <a:sym typeface="华康少女文字W5(P)" pitchFamily="82" charset="-122"/>
              </a:rPr>
              <a:t>全额按照</a:t>
            </a:r>
            <a:r>
              <a:rPr lang="en-US" altLang="zh-CN" sz="2000" b="0" kern="1200" dirty="0">
                <a:latin typeface="微软雅黑" panose="020B0503020204020204" pitchFamily="34" charset="-122"/>
                <a:ea typeface="+mn-ea"/>
                <a:sym typeface="华康少女文字W5(P)" pitchFamily="82" charset="-122"/>
              </a:rPr>
              <a:t>“</a:t>
            </a:r>
            <a:r>
              <a:rPr lang="zh-CN" altLang="en-US" sz="2000" b="0" kern="1200" dirty="0">
                <a:latin typeface="微软雅黑" panose="020B0503020204020204" pitchFamily="34" charset="-122"/>
                <a:ea typeface="微软雅黑" panose="020B0503020204020204" pitchFamily="34" charset="-122"/>
                <a:sym typeface="华康少女文字W5(P)" pitchFamily="82" charset="-122"/>
              </a:rPr>
              <a:t>偶然所得</a:t>
            </a:r>
            <a:r>
              <a:rPr lang="en-US" altLang="zh-CN" sz="2000" b="0" kern="1200" dirty="0">
                <a:latin typeface="微软雅黑" panose="020B0503020204020204" pitchFamily="34" charset="-122"/>
                <a:ea typeface="+mn-ea"/>
                <a:sym typeface="华康少女文字W5(P)" pitchFamily="82" charset="-122"/>
              </a:rPr>
              <a:t>”</a:t>
            </a:r>
            <a:r>
              <a:rPr lang="zh-CN" altLang="en-US" sz="2000" b="0" kern="1200" dirty="0">
                <a:latin typeface="微软雅黑" panose="020B0503020204020204" pitchFamily="34" charset="-122"/>
                <a:ea typeface="微软雅黑" panose="020B0503020204020204" pitchFamily="34" charset="-122"/>
                <a:sym typeface="华康少女文字W5(P)" pitchFamily="82" charset="-122"/>
              </a:rPr>
              <a:t>项目</a:t>
            </a:r>
            <a:r>
              <a:rPr lang="zh-CN" altLang="zh-CN" sz="2000" b="0" kern="1200" dirty="0">
                <a:latin typeface="微软雅黑" panose="020B0503020204020204" pitchFamily="34" charset="-122"/>
                <a:ea typeface="微软雅黑" panose="020B0503020204020204" pitchFamily="34" charset="-122"/>
                <a:sym typeface="+mn-ea"/>
              </a:rPr>
              <a:t>征收个人所得税。</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en-US" altLang="zh-CN" sz="2000" b="0" kern="1200" dirty="0">
                <a:latin typeface="微软雅黑" panose="020B0503020204020204" pitchFamily="34" charset="-122"/>
                <a:ea typeface="+mn-ea"/>
                <a:sym typeface="+mn-ea"/>
              </a:rPr>
              <a:t>3.</a:t>
            </a:r>
            <a:r>
              <a:rPr lang="zh-CN" altLang="zh-CN" sz="2000" b="0" kern="1200" dirty="0">
                <a:latin typeface="微软雅黑" panose="020B0503020204020204" pitchFamily="34" charset="-122"/>
                <a:ea typeface="微软雅黑" panose="020B0503020204020204" pitchFamily="34" charset="-122"/>
                <a:sym typeface="+mn-ea"/>
              </a:rPr>
              <a:t>个人为单位或他人提供担保获得收入，按照“偶然所得”项目计算缴税。</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ct val="0"/>
              </a:spcBef>
              <a:buClrTx/>
              <a:buSzTx/>
            </a:pPr>
            <a:r>
              <a:rPr lang="zh-CN" altLang="en-US" sz="2000" b="0" kern="1200" dirty="0">
                <a:latin typeface="微软雅黑" panose="020B0503020204020204" pitchFamily="34" charset="-122"/>
                <a:ea typeface="微软雅黑" panose="020B0503020204020204" pitchFamily="34" charset="-122"/>
                <a:sym typeface="+mn-ea"/>
              </a:rPr>
              <a:t>4</a:t>
            </a:r>
            <a:r>
              <a:rPr lang="zh-CN" altLang="en-US" sz="2000" b="0" kern="1200" dirty="0">
                <a:latin typeface="微软雅黑" panose="020B0503020204020204" pitchFamily="34" charset="-122"/>
                <a:ea typeface="微软雅黑" panose="020B0503020204020204" pitchFamily="34" charset="-122"/>
                <a:sym typeface="华康少女文字W5(P)" pitchFamily="82" charset="-122"/>
              </a:rPr>
              <a:t>.房屋产权所有人将房屋产权无偿赠与他人的，受赠人因无偿受赠房屋取得的受赠收入，按照“偶然所得”项目计算缴纳个税。</a:t>
            </a:r>
            <a:endParaRPr lang="zh-CN" altLang="en-US"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en-US" sz="2000" b="0" kern="1200" dirty="0">
                <a:latin typeface="微软雅黑" panose="020B0503020204020204" pitchFamily="34" charset="-122"/>
                <a:ea typeface="微软雅黑" panose="020B0503020204020204" pitchFamily="34" charset="-122"/>
                <a:sym typeface="华康少女文字W5(P)" pitchFamily="82" charset="-122"/>
              </a:rPr>
              <a:t>5.企业在业务宣传、广告等活动中，随机向本单位以外的个人赠送礼品（包括网络红包，下同），以及企业在年会、座谈会、庆典以及其他活动中向本单位以外的个人赠送礼品，个人取得的礼品收入，按照“偶然所得”项目计算缴税，但企业赠送的具有价格折扣或折让性质的消费券、代金券、抵用券、优惠券等礼品除外。 </a:t>
            </a:r>
            <a:endParaRPr lang="zh-CN" altLang="en-US" sz="2000" b="0" kern="1200" dirty="0">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spcAft>
                <a:spcPts val="0"/>
              </a:spcAft>
              <a:buClrTx/>
              <a:buSzTx/>
            </a:pPr>
            <a:endParaRPr lang="zh-CN" altLang="en-US" sz="2000" b="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zh-CN" sz="3200" kern="1200" dirty="0">
                <a:solidFill>
                  <a:srgbClr val="9933FF"/>
                </a:solidFill>
                <a:latin typeface="微软雅黑" panose="020B0503020204020204" pitchFamily="34" charset="-122"/>
                <a:ea typeface="微软雅黑" panose="020B0503020204020204" pitchFamily="34" charset="-122"/>
                <a:cs typeface="+mn-cs"/>
                <a:sym typeface="+mn-ea"/>
              </a:rPr>
              <a:t>三、个人所得税税率</a:t>
            </a:r>
            <a:endParaRPr lang="zh-CN" altLang="en-US" sz="3200"/>
          </a:p>
        </p:txBody>
      </p:sp>
      <p:sp>
        <p:nvSpPr>
          <p:cNvPr id="3" name="文本框 2"/>
          <p:cNvSpPr txBox="1"/>
          <p:nvPr/>
        </p:nvSpPr>
        <p:spPr>
          <a:xfrm>
            <a:off x="827405" y="1054100"/>
            <a:ext cx="8046085" cy="1730375"/>
          </a:xfrm>
          <a:prstGeom prst="rect">
            <a:avLst/>
          </a:prstGeom>
          <a:noFill/>
        </p:spPr>
        <p:txBody>
          <a:bodyPr wrap="square" rtlCol="0" anchor="t">
            <a:noAutofit/>
          </a:bodyPr>
          <a:p>
            <a:pPr>
              <a:lnSpc>
                <a:spcPct val="115000"/>
              </a:lnSpc>
              <a:spcBef>
                <a:spcPts val="0"/>
              </a:spcBef>
              <a:spcAft>
                <a:spcPts val="0"/>
              </a:spcAft>
            </a:pPr>
            <a:r>
              <a:rPr lang="en-US" altLang="zh-CN" sz="2000">
                <a:latin typeface="微软雅黑" panose="020B0503020204020204" pitchFamily="34" charset="-122"/>
                <a:ea typeface="微软雅黑" panose="020B0503020204020204" pitchFamily="34" charset="-122"/>
              </a:rPr>
              <a:t>      </a:t>
            </a:r>
            <a:r>
              <a:rPr lang="zh-CN" altLang="en-US" sz="2000">
                <a:latin typeface="微软雅黑" panose="020B0503020204020204" pitchFamily="34" charset="-122"/>
                <a:ea typeface="微软雅黑" panose="020B0503020204020204" pitchFamily="34" charset="-122"/>
              </a:rPr>
              <a:t>个人所得税区分不同个人所得项目，规定了超额累进税率和比例税率两种形式。</a:t>
            </a:r>
            <a:endParaRPr lang="zh-CN" altLang="en-US" sz="2000">
              <a:latin typeface="微软雅黑" panose="020B0503020204020204" pitchFamily="34" charset="-122"/>
              <a:ea typeface="微软雅黑" panose="020B0503020204020204" pitchFamily="34" charset="-122"/>
            </a:endParaRPr>
          </a:p>
          <a:p>
            <a:pPr>
              <a:lnSpc>
                <a:spcPct val="115000"/>
              </a:lnSpc>
              <a:spcBef>
                <a:spcPts val="0"/>
              </a:spcBef>
              <a:spcAft>
                <a:spcPts val="0"/>
              </a:spcAft>
            </a:pPr>
            <a:endParaRPr lang="zh-CN" altLang="en-US" sz="2000"/>
          </a:p>
        </p:txBody>
      </p:sp>
      <p:grpSp>
        <p:nvGrpSpPr>
          <p:cNvPr id="16388" name="Group 4"/>
          <p:cNvGrpSpPr/>
          <p:nvPr/>
        </p:nvGrpSpPr>
        <p:grpSpPr>
          <a:xfrm>
            <a:off x="1331595" y="2132965"/>
            <a:ext cx="5837238" cy="3600450"/>
            <a:chOff x="0" y="0"/>
            <a:chExt cx="4902" cy="3024"/>
          </a:xfrm>
        </p:grpSpPr>
        <p:grpSp>
          <p:nvGrpSpPr>
            <p:cNvPr id="365570" name="Group 5"/>
            <p:cNvGrpSpPr/>
            <p:nvPr/>
          </p:nvGrpSpPr>
          <p:grpSpPr>
            <a:xfrm>
              <a:off x="0" y="0"/>
              <a:ext cx="4854" cy="1980"/>
              <a:chOff x="0" y="0"/>
              <a:chExt cx="4854" cy="1980"/>
            </a:xfrm>
          </p:grpSpPr>
          <p:sp>
            <p:nvSpPr>
              <p:cNvPr id="365571" name="AutoShape 6"/>
              <p:cNvSpPr/>
              <p:nvPr>
                <p:custDataLst>
                  <p:tags r:id="rId1"/>
                </p:custDataLst>
              </p:nvPr>
            </p:nvSpPr>
            <p:spPr>
              <a:xfrm>
                <a:off x="0" y="991"/>
                <a:ext cx="907" cy="279"/>
              </a:xfrm>
              <a:prstGeom prst="roundRect">
                <a:avLst>
                  <a:gd name="adj" fmla="val 16667"/>
                </a:avLst>
              </a:prstGeom>
              <a:gradFill rotWithShape="1">
                <a:gsLst>
                  <a:gs pos="0">
                    <a:srgbClr val="FDCE49"/>
                  </a:gs>
                  <a:gs pos="50000">
                    <a:srgbClr val="FEF2CD"/>
                  </a:gs>
                  <a:gs pos="100000">
                    <a:srgbClr val="FDCE49"/>
                  </a:gs>
                </a:gsLst>
                <a:lin ang="5400000" scaled="1"/>
                <a:tileRect/>
              </a:gradFill>
              <a:ln w="9525">
                <a:noFill/>
              </a:ln>
              <a:effectLst>
                <a:outerShdw dist="71842" dir="2699999" algn="ctr" rotWithShape="0">
                  <a:schemeClr val="bg2">
                    <a:alpha val="50000"/>
                  </a:schemeClr>
                </a:outerShdw>
              </a:effectLst>
            </p:spPr>
            <p:txBody>
              <a:bodyPr wrap="none" anchor="ctr" anchorCtr="0"/>
              <a:p>
                <a:r>
                  <a:rPr lang="zh-CN" altLang="zh-CN" sz="2400" b="1">
                    <a:latin typeface="楷体_GB2312" pitchFamily="49" charset="-122"/>
                    <a:ea typeface="华康少女文字W5(P)" pitchFamily="82" charset="-122"/>
                  </a:rPr>
                  <a:t>税率</a:t>
                </a:r>
                <a:endParaRPr lang="zh-CN" altLang="zh-CN" sz="2400" b="1">
                  <a:latin typeface="楷体_GB2312" pitchFamily="49" charset="-122"/>
                  <a:ea typeface="华康少女文字W5(P)" pitchFamily="82" charset="-122"/>
                </a:endParaRPr>
              </a:p>
            </p:txBody>
          </p:sp>
          <p:sp>
            <p:nvSpPr>
              <p:cNvPr id="16391" name="Line 7"/>
              <p:cNvSpPr>
                <a:spLocks noChangeShapeType="1"/>
              </p:cNvSpPr>
              <p:nvPr>
                <p:custDataLst>
                  <p:tags r:id="rId2"/>
                </p:custDataLst>
              </p:nvPr>
            </p:nvSpPr>
            <p:spPr bwMode="auto">
              <a:xfrm rot="16200000">
                <a:off x="1129" y="1758"/>
                <a:ext cx="0" cy="136"/>
              </a:xfrm>
              <a:prstGeom prst="line">
                <a:avLst/>
              </a:prstGeom>
              <a:noFill/>
              <a:ln w="28575" cmpd="sng">
                <a:solidFill>
                  <a:srgbClr val="00008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fontAlgn="base"/>
                <a:endParaRPr lang="zh-CN" altLang="en-US" sz="975" strike="noStrike" noProof="1"/>
              </a:p>
            </p:txBody>
          </p:sp>
          <p:sp>
            <p:nvSpPr>
              <p:cNvPr id="16392" name="Line 8"/>
              <p:cNvSpPr>
                <a:spLocks noChangeShapeType="1"/>
              </p:cNvSpPr>
              <p:nvPr>
                <p:custDataLst>
                  <p:tags r:id="rId3"/>
                </p:custDataLst>
              </p:nvPr>
            </p:nvSpPr>
            <p:spPr bwMode="auto">
              <a:xfrm rot="16200000">
                <a:off x="1138" y="688"/>
                <a:ext cx="0" cy="136"/>
              </a:xfrm>
              <a:prstGeom prst="line">
                <a:avLst/>
              </a:prstGeom>
              <a:noFill/>
              <a:ln w="28575" cmpd="sng">
                <a:solidFill>
                  <a:srgbClr val="00008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fontAlgn="base"/>
                <a:endParaRPr lang="zh-CN" altLang="en-US" sz="975" strike="noStrike" noProof="1"/>
              </a:p>
            </p:txBody>
          </p:sp>
          <p:sp>
            <p:nvSpPr>
              <p:cNvPr id="16393" name="Line 9"/>
              <p:cNvSpPr>
                <a:spLocks noChangeShapeType="1"/>
              </p:cNvSpPr>
              <p:nvPr>
                <p:custDataLst>
                  <p:tags r:id="rId4"/>
                </p:custDataLst>
              </p:nvPr>
            </p:nvSpPr>
            <p:spPr bwMode="auto">
              <a:xfrm rot="16200000">
                <a:off x="513" y="1279"/>
                <a:ext cx="1089" cy="0"/>
              </a:xfrm>
              <a:prstGeom prst="line">
                <a:avLst/>
              </a:prstGeom>
              <a:noFill/>
              <a:ln w="28575" cmpd="sng">
                <a:solidFill>
                  <a:srgbClr val="00008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fontAlgn="base"/>
                <a:endParaRPr lang="zh-CN" altLang="en-US" sz="975" strike="noStrike" noProof="1"/>
              </a:p>
            </p:txBody>
          </p:sp>
          <p:sp>
            <p:nvSpPr>
              <p:cNvPr id="16394" name="Line 10"/>
              <p:cNvSpPr>
                <a:spLocks noChangeShapeType="1"/>
              </p:cNvSpPr>
              <p:nvPr>
                <p:custDataLst>
                  <p:tags r:id="rId5"/>
                </p:custDataLst>
              </p:nvPr>
            </p:nvSpPr>
            <p:spPr bwMode="auto">
              <a:xfrm rot="16200000">
                <a:off x="985" y="1068"/>
                <a:ext cx="0" cy="136"/>
              </a:xfrm>
              <a:prstGeom prst="line">
                <a:avLst/>
              </a:prstGeom>
              <a:noFill/>
              <a:ln w="28575" cmpd="sng">
                <a:solidFill>
                  <a:srgbClr val="00008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fontAlgn="base"/>
                <a:endParaRPr lang="zh-CN" altLang="en-US" sz="975" strike="noStrike" noProof="1"/>
              </a:p>
            </p:txBody>
          </p:sp>
          <p:sp>
            <p:nvSpPr>
              <p:cNvPr id="365576" name="AutoShape 11"/>
              <p:cNvSpPr/>
              <p:nvPr>
                <p:custDataLst>
                  <p:tags r:id="rId6"/>
                </p:custDataLst>
              </p:nvPr>
            </p:nvSpPr>
            <p:spPr>
              <a:xfrm>
                <a:off x="1198" y="593"/>
                <a:ext cx="907" cy="279"/>
              </a:xfrm>
              <a:prstGeom prst="roundRect">
                <a:avLst>
                  <a:gd name="adj" fmla="val 16667"/>
                </a:avLst>
              </a:prstGeom>
              <a:gradFill rotWithShape="1">
                <a:gsLst>
                  <a:gs pos="0">
                    <a:srgbClr val="C1FFC1"/>
                  </a:gs>
                  <a:gs pos="50000">
                    <a:srgbClr val="ECFFEC"/>
                  </a:gs>
                  <a:gs pos="100000">
                    <a:srgbClr val="C1FFC1"/>
                  </a:gs>
                </a:gsLst>
                <a:lin ang="5400000" scaled="1"/>
                <a:tileRect/>
              </a:gradFill>
              <a:ln w="9525">
                <a:noFill/>
              </a:ln>
              <a:effectLst>
                <a:outerShdw dist="71842" dir="2699999" algn="ctr" rotWithShape="0">
                  <a:schemeClr val="bg2">
                    <a:alpha val="50000"/>
                  </a:schemeClr>
                </a:outerShdw>
              </a:effectLst>
            </p:spPr>
            <p:txBody>
              <a:bodyPr wrap="none" anchor="ctr" anchorCtr="0"/>
              <a:p>
                <a:r>
                  <a:rPr lang="zh-CN" altLang="zh-CN" sz="1800" b="1">
                    <a:latin typeface="楷体_GB2312" pitchFamily="49" charset="-122"/>
                    <a:ea typeface="华康少女文字W5(P)" pitchFamily="82" charset="-122"/>
                  </a:rPr>
                  <a:t>累进税率</a:t>
                </a:r>
                <a:endParaRPr lang="zh-CN" altLang="zh-CN" sz="1800" b="1">
                  <a:latin typeface="楷体_GB2312" pitchFamily="49" charset="-122"/>
                  <a:ea typeface="华康少女文字W5(P)" pitchFamily="82" charset="-122"/>
                </a:endParaRPr>
              </a:p>
            </p:txBody>
          </p:sp>
          <p:sp>
            <p:nvSpPr>
              <p:cNvPr id="365577" name="AutoShape 12"/>
              <p:cNvSpPr/>
              <p:nvPr>
                <p:custDataLst>
                  <p:tags r:id="rId7"/>
                </p:custDataLst>
              </p:nvPr>
            </p:nvSpPr>
            <p:spPr>
              <a:xfrm>
                <a:off x="1216" y="1701"/>
                <a:ext cx="907" cy="279"/>
              </a:xfrm>
              <a:prstGeom prst="roundRect">
                <a:avLst>
                  <a:gd name="adj" fmla="val 16667"/>
                </a:avLst>
              </a:prstGeom>
              <a:gradFill rotWithShape="1">
                <a:gsLst>
                  <a:gs pos="0">
                    <a:srgbClr val="C1FFC1"/>
                  </a:gs>
                  <a:gs pos="50000">
                    <a:srgbClr val="ECFFEC"/>
                  </a:gs>
                  <a:gs pos="100000">
                    <a:srgbClr val="C1FFC1"/>
                  </a:gs>
                </a:gsLst>
                <a:lin ang="5400000" scaled="1"/>
                <a:tileRect/>
              </a:gradFill>
              <a:ln w="9525">
                <a:noFill/>
              </a:ln>
              <a:effectLst>
                <a:outerShdw dist="71842" dir="2699999" algn="ctr" rotWithShape="0">
                  <a:schemeClr val="bg2">
                    <a:alpha val="50000"/>
                  </a:schemeClr>
                </a:outerShdw>
              </a:effectLst>
            </p:spPr>
            <p:txBody>
              <a:bodyPr wrap="none" anchor="ctr" anchorCtr="0"/>
              <a:p>
                <a:r>
                  <a:rPr lang="zh-CN" altLang="zh-CN" sz="1800" b="1">
                    <a:latin typeface="楷体_GB2312" pitchFamily="49" charset="-122"/>
                    <a:ea typeface="华康少女文字W5(P)" pitchFamily="82" charset="-122"/>
                  </a:rPr>
                  <a:t>比例税率</a:t>
                </a:r>
                <a:endParaRPr lang="zh-CN" altLang="zh-CN" sz="1800" b="1">
                  <a:latin typeface="楷体_GB2312" pitchFamily="49" charset="-122"/>
                  <a:ea typeface="华康少女文字W5(P)" pitchFamily="82" charset="-122"/>
                </a:endParaRPr>
              </a:p>
            </p:txBody>
          </p:sp>
          <p:sp>
            <p:nvSpPr>
              <p:cNvPr id="16397" name="Line 13"/>
              <p:cNvSpPr>
                <a:spLocks noChangeShapeType="1"/>
              </p:cNvSpPr>
              <p:nvPr>
                <p:custDataLst>
                  <p:tags r:id="rId8"/>
                </p:custDataLst>
              </p:nvPr>
            </p:nvSpPr>
            <p:spPr bwMode="auto">
              <a:xfrm rot="16200000">
                <a:off x="2173" y="688"/>
                <a:ext cx="0" cy="136"/>
              </a:xfrm>
              <a:prstGeom prst="line">
                <a:avLst/>
              </a:prstGeom>
              <a:noFill/>
              <a:ln w="28575" cmpd="sng">
                <a:solidFill>
                  <a:srgbClr val="00008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fontAlgn="base"/>
                <a:endParaRPr lang="zh-CN" altLang="en-US" sz="975" strike="noStrike" noProof="1"/>
              </a:p>
            </p:txBody>
          </p:sp>
          <p:sp>
            <p:nvSpPr>
              <p:cNvPr id="16398" name="Line 14"/>
              <p:cNvSpPr>
                <a:spLocks noChangeShapeType="1"/>
              </p:cNvSpPr>
              <p:nvPr>
                <p:custDataLst>
                  <p:tags r:id="rId9"/>
                </p:custDataLst>
              </p:nvPr>
            </p:nvSpPr>
            <p:spPr bwMode="auto">
              <a:xfrm rot="5400000" flipH="1">
                <a:off x="1639" y="744"/>
                <a:ext cx="1179" cy="0"/>
              </a:xfrm>
              <a:prstGeom prst="line">
                <a:avLst/>
              </a:prstGeom>
              <a:noFill/>
              <a:ln w="28575" cmpd="sng">
                <a:solidFill>
                  <a:srgbClr val="00008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fontAlgn="base"/>
                <a:endParaRPr lang="zh-CN" altLang="en-US" sz="975" strike="noStrike" noProof="1"/>
              </a:p>
            </p:txBody>
          </p:sp>
          <p:sp>
            <p:nvSpPr>
              <p:cNvPr id="16399" name="Line 15"/>
              <p:cNvSpPr>
                <a:spLocks noChangeShapeType="1"/>
              </p:cNvSpPr>
              <p:nvPr>
                <p:custDataLst>
                  <p:tags r:id="rId10"/>
                </p:custDataLst>
              </p:nvPr>
            </p:nvSpPr>
            <p:spPr bwMode="auto">
              <a:xfrm rot="16200000">
                <a:off x="2319" y="1266"/>
                <a:ext cx="0" cy="136"/>
              </a:xfrm>
              <a:prstGeom prst="line">
                <a:avLst/>
              </a:prstGeom>
              <a:noFill/>
              <a:ln w="28575" cmpd="sng">
                <a:solidFill>
                  <a:srgbClr val="00008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fontAlgn="base"/>
                <a:endParaRPr lang="zh-CN" altLang="en-US" sz="975" strike="noStrike" noProof="1"/>
              </a:p>
            </p:txBody>
          </p:sp>
          <p:sp>
            <p:nvSpPr>
              <p:cNvPr id="16400" name="Line 16"/>
              <p:cNvSpPr>
                <a:spLocks noChangeShapeType="1"/>
              </p:cNvSpPr>
              <p:nvPr>
                <p:custDataLst>
                  <p:tags r:id="rId11"/>
                </p:custDataLst>
              </p:nvPr>
            </p:nvSpPr>
            <p:spPr bwMode="auto">
              <a:xfrm rot="16200000">
                <a:off x="2319" y="107"/>
                <a:ext cx="0" cy="136"/>
              </a:xfrm>
              <a:prstGeom prst="line">
                <a:avLst/>
              </a:prstGeom>
              <a:noFill/>
              <a:ln w="28575" cmpd="sng">
                <a:solidFill>
                  <a:srgbClr val="00008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fontAlgn="base"/>
                <a:endParaRPr lang="zh-CN" altLang="en-US" sz="975" strike="noStrike" noProof="1"/>
              </a:p>
            </p:txBody>
          </p:sp>
          <p:sp>
            <p:nvSpPr>
              <p:cNvPr id="365582" name="AutoShape 17"/>
              <p:cNvSpPr/>
              <p:nvPr>
                <p:custDataLst>
                  <p:tags r:id="rId12"/>
                </p:custDataLst>
              </p:nvPr>
            </p:nvSpPr>
            <p:spPr>
              <a:xfrm>
                <a:off x="2403" y="0"/>
                <a:ext cx="2445" cy="454"/>
              </a:xfrm>
              <a:prstGeom prst="roundRect">
                <a:avLst>
                  <a:gd name="adj" fmla="val 16667"/>
                </a:avLst>
              </a:prstGeom>
              <a:gradFill rotWithShape="1">
                <a:gsLst>
                  <a:gs pos="0">
                    <a:srgbClr val="9FCFFF"/>
                  </a:gs>
                  <a:gs pos="50000">
                    <a:srgbClr val="DFEFFF"/>
                  </a:gs>
                  <a:gs pos="100000">
                    <a:srgbClr val="9FCFFF"/>
                  </a:gs>
                </a:gsLst>
                <a:lin ang="5400000" scaled="1"/>
                <a:tileRect/>
              </a:gradFill>
              <a:ln w="9525">
                <a:noFill/>
              </a:ln>
              <a:effectLst>
                <a:outerShdw dist="71842" dir="2699999" algn="ctr" rotWithShape="0">
                  <a:schemeClr val="bg2">
                    <a:alpha val="50000"/>
                  </a:schemeClr>
                </a:outerShdw>
              </a:effectLst>
            </p:spPr>
            <p:txBody>
              <a:bodyPr wrap="none" anchor="ctr" anchorCtr="0"/>
              <a:p>
                <a:r>
                  <a:rPr lang="zh-CN" altLang="zh-CN" sz="1500" b="1">
                    <a:latin typeface="楷体_GB2312" pitchFamily="49" charset="-122"/>
                    <a:ea typeface="华康少女文字W5(P)" pitchFamily="82" charset="-122"/>
                  </a:rPr>
                  <a:t>工资、薪金所得适用3%--45%七</a:t>
                </a:r>
                <a:endParaRPr lang="zh-CN" altLang="zh-CN" sz="1500" b="1">
                  <a:latin typeface="楷体_GB2312" pitchFamily="49" charset="-122"/>
                  <a:ea typeface="华康少女文字W5(P)" pitchFamily="82" charset="-122"/>
                </a:endParaRPr>
              </a:p>
              <a:p>
                <a:r>
                  <a:rPr lang="zh-CN" altLang="zh-CN" sz="1500" b="1">
                    <a:latin typeface="楷体_GB2312" pitchFamily="49" charset="-122"/>
                    <a:ea typeface="华康少女文字W5(P)" pitchFamily="82" charset="-122"/>
                  </a:rPr>
                  <a:t>级超额累进税率  </a:t>
                </a:r>
                <a:endParaRPr lang="zh-CN" altLang="zh-CN" sz="1500" b="1">
                  <a:latin typeface="楷体_GB2312" pitchFamily="49" charset="-122"/>
                  <a:ea typeface="华康少女文字W5(P)" pitchFamily="82" charset="-122"/>
                </a:endParaRPr>
              </a:p>
            </p:txBody>
          </p:sp>
          <p:sp>
            <p:nvSpPr>
              <p:cNvPr id="365583" name="AutoShape 18"/>
              <p:cNvSpPr/>
              <p:nvPr>
                <p:custDataLst>
                  <p:tags r:id="rId13"/>
                </p:custDataLst>
              </p:nvPr>
            </p:nvSpPr>
            <p:spPr>
              <a:xfrm>
                <a:off x="2400" y="838"/>
                <a:ext cx="2454" cy="674"/>
              </a:xfrm>
              <a:prstGeom prst="roundRect">
                <a:avLst>
                  <a:gd name="adj" fmla="val 16667"/>
                </a:avLst>
              </a:prstGeom>
              <a:gradFill rotWithShape="1">
                <a:gsLst>
                  <a:gs pos="0">
                    <a:srgbClr val="9FCFFF"/>
                  </a:gs>
                  <a:gs pos="50000">
                    <a:srgbClr val="DFEFFF"/>
                  </a:gs>
                  <a:gs pos="100000">
                    <a:srgbClr val="9FCFFF"/>
                  </a:gs>
                </a:gsLst>
                <a:lin ang="5400000" scaled="1"/>
                <a:tileRect/>
              </a:gradFill>
              <a:ln w="9525">
                <a:noFill/>
              </a:ln>
              <a:effectLst>
                <a:outerShdw dist="71842" dir="2699999" algn="ctr" rotWithShape="0">
                  <a:schemeClr val="bg2">
                    <a:alpha val="50000"/>
                  </a:schemeClr>
                </a:outerShdw>
              </a:effectLst>
            </p:spPr>
            <p:txBody>
              <a:bodyPr wrap="none" anchor="ctr" anchorCtr="0"/>
              <a:p>
                <a:r>
                  <a:rPr lang="zh-CN" altLang="zh-CN" sz="1500" b="1">
                    <a:latin typeface="楷体_GB2312" pitchFamily="49" charset="-122"/>
                    <a:ea typeface="华康少女文字W5(P)" pitchFamily="82" charset="-122"/>
                  </a:rPr>
                  <a:t>经营所得适用5%-35%五级</a:t>
                </a:r>
                <a:endParaRPr lang="zh-CN" altLang="zh-CN" sz="1500" b="1">
                  <a:latin typeface="楷体_GB2312" pitchFamily="49" charset="-122"/>
                  <a:ea typeface="华康少女文字W5(P)" pitchFamily="82" charset="-122"/>
                </a:endParaRPr>
              </a:p>
              <a:p>
                <a:r>
                  <a:rPr lang="zh-CN" altLang="zh-CN" sz="1500" b="1">
                    <a:latin typeface="楷体_GB2312" pitchFamily="49" charset="-122"/>
                    <a:ea typeface="华康少女文字W5(P)" pitchFamily="82" charset="-122"/>
                  </a:rPr>
                  <a:t>超额累进税率</a:t>
                </a:r>
                <a:endParaRPr lang="zh-CN" altLang="zh-CN" sz="1500" b="1">
                  <a:latin typeface="楷体_GB2312" pitchFamily="49" charset="-122"/>
                  <a:ea typeface="华康少女文字W5(P)" pitchFamily="82" charset="-122"/>
                </a:endParaRPr>
              </a:p>
            </p:txBody>
          </p:sp>
        </p:grpSp>
        <p:sp>
          <p:nvSpPr>
            <p:cNvPr id="16403" name="Line 19"/>
            <p:cNvSpPr>
              <a:spLocks noChangeShapeType="1"/>
            </p:cNvSpPr>
            <p:nvPr>
              <p:custDataLst>
                <p:tags r:id="rId14"/>
              </p:custDataLst>
            </p:nvPr>
          </p:nvSpPr>
          <p:spPr bwMode="auto">
            <a:xfrm rot="16200000">
              <a:off x="2301" y="1691"/>
              <a:ext cx="0" cy="306"/>
            </a:xfrm>
            <a:prstGeom prst="line">
              <a:avLst/>
            </a:prstGeom>
            <a:noFill/>
            <a:ln w="28575" cmpd="sng">
              <a:solidFill>
                <a:srgbClr val="00008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fontAlgn="base"/>
              <a:endParaRPr lang="zh-CN" altLang="en-US" sz="975" strike="noStrike" noProof="1"/>
            </a:p>
          </p:txBody>
        </p:sp>
        <p:sp>
          <p:nvSpPr>
            <p:cNvPr id="365585" name="AutoShape 20"/>
            <p:cNvSpPr/>
            <p:nvPr>
              <p:custDataLst>
                <p:tags r:id="rId15"/>
              </p:custDataLst>
            </p:nvPr>
          </p:nvSpPr>
          <p:spPr>
            <a:xfrm>
              <a:off x="2429" y="1680"/>
              <a:ext cx="2473" cy="1344"/>
            </a:xfrm>
            <a:prstGeom prst="roundRect">
              <a:avLst>
                <a:gd name="adj" fmla="val 16667"/>
              </a:avLst>
            </a:prstGeom>
            <a:gradFill rotWithShape="1">
              <a:gsLst>
                <a:gs pos="0">
                  <a:srgbClr val="9FCFFF"/>
                </a:gs>
                <a:gs pos="50000">
                  <a:srgbClr val="DFEFFF"/>
                </a:gs>
                <a:gs pos="100000">
                  <a:srgbClr val="9FCFFF"/>
                </a:gs>
              </a:gsLst>
              <a:lin ang="5400000" scaled="1"/>
              <a:tileRect/>
            </a:gradFill>
            <a:ln w="9525">
              <a:noFill/>
            </a:ln>
            <a:effectLst>
              <a:outerShdw dist="71842" dir="2699999" algn="ctr" rotWithShape="0">
                <a:schemeClr val="bg2">
                  <a:alpha val="50000"/>
                </a:schemeClr>
              </a:outerShdw>
            </a:effectLst>
          </p:spPr>
          <p:txBody>
            <a:bodyPr wrap="none" anchor="ctr" anchorCtr="0"/>
            <a:p>
              <a:r>
                <a:rPr lang="zh-CN" altLang="zh-CN" sz="1500" b="1">
                  <a:latin typeface="楷体_GB2312" pitchFamily="49" charset="-122"/>
                  <a:ea typeface="华康少女文字W5(P)" pitchFamily="82" charset="-122"/>
                </a:rPr>
                <a:t>对个人的</a:t>
              </a:r>
              <a:r>
                <a:rPr lang="zh-CN" altLang="zh-CN" sz="1500" b="1">
                  <a:solidFill>
                    <a:srgbClr val="FF0000"/>
                  </a:solidFill>
                  <a:latin typeface="楷体_GB2312" pitchFamily="49" charset="-122"/>
                  <a:ea typeface="华康少女文字W5(P)" pitchFamily="82" charset="-122"/>
                </a:rPr>
                <a:t>稿酬所得</a:t>
              </a:r>
              <a:r>
                <a:rPr lang="zh-CN" altLang="zh-CN" sz="1500" b="1">
                  <a:latin typeface="楷体_GB2312" pitchFamily="49" charset="-122"/>
                  <a:ea typeface="华康少女文字W5(P)" pitchFamily="82" charset="-122"/>
                </a:rPr>
                <a:t>，</a:t>
              </a:r>
              <a:r>
                <a:rPr lang="zh-CN" altLang="zh-CN" sz="1500" b="1">
                  <a:solidFill>
                    <a:srgbClr val="FF0000"/>
                  </a:solidFill>
                  <a:latin typeface="楷体_GB2312" pitchFamily="49" charset="-122"/>
                  <a:ea typeface="华康少女文字W5(P)" pitchFamily="82" charset="-122"/>
                </a:rPr>
                <a:t>劳务报酬所</a:t>
              </a:r>
              <a:endParaRPr lang="zh-CN" altLang="zh-CN" sz="1500" b="1">
                <a:solidFill>
                  <a:srgbClr val="FF0000"/>
                </a:solidFill>
                <a:latin typeface="楷体_GB2312" pitchFamily="49" charset="-122"/>
                <a:ea typeface="华康少女文字W5(P)" pitchFamily="82" charset="-122"/>
              </a:endParaRPr>
            </a:p>
            <a:p>
              <a:r>
                <a:rPr lang="zh-CN" altLang="zh-CN" sz="1500" b="1">
                  <a:solidFill>
                    <a:srgbClr val="FF0000"/>
                  </a:solidFill>
                  <a:latin typeface="楷体_GB2312" pitchFamily="49" charset="-122"/>
                  <a:ea typeface="华康少女文字W5(P)" pitchFamily="82" charset="-122"/>
                </a:rPr>
                <a:t>得</a:t>
              </a:r>
              <a:r>
                <a:rPr lang="zh-CN" altLang="zh-CN" sz="1500" b="1">
                  <a:latin typeface="楷体_GB2312" pitchFamily="49" charset="-122"/>
                  <a:ea typeface="华康少女文字W5(P)" pitchFamily="82" charset="-122"/>
                </a:rPr>
                <a:t>，特许权使用费所得，利息、</a:t>
              </a:r>
              <a:endParaRPr lang="zh-CN" altLang="zh-CN" sz="1500" b="1">
                <a:latin typeface="楷体_GB2312" pitchFamily="49" charset="-122"/>
                <a:ea typeface="华康少女文字W5(P)" pitchFamily="82" charset="-122"/>
              </a:endParaRPr>
            </a:p>
            <a:p>
              <a:r>
                <a:rPr lang="zh-CN" altLang="zh-CN" sz="1500" b="1">
                  <a:latin typeface="楷体_GB2312" pitchFamily="49" charset="-122"/>
                  <a:ea typeface="华康少女文字W5(P)" pitchFamily="82" charset="-122"/>
                </a:rPr>
                <a:t>股息、红利所得，财产租赁所得，</a:t>
              </a:r>
              <a:endParaRPr lang="zh-CN" altLang="zh-CN" sz="1500" b="1">
                <a:latin typeface="楷体_GB2312" pitchFamily="49" charset="-122"/>
                <a:ea typeface="华康少女文字W5(P)" pitchFamily="82" charset="-122"/>
              </a:endParaRPr>
            </a:p>
            <a:p>
              <a:r>
                <a:rPr lang="zh-CN" altLang="zh-CN" sz="1500" b="1">
                  <a:latin typeface="楷体_GB2312" pitchFamily="49" charset="-122"/>
                  <a:ea typeface="华康少女文字W5(P)" pitchFamily="82" charset="-122"/>
                </a:rPr>
                <a:t>财产转让所得和偶然所得，适用</a:t>
              </a:r>
              <a:endParaRPr lang="zh-CN" altLang="zh-CN" sz="1500" b="1">
                <a:latin typeface="楷体_GB2312" pitchFamily="49" charset="-122"/>
                <a:ea typeface="华康少女文字W5(P)" pitchFamily="82" charset="-122"/>
              </a:endParaRPr>
            </a:p>
            <a:p>
              <a:r>
                <a:rPr lang="zh-CN" altLang="zh-CN" sz="1500" b="1">
                  <a:latin typeface="楷体_GB2312" pitchFamily="49" charset="-122"/>
                  <a:ea typeface="华康少女文字W5(P)" pitchFamily="82" charset="-122"/>
                </a:rPr>
                <a:t>20%的比例税率。</a:t>
              </a:r>
              <a:endParaRPr lang="zh-CN" altLang="zh-CN" sz="1500" b="1">
                <a:latin typeface="楷体_GB2312" pitchFamily="49" charset="-122"/>
                <a:ea typeface="华康少女文字W5(P)" pitchFamily="8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6388"/>
                                        </p:tgtEl>
                                        <p:attrNameLst>
                                          <p:attrName>style.visibility</p:attrName>
                                        </p:attrNameLst>
                                      </p:cBhvr>
                                      <p:to>
                                        <p:strVal val="visible"/>
                                      </p:to>
                                    </p:set>
                                    <p:anim calcmode="lin" valueType="num">
                                      <p:cBhvr>
                                        <p:cTn id="7" dur="500" decel="50000" fill="hold">
                                          <p:stCondLst>
                                            <p:cond delay="0"/>
                                          </p:stCondLst>
                                        </p:cTn>
                                        <p:tgtEl>
                                          <p:spTgt spid="16388"/>
                                        </p:tgtEl>
                                        <p:attrNameLst>
                                          <p:attrName>style.rotation</p:attrName>
                                        </p:attrNameLst>
                                      </p:cBhvr>
                                      <p:tavLst>
                                        <p:tav tm="0">
                                          <p:val>
                                            <p:fltVal val="-90.000000"/>
                                          </p:val>
                                        </p:tav>
                                        <p:tav tm="100000">
                                          <p:val>
                                            <p:fltVal val="0.000000"/>
                                          </p:val>
                                        </p:tav>
                                      </p:tavLst>
                                    </p:anim>
                                    <p:anim calcmode="lin" valueType="num">
                                      <p:cBhvr>
                                        <p:cTn id="8" dur="500" decel="50000" fill="hold">
                                          <p:stCondLst>
                                            <p:cond delay="0"/>
                                          </p:stCondLst>
                                        </p:cTn>
                                        <p:tgtEl>
                                          <p:spTgt spid="1638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6388"/>
                                        </p:tgtEl>
                                        <p:attrNameLst>
                                          <p:attrName>ppt_w</p:attrName>
                                        </p:attrNameLst>
                                      </p:cBhvr>
                                      <p:tavLst>
                                        <p:tav tm="0">
                                          <p:val>
                                            <p:strVal val="#ppt_w*.05"/>
                                          </p:val>
                                        </p:tav>
                                        <p:tav tm="100000">
                                          <p:val>
                                            <p:strVal val="#ppt_w"/>
                                          </p:val>
                                        </p:tav>
                                      </p:tavLst>
                                    </p:anim>
                                    <p:anim calcmode="lin" valueType="num">
                                      <p:cBhvr>
                                        <p:cTn id="10" dur="1000" fill="hold"/>
                                        <p:tgtEl>
                                          <p:spTgt spid="1638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638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638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638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332740"/>
            <a:ext cx="8031480" cy="1783715"/>
          </a:xfrm>
        </p:spPr>
        <p:txBody>
          <a:bodyPr/>
          <a:p>
            <a:pPr>
              <a:lnSpc>
                <a:spcPct val="120000"/>
              </a:lnSpc>
              <a:spcBef>
                <a:spcPct val="0"/>
              </a:spcBef>
            </a:pPr>
            <a:r>
              <a:rPr lang="zh-CN" altLang="en-US" sz="2400">
                <a:solidFill>
                  <a:srgbClr val="9933FF"/>
                </a:solidFill>
                <a:latin typeface="微软雅黑" panose="020B0503020204020204" pitchFamily="34" charset="-122"/>
                <a:ea typeface="微软雅黑" panose="020B0503020204020204" pitchFamily="34" charset="-122"/>
                <a:cs typeface="微软雅黑" panose="020B0503020204020204" pitchFamily="34" charset="-122"/>
                <a:sym typeface="+mn-ea"/>
              </a:rPr>
              <a:t>(一)综合所得适用税率</a:t>
            </a:r>
            <a:endParaRPr lang="zh-CN" altLang="en-US" sz="2400" b="1">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0000"/>
              </a:lnSpc>
              <a:spcBef>
                <a:spcPct val="0"/>
              </a:spcBef>
              <a:buClrTx/>
              <a:buSzTx/>
            </a:pPr>
            <a:r>
              <a:rPr lang="en-US" altLang="zh-CN" sz="240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sz="2400" kern="1200" dirty="0">
                <a:latin typeface="微软雅黑" panose="020B0503020204020204" pitchFamily="34" charset="-122"/>
                <a:ea typeface="微软雅黑" panose="020B0503020204020204" pitchFamily="34" charset="-122"/>
                <a:sym typeface="+mn-ea"/>
              </a:rPr>
              <a:t>居民个人每一纳税年度内取得的综合所得包括工资、薪金所得；劳务报酬所得；稿酬所得；特许权使用费所得。</a:t>
            </a:r>
            <a:r>
              <a:rPr lang="zh-CN" altLang="en-US" sz="2400" kern="1200" dirty="0">
                <a:latin typeface="微软雅黑" panose="020B0503020204020204" pitchFamily="34" charset="-122"/>
                <a:ea typeface="微软雅黑" panose="020B0503020204020204" pitchFamily="34" charset="-122"/>
                <a:sym typeface="+mn-ea"/>
              </a:rPr>
              <a:t>具体税率如下：</a:t>
            </a:r>
            <a:endParaRPr lang="zh-CN" altLang="en-US" sz="2400" b="1" kern="1200" dirty="0">
              <a:latin typeface="微软雅黑" panose="020B0503020204020204" pitchFamily="34" charset="-122"/>
              <a:ea typeface="微软雅黑" panose="020B0503020204020204" pitchFamily="34" charset="-122"/>
              <a:cs typeface="+mn-cs"/>
            </a:endParaRPr>
          </a:p>
          <a:p>
            <a:pPr>
              <a:lnSpc>
                <a:spcPct val="115000"/>
              </a:lnSpc>
              <a:spcBef>
                <a:spcPts val="0"/>
              </a:spcBef>
              <a:spcAft>
                <a:spcPts val="0"/>
              </a:spcAft>
            </a:pPr>
            <a:r>
              <a:rPr lang="zh-CN" altLang="zh-CN" sz="2400" dirty="0">
                <a:solidFill>
                  <a:schemeClr val="tx1"/>
                </a:solidFill>
                <a:latin typeface="华文行楷" panose="02010800040101010101" pitchFamily="2" charset="-122"/>
                <a:ea typeface="华文行楷" panose="02010800040101010101" pitchFamily="2" charset="-122"/>
                <a:sym typeface="+mn-ea"/>
              </a:rPr>
              <a:t>居民个人</a:t>
            </a:r>
            <a:r>
              <a:rPr lang="zh-CN" altLang="zh-CN" sz="2400" dirty="0">
                <a:solidFill>
                  <a:srgbClr val="FF0000"/>
                </a:solidFill>
                <a:latin typeface="华文行楷" panose="02010800040101010101" pitchFamily="2" charset="-122"/>
                <a:ea typeface="华文行楷" panose="02010800040101010101" pitchFamily="2" charset="-122"/>
                <a:sym typeface="+mn-ea"/>
              </a:rPr>
              <a:t>工资、薪金所得</a:t>
            </a:r>
            <a:r>
              <a:rPr lang="zh-CN" altLang="zh-CN" sz="2400" dirty="0">
                <a:solidFill>
                  <a:schemeClr val="tx1"/>
                </a:solidFill>
                <a:latin typeface="华文行楷" panose="02010800040101010101" pitchFamily="2" charset="-122"/>
                <a:ea typeface="华文行楷" panose="02010800040101010101" pitchFamily="2" charset="-122"/>
                <a:sym typeface="+mn-ea"/>
              </a:rPr>
              <a:t>适用个人所得税税率表</a:t>
            </a:r>
            <a:endParaRPr lang="zh-CN" altLang="zh-CN" sz="2400" dirty="0">
              <a:solidFill>
                <a:schemeClr val="tx1"/>
              </a:solidFill>
              <a:latin typeface="华文行楷" panose="02010800040101010101" pitchFamily="2" charset="-122"/>
              <a:ea typeface="华文行楷" panose="02010800040101010101" pitchFamily="2" charset="-122"/>
              <a:cs typeface="微软雅黑" panose="020B0503020204020204" pitchFamily="34" charset="-122"/>
              <a:sym typeface="+mn-ea"/>
            </a:endParaRPr>
          </a:p>
        </p:txBody>
      </p:sp>
      <p:graphicFrame>
        <p:nvGraphicFramePr>
          <p:cNvPr id="5" name="表格 4"/>
          <p:cNvGraphicFramePr>
            <a:graphicFrameLocks noGrp="1"/>
          </p:cNvGraphicFramePr>
          <p:nvPr>
            <p:custDataLst>
              <p:tags r:id="rId1"/>
            </p:custDataLst>
          </p:nvPr>
        </p:nvGraphicFramePr>
        <p:xfrm>
          <a:off x="827405" y="2708593"/>
          <a:ext cx="6802438" cy="2925763"/>
        </p:xfrm>
        <a:graphic>
          <a:graphicData uri="http://schemas.openxmlformats.org/drawingml/2006/table">
            <a:tbl>
              <a:tblPr>
                <a:effectLst/>
                <a:tableStyleId>{5940675A-B579-460E-94D1-54222C63F5DA}</a:tableStyleId>
              </a:tblPr>
              <a:tblGrid>
                <a:gridCol w="595630"/>
                <a:gridCol w="3454886"/>
                <a:gridCol w="1428531"/>
                <a:gridCol w="1323148"/>
              </a:tblGrid>
              <a:tr h="365760">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级数</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累计预扣预缴应纳税所得额</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预扣率（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速算扣除数</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25082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不超过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36 000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25082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36 000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144 000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2 520</a:t>
                      </a:r>
                      <a:endPar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25082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144 000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300 000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16 920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25082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4</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l">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300 000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420 000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25</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31 920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25082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5</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l">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420 000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660 000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52 920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25082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6</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660 000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960 000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35</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85 920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25082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7</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960 000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45</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181 920</a:t>
                      </a:r>
                      <a:endPar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Rectangle 19"/>
          <p:cNvSpPr>
            <a:spLocks noChangeArrowheads="1"/>
          </p:cNvSpPr>
          <p:nvPr>
            <p:custDataLst>
              <p:tags r:id="rId1"/>
            </p:custDataLst>
          </p:nvPr>
        </p:nvSpPr>
        <p:spPr bwMode="gray">
          <a:xfrm>
            <a:off x="539750" y="333375"/>
            <a:ext cx="2155825" cy="465138"/>
          </a:xfrm>
          <a:prstGeom prst="rect">
            <a:avLst/>
          </a:prstGeom>
          <a:solidFill>
            <a:schemeClr val="accent4"/>
          </a:solidFill>
          <a:ln w="12700">
            <a:noFill/>
            <a:miter lim="800000"/>
          </a:ln>
          <a:effectLst/>
        </p:spPr>
        <p:txBody>
          <a:bodyPr lIns="95972" tIns="63982" rIns="95972" bIns="63982" anchor="ctr"/>
          <a:p>
            <a:pPr defTabSz="711835" eaLnBrk="0" fontAlgn="base" hangingPunct="0"/>
            <a:r>
              <a:rPr lang="zh-CN" sz="2800" b="1" strike="noStrike" noProof="1">
                <a:solidFill>
                  <a:srgbClr val="FF0000"/>
                </a:solidFill>
                <a:latin typeface="微软雅黑" panose="020B0503020204020204" pitchFamily="34" charset="-122"/>
                <a:ea typeface="微软雅黑" panose="020B0503020204020204" pitchFamily="34" charset="-122"/>
                <a:cs typeface="Arial" panose="020B0604020202020204" pitchFamily="34" charset="0"/>
              </a:rPr>
              <a:t>教学目标</a:t>
            </a:r>
            <a:endParaRPr lang="zh-CN" sz="2800" b="1" strike="noStrike" noProof="1">
              <a:solidFill>
                <a:srgbClr val="FF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 name="文本框 13"/>
          <p:cNvSpPr txBox="1"/>
          <p:nvPr>
            <p:custDataLst>
              <p:tags r:id="rId2"/>
            </p:custDataLst>
          </p:nvPr>
        </p:nvSpPr>
        <p:spPr>
          <a:xfrm>
            <a:off x="749003" y="1794691"/>
            <a:ext cx="2335276" cy="294844"/>
          </a:xfrm>
          <a:prstGeom prst="rect">
            <a:avLst/>
          </a:prstGeom>
          <a:noFill/>
        </p:spPr>
        <p:txBody>
          <a:bodyPr wrap="square" bIns="0" rtlCol="0">
            <a:noAutofit/>
          </a:bodyPr>
          <a:p>
            <a:pPr algn="r"/>
            <a:r>
              <a:rPr lang="zh-CN" altLang="zh-CN" sz="1800" b="1">
                <a:solidFill>
                  <a:srgbClr val="FFC000"/>
                </a:solidFill>
                <a:latin typeface="微软雅黑" panose="020B0503020204020204" pitchFamily="34" charset="-122"/>
                <a:ea typeface="微软雅黑" panose="020B0503020204020204" pitchFamily="34" charset="-122"/>
                <a:sym typeface="+mn-ea"/>
              </a:rPr>
              <a:t>知识目标</a:t>
            </a:r>
            <a:endParaRPr lang="zh-CN" altLang="zh-CN" sz="1800" b="1" spc="300">
              <a:solidFill>
                <a:srgbClr val="FFC000"/>
              </a:solidFill>
              <a:latin typeface="微软雅黑" panose="020B0503020204020204" pitchFamily="34" charset="-122"/>
              <a:ea typeface="微软雅黑" panose="020B0503020204020204" pitchFamily="34" charset="-122"/>
              <a:sym typeface="+mn-ea"/>
            </a:endParaRPr>
          </a:p>
        </p:txBody>
      </p:sp>
      <p:sp>
        <p:nvSpPr>
          <p:cNvPr id="11" name="文本框 10"/>
          <p:cNvSpPr txBox="1"/>
          <p:nvPr>
            <p:custDataLst>
              <p:tags r:id="rId3"/>
            </p:custDataLst>
          </p:nvPr>
        </p:nvSpPr>
        <p:spPr>
          <a:xfrm>
            <a:off x="456565" y="2362200"/>
            <a:ext cx="3140710" cy="1906270"/>
          </a:xfrm>
          <a:prstGeom prst="rect">
            <a:avLst/>
          </a:prstGeom>
          <a:noFill/>
        </p:spPr>
        <p:txBody>
          <a:bodyPr wrap="square" rtlCol="0">
            <a:noAutofit/>
          </a:bodyPr>
          <a:p>
            <a:pPr algn="l" fontAlgn="auto">
              <a:lnSpc>
                <a:spcPct val="120000"/>
              </a:lnSpc>
              <a:spcBef>
                <a:spcPts val="0"/>
              </a:spcBef>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掌握个人所得税的构成要素。</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20000"/>
              </a:lnSpc>
              <a:spcBef>
                <a:spcPts val="0"/>
              </a:spcBef>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掌握</a:t>
            </a:r>
            <a:r>
              <a:rPr lang="zh-CN" altLang="en-US" sz="1600" spc="150">
                <a:latin typeface="微软雅黑" panose="020B0503020204020204" pitchFamily="34" charset="-122"/>
                <a:ea typeface="微软雅黑" panose="020B0503020204020204" pitchFamily="34" charset="-122"/>
                <a:cs typeface="微软雅黑" panose="020B0503020204020204" pitchFamily="34" charset="-122"/>
                <a:sym typeface="+mn-ea"/>
              </a:rPr>
              <a:t>个人</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所得税应税所得额的确定。</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20000"/>
              </a:lnSpc>
              <a:spcBef>
                <a:spcPts val="0"/>
              </a:spcBef>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熟悉</a:t>
            </a:r>
            <a:r>
              <a:rPr lang="zh-CN" altLang="en-US" sz="1600" spc="150">
                <a:latin typeface="微软雅黑" panose="020B0503020204020204" pitchFamily="34" charset="-122"/>
                <a:ea typeface="微软雅黑" panose="020B0503020204020204" pitchFamily="34" charset="-122"/>
                <a:cs typeface="微软雅黑" panose="020B0503020204020204" pitchFamily="34" charset="-122"/>
                <a:sym typeface="+mn-ea"/>
              </a:rPr>
              <a:t>个人</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所得税的减免税政策。</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2" name="直接箭头连接符 1"/>
          <p:cNvCxnSpPr/>
          <p:nvPr>
            <p:custDataLst>
              <p:tags r:id="rId4"/>
            </p:custDataLst>
          </p:nvPr>
        </p:nvCxnSpPr>
        <p:spPr>
          <a:xfrm>
            <a:off x="1594410" y="2220525"/>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5" name="泪滴形 4"/>
          <p:cNvSpPr/>
          <p:nvPr>
            <p:custDataLst>
              <p:tags r:id="rId5"/>
            </p:custDataLst>
          </p:nvPr>
        </p:nvSpPr>
        <p:spPr>
          <a:xfrm flipH="1">
            <a:off x="3307917" y="1526609"/>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39" name="泪滴形 38"/>
          <p:cNvSpPr/>
          <p:nvPr>
            <p:custDataLst>
              <p:tags r:id="rId6"/>
            </p:custDataLst>
          </p:nvPr>
        </p:nvSpPr>
        <p:spPr>
          <a:xfrm>
            <a:off x="4843170" y="1526609"/>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3" name="泪滴形 2"/>
          <p:cNvSpPr/>
          <p:nvPr>
            <p:custDataLst>
              <p:tags r:id="rId7"/>
            </p:custDataLst>
          </p:nvPr>
        </p:nvSpPr>
        <p:spPr>
          <a:xfrm rot="2700000" flipH="1">
            <a:off x="4068501" y="2830401"/>
            <a:ext cx="1243696" cy="1243696"/>
          </a:xfrm>
          <a:prstGeom prst="teardrop">
            <a:avLst/>
          </a:prstGeom>
          <a:gradFill>
            <a:gsLst>
              <a:gs pos="51000">
                <a:srgbClr val="4AC44A">
                  <a:lumMod val="60000"/>
                  <a:lumOff val="40000"/>
                </a:srgbClr>
              </a:gs>
              <a:gs pos="0">
                <a:srgbClr val="4AC44A">
                  <a:lumMod val="40000"/>
                  <a:lumOff val="60000"/>
                </a:srgbClr>
              </a:gs>
              <a:gs pos="100000">
                <a:srgbClr val="4AC44A"/>
              </a:gs>
            </a:gsLst>
            <a:lin ang="27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49" name="文本框 48"/>
          <p:cNvSpPr txBox="1"/>
          <p:nvPr>
            <p:custDataLst>
              <p:tags r:id="rId8"/>
            </p:custDataLst>
          </p:nvPr>
        </p:nvSpPr>
        <p:spPr>
          <a:xfrm>
            <a:off x="3008065" y="4272224"/>
            <a:ext cx="2335276" cy="294844"/>
          </a:xfrm>
          <a:prstGeom prst="rect">
            <a:avLst/>
          </a:prstGeom>
          <a:noFill/>
        </p:spPr>
        <p:txBody>
          <a:bodyPr wrap="square" bIns="0" rtlCol="0">
            <a:noAutofit/>
          </a:bodyPr>
          <a:p>
            <a:pPr algn="r"/>
            <a:r>
              <a:rPr lang="zh-CN" altLang="en-US" sz="1800" spc="300">
                <a:solidFill>
                  <a:srgbClr val="098902"/>
                </a:solidFill>
                <a:latin typeface="思源黑体 CN Heavy" panose="020B0A00000000000000" charset="-122"/>
                <a:ea typeface="思源黑体 CN Heavy" panose="020B0A00000000000000" charset="-122"/>
              </a:rPr>
              <a:t>素养目标</a:t>
            </a:r>
            <a:endParaRPr lang="zh-CN" altLang="en-US" sz="1800" spc="300">
              <a:solidFill>
                <a:srgbClr val="098902"/>
              </a:solidFill>
              <a:latin typeface="思源黑体 CN Heavy" panose="020B0A00000000000000" charset="-122"/>
              <a:ea typeface="思源黑体 CN Heavy" panose="020B0A00000000000000" charset="-122"/>
            </a:endParaRPr>
          </a:p>
        </p:txBody>
      </p:sp>
      <p:sp>
        <p:nvSpPr>
          <p:cNvPr id="50" name="文本框 49"/>
          <p:cNvSpPr txBox="1"/>
          <p:nvPr>
            <p:custDataLst>
              <p:tags r:id="rId9"/>
            </p:custDataLst>
          </p:nvPr>
        </p:nvSpPr>
        <p:spPr>
          <a:xfrm>
            <a:off x="2411730" y="4695825"/>
            <a:ext cx="6195060" cy="1262380"/>
          </a:xfrm>
          <a:prstGeom prst="rect">
            <a:avLst/>
          </a:prstGeom>
          <a:noFill/>
        </p:spPr>
        <p:txBody>
          <a:bodyPr wrap="square" rtlCol="0">
            <a:noAutofit/>
          </a:bodyPr>
          <a:p>
            <a:pPr algn="l" fontAlgn="auto">
              <a:lnSpc>
                <a:spcPct val="100000"/>
              </a:lnSpc>
              <a:spcAft>
                <a:spcPts val="1000"/>
              </a:spcAft>
            </a:pPr>
            <a:r>
              <a:rPr lang="en-US" altLang="zh-CN" sz="1600" spc="15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使学生在认清个人所得税的基础上，自觉履行纳税义务。</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00000"/>
              </a:lnSpc>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培养学生诚实守信的良好职业道德。</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00000"/>
              </a:lnSpc>
              <a:spcAft>
                <a:spcPts val="1000"/>
              </a:spcAft>
            </a:pPr>
            <a:r>
              <a:rPr lang="en-US" altLang="zh-CN"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培养学生履职尽责的敬业精神。</a:t>
            </a:r>
            <a:endPar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51" name="直接箭头连接符 50"/>
          <p:cNvCxnSpPr/>
          <p:nvPr>
            <p:custDataLst>
              <p:tags r:id="rId10"/>
            </p:custDataLst>
          </p:nvPr>
        </p:nvCxnSpPr>
        <p:spPr>
          <a:xfrm>
            <a:off x="3983678" y="4673644"/>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58" name="文本框 57"/>
          <p:cNvSpPr txBox="1"/>
          <p:nvPr>
            <p:custDataLst>
              <p:tags r:id="rId11"/>
            </p:custDataLst>
          </p:nvPr>
        </p:nvSpPr>
        <p:spPr>
          <a:xfrm flipH="1">
            <a:off x="6557459" y="1652590"/>
            <a:ext cx="2335276" cy="294844"/>
          </a:xfrm>
          <a:prstGeom prst="rect">
            <a:avLst/>
          </a:prstGeom>
          <a:noFill/>
        </p:spPr>
        <p:txBody>
          <a:bodyPr wrap="square" bIns="0" rtlCol="0">
            <a:noAutofit/>
          </a:bodyPr>
          <a:p>
            <a:pPr defTabSz="711200" eaLnBrk="0" hangingPunct="0"/>
            <a:r>
              <a:rPr lang="zh-CN" altLang="en-US" sz="1800" b="1">
                <a:solidFill>
                  <a:srgbClr val="FFC000"/>
                </a:solidFill>
                <a:latin typeface="微软雅黑" panose="020B0503020204020204" pitchFamily="34" charset="-122"/>
                <a:ea typeface="微软雅黑" panose="020B0503020204020204" pitchFamily="34" charset="-122"/>
                <a:sym typeface="+mn-ea"/>
              </a:rPr>
              <a:t>能力目标</a:t>
            </a:r>
            <a:endParaRPr lang="zh-CN" altLang="en-US" sz="1800" b="1" spc="300">
              <a:solidFill>
                <a:srgbClr val="FFC000"/>
              </a:solidFill>
              <a:latin typeface="微软雅黑" panose="020B0503020204020204" pitchFamily="34" charset="-122"/>
              <a:ea typeface="微软雅黑" panose="020B0503020204020204" pitchFamily="34" charset="-122"/>
              <a:sym typeface="+mn-ea"/>
            </a:endParaRPr>
          </a:p>
        </p:txBody>
      </p:sp>
      <p:sp>
        <p:nvSpPr>
          <p:cNvPr id="4" name="文本框 3"/>
          <p:cNvSpPr txBox="1"/>
          <p:nvPr>
            <p:custDataLst>
              <p:tags r:id="rId12"/>
            </p:custDataLst>
          </p:nvPr>
        </p:nvSpPr>
        <p:spPr>
          <a:xfrm flipH="1">
            <a:off x="6344933" y="2089535"/>
            <a:ext cx="2502730" cy="2383790"/>
          </a:xfrm>
          <a:prstGeom prst="rect">
            <a:avLst/>
          </a:prstGeom>
          <a:noFill/>
        </p:spPr>
        <p:txBody>
          <a:bodyPr wrap="square" rtlCol="0">
            <a:noAutofit/>
          </a:bodyPr>
          <a:p>
            <a:pPr algn="l" fontAlgn="auto">
              <a:lnSpc>
                <a:spcPct val="130000"/>
              </a:lnSpc>
              <a:spcAft>
                <a:spcPts val="1000"/>
              </a:spcAft>
            </a:pPr>
            <a:r>
              <a:rPr lang="en-US" altLang="zh-CN" sz="14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6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spc="150">
                <a:latin typeface="微软雅黑" panose="020B0503020204020204" pitchFamily="34" charset="-122"/>
                <a:ea typeface="微软雅黑" panose="020B0503020204020204" pitchFamily="34" charset="-122"/>
                <a:cs typeface="微软雅黑" panose="020B0503020204020204" pitchFamily="34" charset="-122"/>
              </a:rPr>
              <a:t>能够准确确定个人应税所得额并正确计算应纳所得税额。</a:t>
            </a:r>
            <a:endParaRPr lang="zh-CN" altLang="en-US" sz="1600" spc="15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r>
              <a:rPr lang="en-US" altLang="zh-CN" sz="1600" spc="15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600" spc="150">
                <a:latin typeface="微软雅黑" panose="020B0503020204020204" pitchFamily="34" charset="-122"/>
                <a:ea typeface="微软雅黑" panose="020B0503020204020204" pitchFamily="34" charset="-122"/>
                <a:cs typeface="微软雅黑" panose="020B0503020204020204" pitchFamily="34" charset="-122"/>
              </a:rPr>
              <a:t>能正确进行</a:t>
            </a:r>
            <a:r>
              <a:rPr lang="zh-CN" altLang="en-US" sz="1600" spc="150">
                <a:latin typeface="微软雅黑" panose="020B0503020204020204" pitchFamily="34" charset="-122"/>
                <a:ea typeface="微软雅黑" panose="020B0503020204020204" pitchFamily="34" charset="-122"/>
                <a:cs typeface="微软雅黑" panose="020B0503020204020204" pitchFamily="34" charset="-122"/>
                <a:sym typeface="+mn-ea"/>
              </a:rPr>
              <a:t>个人</a:t>
            </a:r>
            <a:r>
              <a:rPr lang="zh-CN" altLang="en-US" sz="1600" spc="150">
                <a:latin typeface="微软雅黑" panose="020B0503020204020204" pitchFamily="34" charset="-122"/>
                <a:ea typeface="微软雅黑" panose="020B0503020204020204" pitchFamily="34" charset="-122"/>
                <a:cs typeface="微软雅黑" panose="020B0503020204020204" pitchFamily="34" charset="-122"/>
              </a:rPr>
              <a:t>所得税的纳税申报。</a:t>
            </a:r>
            <a:endParaRPr lang="zh-CN" altLang="en-US" sz="1600" spc="15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30000"/>
              </a:lnSpc>
              <a:spcAft>
                <a:spcPts val="1000"/>
              </a:spcAft>
            </a:pPr>
            <a:endParaRPr lang="zh-CN" altLang="en-US" sz="14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6" name="直接箭头连接符 5"/>
          <p:cNvCxnSpPr/>
          <p:nvPr>
            <p:custDataLst>
              <p:tags r:id="rId13"/>
            </p:custDataLst>
          </p:nvPr>
        </p:nvCxnSpPr>
        <p:spPr>
          <a:xfrm flipH="1">
            <a:off x="6486095" y="2078424"/>
            <a:ext cx="1456848" cy="0"/>
          </a:xfrm>
          <a:prstGeom prst="straightConnector1">
            <a:avLst/>
          </a:prstGeom>
          <a:noFill/>
          <a:ln w="12700" cap="flat" cmpd="sng" algn="ctr">
            <a:solidFill>
              <a:srgbClr val="78D390"/>
            </a:solidFill>
            <a:prstDash val="solid"/>
            <a:miter lim="800000"/>
            <a:headEnd type="oval"/>
            <a:tailEnd type="none"/>
          </a:ln>
          <a:effectLst/>
        </p:spPr>
      </p:cxnSp>
      <p:sp>
        <p:nvSpPr>
          <p:cNvPr id="9" name="菱形 8"/>
          <p:cNvSpPr/>
          <p:nvPr>
            <p:custDataLst>
              <p:tags r:id="rId14"/>
            </p:custDataLst>
          </p:nvPr>
        </p:nvSpPr>
        <p:spPr>
          <a:xfrm>
            <a:off x="297974" y="1081526"/>
            <a:ext cx="398133" cy="398133"/>
          </a:xfrm>
          <a:prstGeom prst="diamond">
            <a:avLst/>
          </a:prstGeom>
          <a:gradFill>
            <a:gsLst>
              <a:gs pos="51000">
                <a:srgbClr val="78D390">
                  <a:lumMod val="60000"/>
                  <a:lumOff val="40000"/>
                </a:srgbClr>
              </a:gs>
              <a:gs pos="0">
                <a:srgbClr val="78D390">
                  <a:lumMod val="40000"/>
                  <a:lumOff val="60000"/>
                </a:srgbClr>
              </a:gs>
              <a:gs pos="100000">
                <a:srgbClr val="78D390"/>
              </a:gs>
            </a:gsLst>
            <a:lin ang="13500000" scaled="0"/>
          </a:gra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pic>
        <p:nvPicPr>
          <p:cNvPr id="8" name="图片 7" descr="343435383038363b343532323338393bbacfd7f7bbfad6c6"/>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3633043" y="1851736"/>
            <a:ext cx="593444" cy="593444"/>
          </a:xfrm>
          <a:prstGeom prst="rect">
            <a:avLst/>
          </a:prstGeom>
          <a:effectLst>
            <a:reflection blurRad="6350" stA="52000" endA="300" endPos="35000" dir="5400000" sy="-100000" algn="bl" rotWithShape="0"/>
          </a:effectLst>
        </p:spPr>
      </p:pic>
      <p:pic>
        <p:nvPicPr>
          <p:cNvPr id="12" name="图片 11" descr="343435383038363b343532323339323bc6b7c5c6b9dcc0ed"/>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5187077" y="1870516"/>
            <a:ext cx="555884" cy="555884"/>
          </a:xfrm>
          <a:prstGeom prst="rect">
            <a:avLst/>
          </a:prstGeom>
          <a:effectLst>
            <a:reflection blurRad="6350" stA="52000" endA="300" endPos="35000" dir="5400000" sy="-100000" algn="bl" rotWithShape="0"/>
          </a:effectLst>
        </p:spPr>
      </p:pic>
      <p:pic>
        <p:nvPicPr>
          <p:cNvPr id="13" name="图片 12" descr="343435383036303b343532343134393bcdb7c4d4b7e7b1a9"/>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4412876" y="3174777"/>
            <a:ext cx="554945" cy="554945"/>
          </a:xfrm>
          <a:prstGeom prst="rect">
            <a:avLst/>
          </a:prstGeom>
          <a:effectLst>
            <a:reflection blurRad="6350" stA="52000" endA="300" endPos="35000" dir="5400000" sy="-100000" algn="bl" rotWithShape="0"/>
          </a:effectLst>
        </p:spPr>
      </p:pic>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60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1125855"/>
            <a:ext cx="8229600" cy="549275"/>
          </a:xfrm>
        </p:spPr>
        <p:txBody>
          <a:bodyPr/>
          <a:p>
            <a:r>
              <a:rPr lang="zh-CN" altLang="zh-CN" dirty="0">
                <a:solidFill>
                  <a:srgbClr val="FF0000"/>
                </a:solidFill>
                <a:latin typeface="华文行楷" panose="02010800040101010101" pitchFamily="2" charset="-122"/>
                <a:ea typeface="华文行楷" panose="02010800040101010101" pitchFamily="2" charset="-122"/>
                <a:sym typeface="+mn-ea"/>
              </a:rPr>
              <a:t>居民个人</a:t>
            </a:r>
            <a:r>
              <a:rPr lang="zh-CN" altLang="zh-CN" dirty="0">
                <a:solidFill>
                  <a:srgbClr val="0070C0"/>
                </a:solidFill>
                <a:latin typeface="华文行楷" panose="02010800040101010101" pitchFamily="2" charset="-122"/>
                <a:ea typeface="华文行楷" panose="02010800040101010101" pitchFamily="2" charset="-122"/>
                <a:sym typeface="+mn-ea"/>
              </a:rPr>
              <a:t>劳务报酬所得</a:t>
            </a:r>
            <a:r>
              <a:rPr lang="zh-CN" altLang="zh-CN" dirty="0">
                <a:solidFill>
                  <a:srgbClr val="FF0000"/>
                </a:solidFill>
                <a:latin typeface="华文行楷" panose="02010800040101010101" pitchFamily="2" charset="-122"/>
                <a:ea typeface="华文行楷" panose="02010800040101010101" pitchFamily="2" charset="-122"/>
                <a:sym typeface="+mn-ea"/>
              </a:rPr>
              <a:t>适用个人所得税税率表</a:t>
            </a:r>
            <a:endParaRPr lang="zh-CN" altLang="en-US"/>
          </a:p>
        </p:txBody>
      </p:sp>
      <p:graphicFrame>
        <p:nvGraphicFramePr>
          <p:cNvPr id="20482" name="Group 2"/>
          <p:cNvGraphicFramePr>
            <a:graphicFrameLocks noGrp="1"/>
          </p:cNvGraphicFramePr>
          <p:nvPr>
            <p:custDataLst>
              <p:tags r:id="rId1"/>
            </p:custDataLst>
          </p:nvPr>
        </p:nvGraphicFramePr>
        <p:xfrm>
          <a:off x="1403033" y="1891665"/>
          <a:ext cx="6012815" cy="2992120"/>
        </p:xfrm>
        <a:graphic>
          <a:graphicData uri="http://schemas.openxmlformats.org/drawingml/2006/table">
            <a:tbl>
              <a:tblPr/>
              <a:tblGrid>
                <a:gridCol w="532765"/>
                <a:gridCol w="3206115"/>
                <a:gridCol w="1121410"/>
                <a:gridCol w="1152525"/>
              </a:tblGrid>
              <a:tr h="831850">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楷体_GB2312" pitchFamily="49" charset="-122"/>
                          <a:ea typeface="楷体_GB2312" pitchFamily="49" charset="-122"/>
                        </a:rPr>
                        <a:t>级</a:t>
                      </a:r>
                      <a:endParaRPr kumimoji="0" lang="zh-CN" sz="1800" b="1" i="0" u="none" strike="noStrike" cap="none" normalizeH="0" baseline="0" smtClean="0">
                        <a:ln>
                          <a:noFill/>
                        </a:ln>
                        <a:solidFill>
                          <a:schemeClr val="tx1"/>
                        </a:solidFill>
                        <a:effectLst/>
                        <a:latin typeface="楷体_GB2312" pitchFamily="49" charset="-122"/>
                        <a:ea typeface="楷体_GB2312" pitchFamily="49"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楷体_GB2312" pitchFamily="49" charset="-122"/>
                          <a:ea typeface="楷体_GB2312" pitchFamily="49" charset="-122"/>
                        </a:rPr>
                        <a:t>数</a:t>
                      </a:r>
                      <a:endParaRPr kumimoji="0" lang="zh-CN" sz="1800" b="1" i="0" u="none" strike="noStrike" cap="none" normalizeH="0" baseline="0" smtClean="0">
                        <a:ln>
                          <a:noFill/>
                        </a:ln>
                        <a:solidFill>
                          <a:schemeClr val="tx1"/>
                        </a:solidFill>
                        <a:effectLst/>
                        <a:latin typeface="楷体_GB2312" pitchFamily="49" charset="-122"/>
                        <a:ea typeface="楷体_GB2312" pitchFamily="49" charset="-122"/>
                      </a:endParaRPr>
                    </a:p>
                  </a:txBody>
                  <a:tcPr marL="68580" marR="68580" marT="34290" marB="34290" anchor="ctr" horzOverflow="overflow">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楷体_GB2312" pitchFamily="49" charset="-122"/>
                          <a:ea typeface="楷体_GB2312" pitchFamily="49" charset="-122"/>
                        </a:rPr>
                        <a:t>预扣预缴应纳税所得额</a:t>
                      </a:r>
                      <a:endParaRPr kumimoji="0" lang="zh-CN" sz="1800" b="1" i="0" u="none" strike="noStrike" cap="none" normalizeH="0" baseline="0" smtClean="0">
                        <a:ln>
                          <a:noFill/>
                        </a:ln>
                        <a:solidFill>
                          <a:schemeClr val="tx1"/>
                        </a:solidFill>
                        <a:effectLst/>
                        <a:latin typeface="楷体_GB2312" pitchFamily="49" charset="-122"/>
                        <a:ea typeface="楷体_GB2312" pitchFamily="49" charset="-122"/>
                      </a:endParaRPr>
                    </a:p>
                  </a:txBody>
                  <a:tcPr marL="68580" marR="68580" marT="34290" marB="34290" anchor="ctr" horzOverflow="overflow">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楷体_GB2312" pitchFamily="49" charset="-122"/>
                          <a:ea typeface="楷体_GB2312" pitchFamily="49" charset="-122"/>
                        </a:rPr>
                        <a:t>预扣率</a:t>
                      </a:r>
                      <a:endParaRPr kumimoji="0" lang="zh-CN" sz="1800" b="1" i="0" u="none" strike="noStrike" cap="none" normalizeH="0" baseline="0" smtClean="0">
                        <a:ln>
                          <a:noFill/>
                        </a:ln>
                        <a:solidFill>
                          <a:schemeClr val="tx1"/>
                        </a:solidFill>
                        <a:effectLst/>
                        <a:latin typeface="楷体_GB2312" pitchFamily="49" charset="-122"/>
                        <a:ea typeface="楷体_GB2312" pitchFamily="49"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rPr>
                        <a:t>(%)</a:t>
                      </a:r>
                      <a:endPar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endParaRPr>
                    </a:p>
                  </a:txBody>
                  <a:tcPr marL="68580" marR="68580" marT="34290" marB="34290" anchor="ctr" horzOverflow="overflow">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楷体_GB2312" pitchFamily="49" charset="-122"/>
                          <a:ea typeface="楷体_GB2312" pitchFamily="49" charset="-122"/>
                        </a:rPr>
                        <a:t>速算</a:t>
                      </a:r>
                      <a:endParaRPr kumimoji="0" lang="zh-CN" sz="1800" b="1" i="0" u="none" strike="noStrike" cap="none" normalizeH="0" baseline="0" smtClean="0">
                        <a:ln>
                          <a:noFill/>
                        </a:ln>
                        <a:solidFill>
                          <a:schemeClr val="tx1"/>
                        </a:solidFill>
                        <a:effectLst/>
                        <a:latin typeface="楷体_GB2312" pitchFamily="49" charset="-122"/>
                        <a:ea typeface="楷体_GB2312" pitchFamily="49"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楷体_GB2312" pitchFamily="49" charset="-122"/>
                          <a:ea typeface="楷体_GB2312" pitchFamily="49" charset="-122"/>
                        </a:rPr>
                        <a:t>扣除数</a:t>
                      </a:r>
                      <a:endParaRPr kumimoji="0" lang="zh-CN" sz="1800" b="1" i="0" u="none" strike="noStrike" cap="none" normalizeH="0" baseline="0" smtClean="0">
                        <a:ln>
                          <a:noFill/>
                        </a:ln>
                        <a:solidFill>
                          <a:schemeClr val="tx1"/>
                        </a:solidFill>
                        <a:effectLst/>
                        <a:latin typeface="楷体_GB2312" pitchFamily="49" charset="-122"/>
                        <a:ea typeface="楷体_GB2312" pitchFamily="49" charset="-122"/>
                      </a:endParaRPr>
                    </a:p>
                  </a:txBody>
                  <a:tcPr marL="68580" marR="68580" marT="34290" marB="34290" anchor="ctr" horzOverflow="overflow">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r>
              <a:tr h="567055">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rPr>
                        <a:t>1</a:t>
                      </a:r>
                      <a:endPar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endParaRPr>
                    </a:p>
                  </a:txBody>
                  <a:tcPr marL="68580" marR="68580" marT="34290" marB="34290" anchor="ctr" horzOverflow="overflow">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p>
                      <a:pPr marL="0" marR="0" lvl="0" indent="0" algn="l"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楷体_GB2312" pitchFamily="49" charset="-122"/>
                          <a:ea typeface="楷体_GB2312" pitchFamily="49" charset="-122"/>
                        </a:rPr>
                        <a:t>不超过</a:t>
                      </a:r>
                      <a:r>
                        <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rPr>
                        <a:t>20000</a:t>
                      </a:r>
                      <a:r>
                        <a:rPr kumimoji="0" lang="zh-CN" sz="1800" b="1" i="0" u="none" strike="noStrike" cap="none" normalizeH="0" baseline="0" smtClean="0">
                          <a:ln>
                            <a:noFill/>
                          </a:ln>
                          <a:solidFill>
                            <a:schemeClr val="tx1"/>
                          </a:solidFill>
                          <a:effectLst/>
                          <a:latin typeface="楷体_GB2312" pitchFamily="49" charset="-122"/>
                          <a:ea typeface="楷体_GB2312" pitchFamily="49" charset="-122"/>
                        </a:rPr>
                        <a:t>元的</a:t>
                      </a:r>
                      <a:endParaRPr kumimoji="0" lang="zh-CN" sz="1800" b="1" i="0" u="none" strike="noStrike" cap="none" normalizeH="0" baseline="0" smtClean="0">
                        <a:ln>
                          <a:noFill/>
                        </a:ln>
                        <a:solidFill>
                          <a:schemeClr val="tx1"/>
                        </a:solidFill>
                        <a:effectLst/>
                        <a:latin typeface="楷体_GB2312" pitchFamily="49" charset="-122"/>
                        <a:ea typeface="楷体_GB2312" pitchFamily="49" charset="-122"/>
                      </a:endParaRPr>
                    </a:p>
                  </a:txBody>
                  <a:tcPr marL="68580" marR="68580" marT="34290" marB="34290" anchor="ctr" horzOverflow="overflow">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rPr>
                        <a:t>20</a:t>
                      </a:r>
                      <a:endPar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endParaRPr>
                    </a:p>
                  </a:txBody>
                  <a:tcPr marL="68580" marR="68580" marT="34290" marB="34290" anchor="ctr" horzOverflow="overflow">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rPr>
                        <a:t>0</a:t>
                      </a:r>
                      <a:endPar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endParaRPr>
                    </a:p>
                  </a:txBody>
                  <a:tcPr marL="68580" marR="68580" marT="34290" marB="34290" anchor="ctr" horzOverflow="overflow">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r>
              <a:tr h="796925">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rPr>
                        <a:t>2</a:t>
                      </a:r>
                      <a:endPar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endParaRPr>
                    </a:p>
                  </a:txBody>
                  <a:tcPr marL="68580" marR="68580" marT="34290" marB="34290" anchor="ctr" horzOverflow="overflow">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p>
                      <a:pPr marL="0" marR="0" lvl="0" indent="0" algn="l"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楷体_GB2312" pitchFamily="49" charset="-122"/>
                          <a:ea typeface="楷体_GB2312" pitchFamily="49" charset="-122"/>
                        </a:rPr>
                        <a:t>超过</a:t>
                      </a:r>
                      <a:r>
                        <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rPr>
                        <a:t>20000</a:t>
                      </a:r>
                      <a:r>
                        <a:rPr kumimoji="0" lang="zh-CN" sz="1800" b="1" i="0" u="none" strike="noStrike" cap="none" normalizeH="0" baseline="0" smtClean="0">
                          <a:ln>
                            <a:noFill/>
                          </a:ln>
                          <a:solidFill>
                            <a:schemeClr val="tx1"/>
                          </a:solidFill>
                          <a:effectLst/>
                          <a:latin typeface="楷体_GB2312" pitchFamily="49" charset="-122"/>
                          <a:ea typeface="楷体_GB2312" pitchFamily="49" charset="-122"/>
                        </a:rPr>
                        <a:t>元至</a:t>
                      </a:r>
                      <a:r>
                        <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rPr>
                        <a:t>50000</a:t>
                      </a:r>
                      <a:r>
                        <a:rPr kumimoji="0" lang="zh-CN" sz="1800" b="1" i="0" u="none" strike="noStrike" cap="none" normalizeH="0" baseline="0" smtClean="0">
                          <a:ln>
                            <a:noFill/>
                          </a:ln>
                          <a:solidFill>
                            <a:schemeClr val="tx1"/>
                          </a:solidFill>
                          <a:effectLst/>
                          <a:latin typeface="楷体_GB2312" pitchFamily="49" charset="-122"/>
                          <a:ea typeface="楷体_GB2312" pitchFamily="49" charset="-122"/>
                        </a:rPr>
                        <a:t>元</a:t>
                      </a:r>
                      <a:endParaRPr kumimoji="0" lang="zh-CN" sz="1800" b="1" i="0" u="none" strike="noStrike" cap="none" normalizeH="0" baseline="0" smtClean="0">
                        <a:ln>
                          <a:noFill/>
                        </a:ln>
                        <a:solidFill>
                          <a:schemeClr val="tx1"/>
                        </a:solidFill>
                        <a:effectLst/>
                        <a:latin typeface="楷体_GB2312" pitchFamily="49" charset="-122"/>
                        <a:ea typeface="楷体_GB2312"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楷体_GB2312" pitchFamily="49" charset="-122"/>
                          <a:ea typeface="楷体_GB2312" pitchFamily="49" charset="-122"/>
                        </a:rPr>
                        <a:t>的部分</a:t>
                      </a:r>
                      <a:endParaRPr kumimoji="0" lang="zh-CN" sz="1800" b="1" i="0" u="none" strike="noStrike" cap="none" normalizeH="0" baseline="0" smtClean="0">
                        <a:ln>
                          <a:noFill/>
                        </a:ln>
                        <a:solidFill>
                          <a:schemeClr val="tx1"/>
                        </a:solidFill>
                        <a:effectLst/>
                        <a:latin typeface="楷体_GB2312" pitchFamily="49" charset="-122"/>
                        <a:ea typeface="楷体_GB2312" pitchFamily="49" charset="-122"/>
                      </a:endParaRPr>
                    </a:p>
                  </a:txBody>
                  <a:tcPr marL="68580" marR="68580" marT="34290" marB="34290" anchor="ctr" horzOverflow="overflow">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rPr>
                        <a:t>30</a:t>
                      </a:r>
                      <a:endPar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endParaRPr>
                    </a:p>
                  </a:txBody>
                  <a:tcPr marL="68580" marR="68580" marT="34290" marB="34290" anchor="ctr" horzOverflow="overflow">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rPr>
                        <a:t>2000</a:t>
                      </a:r>
                      <a:endPar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endParaRPr>
                    </a:p>
                  </a:txBody>
                  <a:tcPr marL="68580" marR="68580" marT="34290" marB="34290" anchor="ctr" horzOverflow="overflow">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r>
              <a:tr h="796290">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rPr>
                        <a:t>3</a:t>
                      </a:r>
                      <a:endPar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endParaRPr>
                    </a:p>
                  </a:txBody>
                  <a:tcPr marL="68580" marR="68580" marT="34290" marB="34290" anchor="ctr" horzOverflow="overflow">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p>
                      <a:pPr marL="0" marR="0" lvl="0" indent="0" algn="l"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楷体_GB2312" pitchFamily="49" charset="-122"/>
                          <a:ea typeface="楷体_GB2312" pitchFamily="49" charset="-122"/>
                        </a:rPr>
                        <a:t>超过</a:t>
                      </a:r>
                      <a:r>
                        <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rPr>
                        <a:t>50000</a:t>
                      </a:r>
                      <a:r>
                        <a:rPr kumimoji="0" lang="zh-CN" sz="1800" b="1" i="0" u="none" strike="noStrike" cap="none" normalizeH="0" baseline="0" smtClean="0">
                          <a:ln>
                            <a:noFill/>
                          </a:ln>
                          <a:solidFill>
                            <a:schemeClr val="tx1"/>
                          </a:solidFill>
                          <a:effectLst/>
                          <a:latin typeface="楷体_GB2312" pitchFamily="49" charset="-122"/>
                          <a:ea typeface="楷体_GB2312" pitchFamily="49" charset="-122"/>
                        </a:rPr>
                        <a:t>元的部分</a:t>
                      </a:r>
                      <a:endParaRPr kumimoji="0" lang="zh-CN" sz="1800" b="1" i="0" u="none" strike="noStrike" cap="none" normalizeH="0" baseline="0" smtClean="0">
                        <a:ln>
                          <a:noFill/>
                        </a:ln>
                        <a:solidFill>
                          <a:schemeClr val="tx1"/>
                        </a:solidFill>
                        <a:effectLst/>
                        <a:latin typeface="楷体_GB2312" pitchFamily="49" charset="-122"/>
                        <a:ea typeface="楷体_GB2312" pitchFamily="49" charset="-122"/>
                      </a:endParaRPr>
                    </a:p>
                  </a:txBody>
                  <a:tcPr marL="68580" marR="68580" marT="34290" marB="34290" anchor="ctr" horzOverflow="overflow">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rPr>
                        <a:t>40</a:t>
                      </a:r>
                      <a:endPar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endParaRPr>
                    </a:p>
                  </a:txBody>
                  <a:tcPr marL="68580" marR="68580" marT="34290" marB="34290" anchor="ctr" horzOverflow="overflow">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rPr>
                        <a:t>7000</a:t>
                      </a:r>
                      <a:endParaRPr kumimoji="0" lang="zh-CN" altLang="zh-CN" sz="1800" b="1" i="0" u="none" strike="noStrike" cap="none" normalizeH="0" baseline="0" smtClean="0">
                        <a:ln>
                          <a:noFill/>
                        </a:ln>
                        <a:solidFill>
                          <a:schemeClr val="tx1"/>
                        </a:solidFill>
                        <a:effectLst/>
                        <a:latin typeface="楷体_GB2312" pitchFamily="49" charset="-122"/>
                        <a:ea typeface="楷体_GB2312" pitchFamily="49" charset="-122"/>
                      </a:endParaRPr>
                    </a:p>
                  </a:txBody>
                  <a:tcPr marL="68580" marR="68580" marT="34290" marB="34290" anchor="ctr" horzOverflow="overflow">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p:cTn id="7" dur="500" decel="50000" fill="hold">
                                          <p:stCondLst>
                                            <p:cond delay="0"/>
                                          </p:stCondLst>
                                        </p:cTn>
                                        <p:tgtEl>
                                          <p:spTgt spid="20482"/>
                                        </p:tgtEl>
                                        <p:attrNameLst>
                                          <p:attrName>style.rotation</p:attrName>
                                        </p:attrNameLst>
                                      </p:cBhvr>
                                      <p:tavLst>
                                        <p:tav tm="0">
                                          <p:val>
                                            <p:fltVal val="-90.000000"/>
                                          </p:val>
                                        </p:tav>
                                        <p:tav tm="100000">
                                          <p:val>
                                            <p:fltVal val="0.000000"/>
                                          </p:val>
                                        </p:tav>
                                      </p:tavLst>
                                    </p:anim>
                                    <p:anim calcmode="lin" valueType="num">
                                      <p:cBhvr>
                                        <p:cTn id="8" dur="500" decel="50000" fill="hold">
                                          <p:stCondLst>
                                            <p:cond delay="0"/>
                                          </p:stCondLst>
                                        </p:cTn>
                                        <p:tgtEl>
                                          <p:spTgt spid="2048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0482"/>
                                        </p:tgtEl>
                                        <p:attrNameLst>
                                          <p:attrName>ppt_w</p:attrName>
                                        </p:attrNameLst>
                                      </p:cBhvr>
                                      <p:tavLst>
                                        <p:tav tm="0">
                                          <p:val>
                                            <p:strVal val="#ppt_w*.05"/>
                                          </p:val>
                                        </p:tav>
                                        <p:tav tm="100000">
                                          <p:val>
                                            <p:strVal val="#ppt_w"/>
                                          </p:val>
                                        </p:tav>
                                      </p:tavLst>
                                    </p:anim>
                                    <p:anim calcmode="lin" valueType="num">
                                      <p:cBhvr>
                                        <p:cTn id="10" dur="1000" fill="hold"/>
                                        <p:tgtEl>
                                          <p:spTgt spid="2048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048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048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048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548323"/>
            <a:ext cx="8229600" cy="4967287"/>
          </a:xfrm>
        </p:spPr>
        <p:txBody>
          <a:bodyPr/>
          <a:p>
            <a:pPr indent="466725" defTabSz="685800">
              <a:lnSpc>
                <a:spcPct val="150000"/>
              </a:lnSpc>
              <a:spcBef>
                <a:spcPct val="0"/>
              </a:spcBef>
              <a:buClrTx/>
              <a:buSzTx/>
            </a:pP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【注意】</a:t>
            </a:r>
            <a:endParaRPr lang="zh-CN" altLang="zh-CN" sz="2400" b="0" kern="1200" dirty="0">
              <a:solidFill>
                <a:srgbClr val="FF0000"/>
              </a:solidFill>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zh-CN" altLang="zh-CN" sz="2400" b="0" kern="1200" dirty="0">
                <a:latin typeface="微软雅黑" panose="020B0503020204020204" pitchFamily="34" charset="-122"/>
                <a:ea typeface="微软雅黑" panose="020B0503020204020204" pitchFamily="34" charset="-122"/>
                <a:sym typeface="+mn-ea"/>
              </a:rPr>
              <a:t>全年应纳税所得额是指</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居民个人</a:t>
            </a:r>
            <a:r>
              <a:rPr lang="zh-CN" altLang="zh-CN" sz="2400" b="0" kern="1200" dirty="0">
                <a:latin typeface="微软雅黑" panose="020B0503020204020204" pitchFamily="34" charset="-122"/>
                <a:ea typeface="微软雅黑" panose="020B0503020204020204" pitchFamily="34" charset="-122"/>
                <a:sym typeface="+mn-ea"/>
              </a:rPr>
              <a:t>取得综合所得以每一纳税年度收入额减除</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费用</a:t>
            </a:r>
            <a:r>
              <a:rPr lang="en-US" altLang="zh-CN" sz="2400" b="0" kern="1200" dirty="0">
                <a:solidFill>
                  <a:srgbClr val="FF0000"/>
                </a:solidFill>
                <a:latin typeface="微软雅黑" panose="020B0503020204020204" pitchFamily="34" charset="-122"/>
                <a:ea typeface="微软雅黑" panose="020B0503020204020204" pitchFamily="34" charset="-122"/>
                <a:sym typeface="+mn-ea"/>
              </a:rPr>
              <a:t>6</a:t>
            </a:r>
            <a:r>
              <a:rPr lang="zh-CN" altLang="en-US" sz="2400" b="0" kern="1200" dirty="0">
                <a:solidFill>
                  <a:srgbClr val="FF0000"/>
                </a:solidFill>
                <a:latin typeface="微软雅黑" panose="020B0503020204020204" pitchFamily="34" charset="-122"/>
                <a:ea typeface="微软雅黑" panose="020B0503020204020204" pitchFamily="34" charset="-122"/>
                <a:sym typeface="+mn-ea"/>
              </a:rPr>
              <a:t>万元</a:t>
            </a:r>
            <a:r>
              <a:rPr lang="zh-CN" altLang="en-US" sz="2400" b="0" kern="1200" dirty="0">
                <a:latin typeface="微软雅黑" panose="020B0503020204020204" pitchFamily="34" charset="-122"/>
                <a:ea typeface="微软雅黑" panose="020B0503020204020204" pitchFamily="34" charset="-122"/>
                <a:sym typeface="+mn-ea"/>
              </a:rPr>
              <a:t>以及</a:t>
            </a:r>
            <a:r>
              <a:rPr lang="zh-CN" altLang="en-US" sz="2400" b="0" kern="1200" dirty="0">
                <a:solidFill>
                  <a:srgbClr val="FF0000"/>
                </a:solidFill>
                <a:latin typeface="微软雅黑" panose="020B0503020204020204" pitchFamily="34" charset="-122"/>
                <a:ea typeface="微软雅黑" panose="020B0503020204020204" pitchFamily="34" charset="-122"/>
                <a:sym typeface="+mn-ea"/>
              </a:rPr>
              <a:t>专项扣除、专项附加扣除</a:t>
            </a:r>
            <a:r>
              <a:rPr lang="zh-CN" altLang="en-US" sz="2400" b="0" kern="1200" dirty="0">
                <a:latin typeface="微软雅黑" panose="020B0503020204020204" pitchFamily="34" charset="-122"/>
                <a:ea typeface="微软雅黑" panose="020B0503020204020204" pitchFamily="34" charset="-122"/>
                <a:sym typeface="+mn-ea"/>
              </a:rPr>
              <a:t>和依法确定的</a:t>
            </a:r>
            <a:r>
              <a:rPr lang="zh-CN" altLang="en-US" sz="2400" b="0" kern="1200" dirty="0">
                <a:solidFill>
                  <a:srgbClr val="FF0000"/>
                </a:solidFill>
                <a:latin typeface="微软雅黑" panose="020B0503020204020204" pitchFamily="34" charset="-122"/>
                <a:ea typeface="微软雅黑" panose="020B0503020204020204" pitchFamily="34" charset="-122"/>
                <a:sym typeface="+mn-ea"/>
              </a:rPr>
              <a:t>其他扣除</a:t>
            </a:r>
            <a:r>
              <a:rPr lang="zh-CN" altLang="en-US" sz="2400" b="0" kern="1200" dirty="0">
                <a:latin typeface="微软雅黑" panose="020B0503020204020204" pitchFamily="34" charset="-122"/>
                <a:ea typeface="微软雅黑" panose="020B0503020204020204" pitchFamily="34" charset="-122"/>
                <a:sym typeface="+mn-ea"/>
              </a:rPr>
              <a:t>后的</a:t>
            </a:r>
            <a:r>
              <a:rPr lang="zh-CN" altLang="en-US" sz="2400" b="0" kern="1200" dirty="0">
                <a:solidFill>
                  <a:srgbClr val="FF0000"/>
                </a:solidFill>
                <a:latin typeface="微软雅黑" panose="020B0503020204020204" pitchFamily="34" charset="-122"/>
                <a:ea typeface="微软雅黑" panose="020B0503020204020204" pitchFamily="34" charset="-122"/>
                <a:sym typeface="+mn-ea"/>
              </a:rPr>
              <a:t>余额</a:t>
            </a:r>
            <a:r>
              <a:rPr lang="zh-CN" altLang="zh-CN" sz="2400" b="0" kern="1200" dirty="0">
                <a:latin typeface="微软雅黑" panose="020B0503020204020204" pitchFamily="34" charset="-122"/>
                <a:ea typeface="微软雅黑" panose="020B0503020204020204" pitchFamily="34" charset="-122"/>
                <a:sym typeface="+mn-ea"/>
              </a:rPr>
              <a:t>。</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非居民个人</a:t>
            </a:r>
            <a:r>
              <a:rPr lang="zh-CN" altLang="zh-CN" sz="2400" b="0" kern="1200" dirty="0">
                <a:latin typeface="微软雅黑" panose="020B0503020204020204" pitchFamily="34" charset="-122"/>
                <a:ea typeface="微软雅黑" panose="020B0503020204020204" pitchFamily="34" charset="-122"/>
                <a:sym typeface="+mn-ea"/>
              </a:rPr>
              <a:t>取得工资、薪金所得；劳务报酬所得；稿酬所得和特许权使用费所得，依照上表</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按月换算后</a:t>
            </a:r>
            <a:r>
              <a:rPr lang="zh-CN" altLang="zh-CN" sz="2400" b="0" kern="1200" dirty="0">
                <a:latin typeface="微软雅黑" panose="020B0503020204020204" pitchFamily="34" charset="-122"/>
                <a:ea typeface="微软雅黑" panose="020B0503020204020204" pitchFamily="34" charset="-122"/>
                <a:sym typeface="+mn-ea"/>
              </a:rPr>
              <a:t>计算应纳税额。</a:t>
            </a:r>
            <a:endParaRPr lang="zh-CN" altLang="zh-CN" sz="2400" b="0" kern="1200" dirty="0">
              <a:latin typeface="微软雅黑" panose="020B0503020204020204" pitchFamily="34" charset="-122"/>
              <a:ea typeface="微软雅黑" panose="020B0503020204020204" pitchFamily="34" charset="-122"/>
              <a:cs typeface="+mn-cs"/>
            </a:endParaRPr>
          </a:p>
          <a:p>
            <a:endParaRPr lang="zh-CN" altLang="en-US" sz="2400" b="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1125855"/>
            <a:ext cx="8229600" cy="758825"/>
          </a:xfrm>
        </p:spPr>
        <p:txBody>
          <a:bodyPr/>
          <a:p>
            <a:r>
              <a:rPr lang="zh-CN" altLang="zh-CN" dirty="0">
                <a:solidFill>
                  <a:srgbClr val="1318EB"/>
                </a:solidFill>
                <a:latin typeface="华文行楷" panose="02010800040101010101" pitchFamily="2" charset="-122"/>
                <a:ea typeface="华文行楷" panose="02010800040101010101" pitchFamily="2" charset="-122"/>
                <a:sym typeface="+mn-ea"/>
              </a:rPr>
              <a:t>非居民个人</a:t>
            </a:r>
            <a:r>
              <a:rPr lang="zh-CN" altLang="zh-CN" dirty="0">
                <a:solidFill>
                  <a:schemeClr val="tx1"/>
                </a:solidFill>
                <a:latin typeface="华文行楷" panose="02010800040101010101" pitchFamily="2" charset="-122"/>
                <a:ea typeface="华文行楷" panose="02010800040101010101" pitchFamily="2" charset="-122"/>
                <a:sym typeface="+mn-ea"/>
              </a:rPr>
              <a:t>综合所得适用个人所得税税率表</a:t>
            </a:r>
            <a:endParaRPr lang="zh-CN" altLang="zh-CN" b="1" dirty="0">
              <a:solidFill>
                <a:srgbClr val="1318EB"/>
              </a:solidFill>
              <a:latin typeface="华文行楷" panose="02010800040101010101" pitchFamily="2" charset="-122"/>
              <a:ea typeface="华文行楷" panose="02010800040101010101" pitchFamily="2" charset="-122"/>
            </a:endParaRPr>
          </a:p>
          <a:p>
            <a:endParaRPr lang="zh-CN" altLang="zh-CN" b="1" dirty="0">
              <a:solidFill>
                <a:srgbClr val="1318EB"/>
              </a:solidFill>
              <a:latin typeface="华文行楷" panose="02010800040101010101" pitchFamily="2" charset="-122"/>
              <a:ea typeface="华文行楷" panose="02010800040101010101" pitchFamily="2" charset="-122"/>
            </a:endParaRPr>
          </a:p>
        </p:txBody>
      </p:sp>
      <p:graphicFrame>
        <p:nvGraphicFramePr>
          <p:cNvPr id="4" name="表格 3"/>
          <p:cNvGraphicFramePr>
            <a:graphicFrameLocks noGrp="1"/>
          </p:cNvGraphicFramePr>
          <p:nvPr>
            <p:custDataLst>
              <p:tags r:id="rId1"/>
            </p:custDataLst>
          </p:nvPr>
        </p:nvGraphicFramePr>
        <p:xfrm>
          <a:off x="1043305" y="1966278"/>
          <a:ext cx="6802438" cy="2925763"/>
        </p:xfrm>
        <a:graphic>
          <a:graphicData uri="http://schemas.openxmlformats.org/drawingml/2006/table">
            <a:tbl>
              <a:tblPr/>
              <a:tblGrid>
                <a:gridCol w="595630"/>
                <a:gridCol w="3454886"/>
                <a:gridCol w="1428531"/>
                <a:gridCol w="1323148"/>
              </a:tblGrid>
              <a:tr h="250825">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级数</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累计预扣预缴应纳税所得额</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预扣率（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速算扣除数</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365760">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不超过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5082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12 000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210</a:t>
                      </a:r>
                      <a:endPar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5082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12 000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25 000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1410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5082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4</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25 000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35 000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25</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2660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5082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5</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35 000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55 000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4410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5082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6</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55 000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80 000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35</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7160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5082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7</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80 000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45</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15 160</a:t>
                      </a:r>
                      <a:endPar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394970" y="836930"/>
            <a:ext cx="8229600" cy="1519555"/>
          </a:xfrm>
        </p:spPr>
        <p:txBody>
          <a:bodyPr/>
          <a:p>
            <a:r>
              <a:rPr lang="zh-CN" altLang="en-US" sz="240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(二)经营所得适用税率</a:t>
            </a:r>
            <a:endParaRPr lang="zh-CN" altLang="en-US" sz="240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latin typeface="微软雅黑" panose="020B0503020204020204" pitchFamily="34" charset="-122"/>
                <a:ea typeface="微软雅黑" panose="020B0503020204020204" pitchFamily="34" charset="-122"/>
                <a:cs typeface="微软雅黑" panose="020B0503020204020204" pitchFamily="34" charset="-122"/>
              </a:rPr>
              <a:t>经营所得适用5级超额累进税率，税率为5%～35%(表6-3)。</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4" name="图片 3"/>
          <p:cNvPicPr>
            <a:picLocks noChangeAspect="1"/>
          </p:cNvPicPr>
          <p:nvPr>
            <p:custDataLst>
              <p:tags r:id="rId1"/>
            </p:custDataLst>
          </p:nvPr>
        </p:nvPicPr>
        <p:blipFill>
          <a:blip r:embed="rId2"/>
          <a:stretch>
            <a:fillRect/>
          </a:stretch>
        </p:blipFill>
        <p:spPr>
          <a:xfrm>
            <a:off x="899160" y="1988820"/>
            <a:ext cx="7346950" cy="3860165"/>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nSpc>
                <a:spcPct val="150000"/>
              </a:lnSpc>
            </a:pPr>
            <a:r>
              <a:rPr lang="zh-CN" altLang="en-US" sz="240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(三)利息、股息、红利所得，财产租赁所得，财产转让所得，偶然所得适用税率</a:t>
            </a:r>
            <a:endParaRPr lang="zh-CN" altLang="en-US" sz="240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400" b="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0">
                <a:latin typeface="微软雅黑" panose="020B0503020204020204" pitchFamily="34" charset="-122"/>
                <a:ea typeface="微软雅黑" panose="020B0503020204020204" pitchFamily="34" charset="-122"/>
                <a:cs typeface="微软雅黑" panose="020B0503020204020204" pitchFamily="34" charset="-122"/>
              </a:rPr>
              <a:t>利息、股息、红利所得，财产租赁所得，财产转让所得，偶然所得，适用比例税率，税率为20%。</a:t>
            </a:r>
            <a:endParaRPr lang="zh-CN" altLang="en-US" sz="2400" b="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400" kern="1200" dirty="0">
                <a:latin typeface="微软雅黑" panose="020B0503020204020204" pitchFamily="34" charset="-122"/>
                <a:ea typeface="微软雅黑" panose="020B0503020204020204" pitchFamily="34" charset="-122"/>
                <a:sym typeface="+mn-ea"/>
              </a:rPr>
              <a:t>      </a:t>
            </a:r>
            <a:r>
              <a:rPr lang="zh-CN" altLang="en-US" sz="2400" kern="1200" dirty="0">
                <a:latin typeface="微软雅黑" panose="020B0503020204020204" pitchFamily="34" charset="-122"/>
                <a:ea typeface="微软雅黑" panose="020B0503020204020204" pitchFamily="34" charset="-122"/>
                <a:sym typeface="+mn-ea"/>
              </a:rPr>
              <a:t>自</a:t>
            </a:r>
            <a:r>
              <a:rPr lang="en-US" altLang="zh-CN" sz="2400" kern="1200" dirty="0">
                <a:latin typeface="微软雅黑" panose="020B0503020204020204" pitchFamily="34" charset="-122"/>
                <a:ea typeface="微软雅黑" panose="020B0503020204020204" pitchFamily="34" charset="-122"/>
                <a:sym typeface="+mn-ea"/>
              </a:rPr>
              <a:t>2001</a:t>
            </a:r>
            <a:r>
              <a:rPr lang="zh-CN" altLang="en-US" sz="2400" kern="1200" dirty="0">
                <a:latin typeface="微软雅黑" panose="020B0503020204020204" pitchFamily="34" charset="-122"/>
                <a:ea typeface="微软雅黑" panose="020B0503020204020204" pitchFamily="34" charset="-122"/>
                <a:sym typeface="+mn-ea"/>
              </a:rPr>
              <a:t>年</a:t>
            </a:r>
            <a:r>
              <a:rPr lang="en-US" altLang="zh-CN" sz="2400" kern="1200" dirty="0">
                <a:latin typeface="微软雅黑" panose="020B0503020204020204" pitchFamily="34" charset="-122"/>
                <a:ea typeface="微软雅黑" panose="020B0503020204020204" pitchFamily="34" charset="-122"/>
                <a:sym typeface="+mn-ea"/>
              </a:rPr>
              <a:t>1</a:t>
            </a:r>
            <a:r>
              <a:rPr lang="zh-CN" altLang="en-US" sz="2400" kern="1200" dirty="0">
                <a:latin typeface="微软雅黑" panose="020B0503020204020204" pitchFamily="34" charset="-122"/>
                <a:ea typeface="微软雅黑" panose="020B0503020204020204" pitchFamily="34" charset="-122"/>
                <a:sym typeface="+mn-ea"/>
              </a:rPr>
              <a:t>月</a:t>
            </a:r>
            <a:r>
              <a:rPr lang="en-US" altLang="zh-CN" sz="2400" kern="1200" dirty="0">
                <a:latin typeface="微软雅黑" panose="020B0503020204020204" pitchFamily="34" charset="-122"/>
                <a:ea typeface="微软雅黑" panose="020B0503020204020204" pitchFamily="34" charset="-122"/>
                <a:sym typeface="+mn-ea"/>
              </a:rPr>
              <a:t>1</a:t>
            </a:r>
            <a:r>
              <a:rPr lang="zh-CN" altLang="en-US" sz="2400" kern="1200" dirty="0">
                <a:latin typeface="微软雅黑" panose="020B0503020204020204" pitchFamily="34" charset="-122"/>
                <a:ea typeface="微软雅黑" panose="020B0503020204020204" pitchFamily="34" charset="-122"/>
                <a:sym typeface="+mn-ea"/>
              </a:rPr>
              <a:t>日起，对</a:t>
            </a:r>
            <a:r>
              <a:rPr lang="zh-CN" altLang="en-US" sz="2400" kern="1200" dirty="0">
                <a:solidFill>
                  <a:srgbClr val="FFC000"/>
                </a:solidFill>
                <a:latin typeface="微软雅黑" panose="020B0503020204020204" pitchFamily="34" charset="-122"/>
                <a:ea typeface="微软雅黑" panose="020B0503020204020204" pitchFamily="34" charset="-122"/>
                <a:sym typeface="+mn-ea"/>
              </a:rPr>
              <a:t>个人出租住房</a:t>
            </a:r>
            <a:r>
              <a:rPr lang="zh-CN" altLang="en-US" sz="2400" kern="1200" dirty="0">
                <a:latin typeface="微软雅黑" panose="020B0503020204020204" pitchFamily="34" charset="-122"/>
                <a:ea typeface="微软雅黑" panose="020B0503020204020204" pitchFamily="34" charset="-122"/>
                <a:sym typeface="+mn-ea"/>
              </a:rPr>
              <a:t>取得的所得暂</a:t>
            </a:r>
            <a:r>
              <a:rPr lang="zh-CN" altLang="en-US" sz="2400" kern="1200" dirty="0">
                <a:solidFill>
                  <a:srgbClr val="FFC000"/>
                </a:solidFill>
                <a:latin typeface="微软雅黑" panose="020B0503020204020204" pitchFamily="34" charset="-122"/>
                <a:ea typeface="微软雅黑" panose="020B0503020204020204" pitchFamily="34" charset="-122"/>
                <a:sym typeface="+mn-ea"/>
              </a:rPr>
              <a:t>减按</a:t>
            </a:r>
            <a:r>
              <a:rPr lang="en-US" altLang="zh-CN" sz="2400" kern="1200" dirty="0">
                <a:solidFill>
                  <a:srgbClr val="FFC000"/>
                </a:solidFill>
                <a:latin typeface="微软雅黑" panose="020B0503020204020204" pitchFamily="34" charset="-122"/>
                <a:ea typeface="微软雅黑" panose="020B0503020204020204" pitchFamily="34" charset="-122"/>
                <a:sym typeface="+mn-ea"/>
              </a:rPr>
              <a:t>10%</a:t>
            </a:r>
            <a:r>
              <a:rPr lang="zh-CN" altLang="en-US" sz="2400" kern="1200" dirty="0">
                <a:latin typeface="微软雅黑" panose="020B0503020204020204" pitchFamily="34" charset="-122"/>
                <a:ea typeface="微软雅黑" panose="020B0503020204020204" pitchFamily="34" charset="-122"/>
                <a:sym typeface="+mn-ea"/>
              </a:rPr>
              <a:t>的税率征收个人所得税。</a:t>
            </a:r>
            <a:endParaRPr lang="zh-CN" altLang="en-US" sz="2400" b="1" kern="1200" dirty="0">
              <a:latin typeface="微软雅黑" panose="020B0503020204020204" pitchFamily="34" charset="-122"/>
              <a:ea typeface="微软雅黑" panose="020B0503020204020204" pitchFamily="34" charset="-122"/>
              <a:cs typeface="+mn-cs"/>
            </a:endParaRPr>
          </a:p>
          <a:p>
            <a:pPr>
              <a:lnSpc>
                <a:spcPct val="150000"/>
              </a:lnSpc>
            </a:pPr>
            <a:endParaRPr lang="zh-CN" altLang="en-US"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67360" y="116523"/>
            <a:ext cx="8229600" cy="4967287"/>
          </a:xfrm>
        </p:spPr>
        <p:txBody>
          <a:bodyPr/>
          <a:p>
            <a:pPr indent="466725" defTabSz="685800">
              <a:lnSpc>
                <a:spcPct val="120000"/>
              </a:lnSpc>
              <a:spcBef>
                <a:spcPts val="0"/>
              </a:spcBef>
              <a:spcAft>
                <a:spcPts val="0"/>
              </a:spcAft>
              <a:buClrTx/>
              <a:buSzTx/>
            </a:pPr>
            <a:r>
              <a:rPr lang="zh-CN" altLang="zh-CN" sz="2400" kern="1200" dirty="0">
                <a:solidFill>
                  <a:srgbClr val="9933FF"/>
                </a:solidFill>
                <a:latin typeface="微软雅黑" panose="020B0503020204020204" pitchFamily="34" charset="-122"/>
                <a:ea typeface="微软雅黑" panose="020B0503020204020204" pitchFamily="34" charset="-122"/>
                <a:sym typeface="+mn-ea"/>
              </a:rPr>
              <a:t>四、个人所得税税收优惠</a:t>
            </a:r>
            <a:endParaRPr lang="zh-CN" altLang="zh-CN" sz="2000" kern="1200" dirty="0">
              <a:solidFill>
                <a:srgbClr val="1318EB"/>
              </a:solidFill>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zh-CN" altLang="zh-CN" sz="2000" kern="1200" dirty="0">
                <a:solidFill>
                  <a:srgbClr val="1318EB"/>
                </a:solidFill>
                <a:latin typeface="微软雅黑" panose="020B0503020204020204" pitchFamily="34" charset="-122"/>
                <a:ea typeface="微软雅黑" panose="020B0503020204020204" pitchFamily="34" charset="-122"/>
                <a:sym typeface="+mn-ea"/>
              </a:rPr>
              <a:t>（一）免税项目</a:t>
            </a:r>
            <a:endParaRPr lang="zh-CN" altLang="zh-CN" sz="2000" kern="1200" dirty="0">
              <a:solidFill>
                <a:srgbClr val="1318EB"/>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省级人民政府、国务院部委和中国人民解放军军以上单位，以及外国组织、国际组织颁发的科学、教育、技术、文化、卫生、体育、环境保护等方面的奖金；</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国债和国家发行的金融债券利息；</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sym typeface="+mn-ea"/>
              </a:rPr>
              <a:t>按照国家统一规定发给的补贴、津贴；</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4.</a:t>
            </a:r>
            <a:r>
              <a:rPr lang="zh-CN" altLang="zh-CN" sz="2000" b="0" kern="1200" dirty="0">
                <a:latin typeface="微软雅黑" panose="020B0503020204020204" pitchFamily="34" charset="-122"/>
                <a:ea typeface="微软雅黑" panose="020B0503020204020204" pitchFamily="34" charset="-122"/>
                <a:sym typeface="+mn-ea"/>
              </a:rPr>
              <a:t>福利费、抚恤金、救济金；</a:t>
            </a:r>
            <a:endParaRPr lang="zh-CN" altLang="zh-CN" sz="2000" b="0" kern="1200" dirty="0">
              <a:latin typeface="微软雅黑" panose="020B0503020204020204" pitchFamily="34" charset="-122"/>
              <a:ea typeface="微软雅黑" panose="020B0503020204020204" pitchFamily="34" charset="-122"/>
              <a:cs typeface="+mn-cs"/>
            </a:endParaRPr>
          </a:p>
          <a:p>
            <a:pPr indent="466725" algn="l"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5.保险赔款；</a:t>
            </a:r>
            <a:endParaRPr lang="zh-CN" altLang="zh-CN" sz="2000" b="0" kern="1200" dirty="0">
              <a:latin typeface="微软雅黑" panose="020B0503020204020204" pitchFamily="34" charset="-122"/>
              <a:ea typeface="微软雅黑" panose="020B0503020204020204" pitchFamily="34" charset="-122"/>
              <a:sym typeface="+mn-ea"/>
            </a:endParaRPr>
          </a:p>
          <a:p>
            <a:pPr indent="466725" algn="l"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6.军人的转业费、复员费、退役金；</a:t>
            </a:r>
            <a:endParaRPr lang="zh-CN" altLang="zh-CN" sz="2000" b="0" kern="1200" dirty="0">
              <a:latin typeface="微软雅黑" panose="020B0503020204020204" pitchFamily="34" charset="-122"/>
              <a:ea typeface="微软雅黑" panose="020B0503020204020204" pitchFamily="34" charset="-122"/>
              <a:cs typeface="+mn-cs"/>
            </a:endParaRPr>
          </a:p>
          <a:p>
            <a:pPr indent="466725" algn="l"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7.按照国家统一规定发给干部、职工的安家费、退职费、基本养老金或者退休费、离休费、离休生活补助费；</a:t>
            </a:r>
            <a:endParaRPr lang="zh-CN" altLang="zh-CN" sz="2000" b="0" kern="1200" dirty="0">
              <a:latin typeface="微软雅黑" panose="020B0503020204020204" pitchFamily="34" charset="-122"/>
              <a:ea typeface="微软雅黑" panose="020B0503020204020204" pitchFamily="34" charset="-122"/>
              <a:cs typeface="+mn-cs"/>
            </a:endParaRPr>
          </a:p>
          <a:p>
            <a:pPr indent="466725" algn="l"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8.依照有关法律规定应予免税的各国驻华使馆、领事馆的外交代表、领事官员和其他人员的所得；</a:t>
            </a:r>
            <a:endParaRPr lang="zh-CN" altLang="zh-CN" sz="2000" b="0" kern="1200" dirty="0">
              <a:latin typeface="微软雅黑" panose="020B0503020204020204" pitchFamily="34" charset="-122"/>
              <a:ea typeface="微软雅黑" panose="020B0503020204020204" pitchFamily="34" charset="-122"/>
              <a:cs typeface="+mn-cs"/>
            </a:endParaRPr>
          </a:p>
          <a:p>
            <a:pPr indent="466725" algn="l"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9.中国政府参加的国际公约、签订的协议中规定免税的所得；</a:t>
            </a:r>
            <a:endParaRPr lang="zh-CN" altLang="zh-CN" sz="2000" b="0" kern="1200" dirty="0">
              <a:latin typeface="微软雅黑" panose="020B0503020204020204" pitchFamily="34" charset="-122"/>
              <a:ea typeface="微软雅黑" panose="020B0503020204020204" pitchFamily="34" charset="-122"/>
              <a:cs typeface="+mn-cs"/>
            </a:endParaRPr>
          </a:p>
          <a:p>
            <a:pPr indent="466725" algn="l"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10.国务院规定的其他免税所得。该项免税规定，由国务院报全国人民代表大会常务委员会备案。</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en-US" sz="2000" b="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26009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2576"/>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5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单选题】</a:t>
              </a:r>
              <a:r>
                <a:rPr lang="en-US" altLang="zh-CN" sz="2000" dirty="0">
                  <a:latin typeface="微软雅黑" panose="020B0503020204020204" pitchFamily="34" charset="-122"/>
                  <a:ea typeface="微软雅黑" panose="020B0503020204020204" pitchFamily="34" charset="-122"/>
                  <a:sym typeface="+mn-ea"/>
                </a:rPr>
                <a:t>2023</a:t>
              </a:r>
              <a:r>
                <a:rPr lang="zh-CN" altLang="zh-CN" sz="2000" dirty="0">
                  <a:latin typeface="微软雅黑" panose="020B0503020204020204" pitchFamily="34" charset="-122"/>
                  <a:ea typeface="微软雅黑" panose="020B0503020204020204" pitchFamily="34" charset="-122"/>
                  <a:sym typeface="+mn-ea"/>
                </a:rPr>
                <a:t>年</a:t>
              </a:r>
              <a:r>
                <a:rPr lang="en-US" altLang="zh-CN" sz="2000" dirty="0">
                  <a:latin typeface="微软雅黑" panose="020B0503020204020204" pitchFamily="34" charset="-122"/>
                  <a:ea typeface="微软雅黑" panose="020B0503020204020204" pitchFamily="34" charset="-122"/>
                  <a:sym typeface="+mn-ea"/>
                </a:rPr>
                <a:t>9</a:t>
              </a:r>
              <a:r>
                <a:rPr lang="zh-CN" altLang="zh-CN" sz="2000" dirty="0">
                  <a:latin typeface="微软雅黑" panose="020B0503020204020204" pitchFamily="34" charset="-122"/>
                  <a:ea typeface="微软雅黑" panose="020B0503020204020204" pitchFamily="34" charset="-122"/>
                  <a:sym typeface="+mn-ea"/>
                </a:rPr>
                <a:t>月退休职工张某取得的下列收入中，免征个人所得税的是（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退休工资</a:t>
              </a:r>
              <a:r>
                <a:rPr lang="en-US" altLang="zh-CN" sz="2000" dirty="0">
                  <a:latin typeface="微软雅黑" panose="020B0503020204020204" pitchFamily="34" charset="-122"/>
                  <a:ea typeface="微软雅黑" panose="020B0503020204020204" pitchFamily="34" charset="-122"/>
                  <a:sym typeface="+mn-ea"/>
                </a:rPr>
                <a:t>4 000</a:t>
              </a:r>
              <a:r>
                <a:rPr lang="zh-CN" altLang="zh-CN" sz="2000" dirty="0">
                  <a:latin typeface="微软雅黑" panose="020B0503020204020204" pitchFamily="34" charset="-122"/>
                  <a:ea typeface="微软雅黑" panose="020B0503020204020204" pitchFamily="34" charset="-122"/>
                  <a:sym typeface="+mn-ea"/>
                </a:rPr>
                <a:t>元</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出租店铺取得租金</a:t>
              </a:r>
              <a:r>
                <a:rPr lang="en-US" altLang="zh-CN" sz="2000" dirty="0">
                  <a:latin typeface="微软雅黑" panose="020B0503020204020204" pitchFamily="34" charset="-122"/>
                  <a:ea typeface="微软雅黑" panose="020B0503020204020204" pitchFamily="34" charset="-122"/>
                  <a:sym typeface="+mn-ea"/>
                </a:rPr>
                <a:t>6 000</a:t>
              </a:r>
              <a:r>
                <a:rPr lang="zh-CN" altLang="zh-CN" sz="2000" dirty="0">
                  <a:latin typeface="微软雅黑" panose="020B0503020204020204" pitchFamily="34" charset="-122"/>
                  <a:ea typeface="微软雅黑" panose="020B0503020204020204" pitchFamily="34" charset="-122"/>
                  <a:sym typeface="+mn-ea"/>
                </a:rPr>
                <a:t>元</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发表一篇论文取得稿酬</a:t>
              </a:r>
              <a:r>
                <a:rPr lang="en-US" altLang="zh-CN" sz="2000" dirty="0">
                  <a:latin typeface="微软雅黑" panose="020B0503020204020204" pitchFamily="34" charset="-122"/>
                  <a:ea typeface="微软雅黑" panose="020B0503020204020204" pitchFamily="34" charset="-122"/>
                  <a:sym typeface="+mn-ea"/>
                </a:rPr>
                <a:t>1 000</a:t>
              </a:r>
              <a:r>
                <a:rPr lang="zh-CN" altLang="zh-CN" sz="2000" dirty="0">
                  <a:latin typeface="微软雅黑" panose="020B0503020204020204" pitchFamily="34" charset="-122"/>
                  <a:ea typeface="微软雅黑" panose="020B0503020204020204" pitchFamily="34" charset="-122"/>
                  <a:sym typeface="+mn-ea"/>
                </a:rPr>
                <a:t>元</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提供技术咨询取得的一次性报酬</a:t>
              </a:r>
              <a:r>
                <a:rPr lang="en-US" altLang="zh-CN" sz="2000" dirty="0">
                  <a:latin typeface="微软雅黑" panose="020B0503020204020204" pitchFamily="34" charset="-122"/>
                  <a:ea typeface="微软雅黑" panose="020B0503020204020204" pitchFamily="34" charset="-122"/>
                  <a:sym typeface="+mn-ea"/>
                </a:rPr>
                <a:t>2 000</a:t>
              </a:r>
              <a:r>
                <a:rPr lang="zh-CN" altLang="zh-CN" sz="2000" dirty="0">
                  <a:latin typeface="微软雅黑" panose="020B0503020204020204" pitchFamily="34" charset="-122"/>
                  <a:ea typeface="微软雅黑" panose="020B0503020204020204" pitchFamily="34" charset="-122"/>
                  <a:sym typeface="+mn-ea"/>
                </a:rPr>
                <a:t>元</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64235" y="4077335"/>
            <a:ext cx="7606030" cy="118618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mn-ea"/>
              </a:rPr>
              <a:t>【解析</a:t>
            </a:r>
            <a:r>
              <a:rPr lang="zh-CN" altLang="zh-CN" sz="1800" b="1" dirty="0">
                <a:solidFill>
                  <a:srgbClr val="FF0000"/>
                </a:solidFill>
                <a:latin typeface="微软雅黑" panose="020B0503020204020204" pitchFamily="34" charset="-122"/>
                <a:ea typeface="微软雅黑" panose="020B0503020204020204" pitchFamily="34" charset="-122"/>
                <a:sym typeface="+mn-ea"/>
              </a:rPr>
              <a:t>】</a:t>
            </a:r>
            <a:r>
              <a:rPr lang="zh-CN" altLang="zh-CN" sz="2000" dirty="0">
                <a:latin typeface="微软雅黑" panose="020B0503020204020204" pitchFamily="34" charset="-122"/>
                <a:ea typeface="微软雅黑" panose="020B0503020204020204" pitchFamily="34" charset="-122"/>
                <a:sym typeface="+mn-ea"/>
              </a:rPr>
              <a:t>退休工资属于免税项目。</a:t>
            </a: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endParaRPr lang="zh-CN" altLang="en-US" sz="3200"/>
          </a:p>
        </p:txBody>
      </p:sp>
      <p:sp>
        <p:nvSpPr>
          <p:cNvPr id="3" name="内容占位符 2"/>
          <p:cNvSpPr>
            <a:spLocks noGrp="1"/>
          </p:cNvSpPr>
          <p:nvPr>
            <p:ph idx="1"/>
          </p:nvPr>
        </p:nvSpPr>
        <p:spPr>
          <a:xfrm>
            <a:off x="394970" y="836613"/>
            <a:ext cx="8229600" cy="4967287"/>
          </a:xfrm>
        </p:spPr>
        <p:txBody>
          <a:bodyPr/>
          <a:p>
            <a:pPr indent="466725" defTabSz="685800">
              <a:lnSpc>
                <a:spcPct val="125000"/>
              </a:lnSpc>
              <a:spcBef>
                <a:spcPct val="0"/>
              </a:spcBef>
              <a:buClrTx/>
              <a:buSzTx/>
            </a:pPr>
            <a:r>
              <a:rPr lang="zh-CN" altLang="zh-CN" sz="2400" kern="1200" dirty="0">
                <a:solidFill>
                  <a:srgbClr val="1318EB"/>
                </a:solidFill>
                <a:latin typeface="微软雅黑" panose="020B0503020204020204" pitchFamily="34" charset="-122"/>
                <a:ea typeface="微软雅黑" panose="020B0503020204020204" pitchFamily="34" charset="-122"/>
                <a:sym typeface="+mn-ea"/>
              </a:rPr>
              <a:t>（二）减税项目</a:t>
            </a:r>
            <a:endParaRPr lang="zh-CN" altLang="zh-CN" sz="2400" b="1" kern="1200" dirty="0">
              <a:solidFill>
                <a:srgbClr val="1318EB"/>
              </a:solidFill>
              <a:latin typeface="微软雅黑" panose="020B0503020204020204" pitchFamily="34" charset="-122"/>
              <a:ea typeface="微软雅黑" panose="020B0503020204020204" pitchFamily="34" charset="-122"/>
              <a:cs typeface="+mn-cs"/>
            </a:endParaRPr>
          </a:p>
          <a:p>
            <a:pPr indent="466725" defTabSz="685800">
              <a:lnSpc>
                <a:spcPct val="125000"/>
              </a:lnSpc>
              <a:spcBef>
                <a:spcPct val="0"/>
              </a:spcBef>
              <a:buClrTx/>
              <a:buSzTx/>
            </a:pPr>
            <a:r>
              <a:rPr lang="en-US" altLang="zh-CN" sz="2400" b="0" kern="1200" dirty="0">
                <a:latin typeface="微软雅黑" panose="020B0503020204020204" pitchFamily="34" charset="-122"/>
                <a:ea typeface="微软雅黑" panose="020B0503020204020204" pitchFamily="34" charset="-122"/>
                <a:sym typeface="+mn-ea"/>
              </a:rPr>
              <a:t>1.</a:t>
            </a:r>
            <a:r>
              <a:rPr lang="zh-CN" altLang="zh-CN" sz="2400" b="0" kern="1200" dirty="0">
                <a:latin typeface="微软雅黑" panose="020B0503020204020204" pitchFamily="34" charset="-122"/>
                <a:ea typeface="微软雅黑" panose="020B0503020204020204" pitchFamily="34" charset="-122"/>
                <a:sym typeface="+mn-ea"/>
              </a:rPr>
              <a:t>残疾、孤老人员和烈属的所得；</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ct val="0"/>
              </a:spcBef>
              <a:buClrTx/>
              <a:buSzTx/>
            </a:pPr>
            <a:r>
              <a:rPr lang="en-US" altLang="zh-CN" sz="2400" b="0" kern="1200" dirty="0">
                <a:latin typeface="微软雅黑" panose="020B0503020204020204" pitchFamily="34" charset="-122"/>
                <a:ea typeface="微软雅黑" panose="020B0503020204020204" pitchFamily="34" charset="-122"/>
                <a:sym typeface="+mn-ea"/>
              </a:rPr>
              <a:t>2.</a:t>
            </a:r>
            <a:r>
              <a:rPr lang="zh-CN" altLang="zh-CN" sz="2400" b="0" kern="1200" dirty="0">
                <a:latin typeface="微软雅黑" panose="020B0503020204020204" pitchFamily="34" charset="-122"/>
                <a:ea typeface="微软雅黑" panose="020B0503020204020204" pitchFamily="34" charset="-122"/>
                <a:sym typeface="+mn-ea"/>
              </a:rPr>
              <a:t>因严重自然灾害遭受重大损失的。</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4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400" b="0" kern="1200" dirty="0">
                <a:latin typeface="微软雅黑" panose="020B0503020204020204" pitchFamily="34" charset="-122"/>
                <a:ea typeface="微软雅黑" panose="020B0503020204020204" pitchFamily="34" charset="-122"/>
                <a:sym typeface="+mn-ea"/>
              </a:rPr>
              <a:t>上述项目具体幅度和期限，由省、自治区、直辖市人民政府规定，并报同级人民代表大会常务委员会备案：</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400" b="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400" b="0" kern="1200" dirty="0">
                <a:latin typeface="微软雅黑" panose="020B0503020204020204" pitchFamily="34" charset="-122"/>
                <a:ea typeface="微软雅黑" panose="020B0503020204020204" pitchFamily="34" charset="-122"/>
                <a:sym typeface="+mn-ea"/>
              </a:rPr>
              <a:t>国务院可以规定其他减税情形，报全国人民代表大会常务委员会备案。</a:t>
            </a:r>
            <a:endParaRPr lang="zh-CN" altLang="en-US" sz="2400" b="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indent="466725" defTabSz="685800">
              <a:lnSpc>
                <a:spcPct val="120000"/>
              </a:lnSpc>
              <a:spcBef>
                <a:spcPts val="0"/>
              </a:spcBef>
              <a:spcAft>
                <a:spcPts val="0"/>
              </a:spcAft>
              <a:buClrTx/>
              <a:buSzTx/>
            </a:pPr>
            <a:r>
              <a:rPr lang="zh-CN" altLang="zh-CN" sz="2400" kern="1200" dirty="0">
                <a:solidFill>
                  <a:srgbClr val="1318EB"/>
                </a:solidFill>
                <a:latin typeface="微软雅黑" panose="020B0503020204020204" pitchFamily="34" charset="-122"/>
                <a:ea typeface="微软雅黑" panose="020B0503020204020204" pitchFamily="34" charset="-122"/>
                <a:sym typeface="+mn-ea"/>
              </a:rPr>
              <a:t>（三）其他免税和暂免征税项目</a:t>
            </a:r>
            <a:r>
              <a:rPr lang="zh-CN" altLang="zh-CN" sz="2000" b="0" kern="1200" dirty="0">
                <a:latin typeface="微软雅黑" panose="020B0503020204020204" pitchFamily="34" charset="-122"/>
                <a:ea typeface="微软雅黑" panose="020B0503020204020204" pitchFamily="34" charset="-122"/>
                <a:sym typeface="+mn-ea"/>
              </a:rPr>
              <a:t>（已经结合在前面讲解不再列示）</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下列所得，暂免征收个人所得税　</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）外籍个人以非现金形式或实报实销形式取得的住房补贴、伙食补贴、搬迁费、洗衣费。</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）外籍个人按合理标准取得的境内、境外出差补贴。</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sym typeface="+mn-ea"/>
              </a:rPr>
              <a:t>）外籍个人取得的探亲费、语言训练费、子女教育费等，经当地税务机关审核批准为合理的部分。</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4</a:t>
            </a:r>
            <a:r>
              <a:rPr lang="zh-CN" altLang="zh-CN" sz="2000" b="0" kern="1200" dirty="0">
                <a:latin typeface="微软雅黑" panose="020B0503020204020204" pitchFamily="34" charset="-122"/>
                <a:ea typeface="微软雅黑" panose="020B0503020204020204" pitchFamily="34" charset="-122"/>
                <a:sym typeface="+mn-ea"/>
              </a:rPr>
              <a:t>）外籍个人从外商投资企业取得的股息、红利所得。</a:t>
            </a:r>
            <a:endParaRPr lang="zh-CN" altLang="en-US" sz="2000" b="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indent="466725" defTabSz="685800">
              <a:lnSpc>
                <a:spcPct val="125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5</a:t>
            </a:r>
            <a:r>
              <a:rPr lang="zh-CN" altLang="zh-CN" sz="2400" b="0" kern="1200" dirty="0">
                <a:latin typeface="微软雅黑" panose="020B0503020204020204" pitchFamily="34" charset="-122"/>
                <a:ea typeface="微软雅黑" panose="020B0503020204020204" pitchFamily="34" charset="-122"/>
                <a:sym typeface="+mn-ea"/>
              </a:rPr>
              <a:t>）符合条件的外籍专家取得的工资、薪金所得，可免征个人所得税：略。</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【提示】</a:t>
            </a:r>
            <a:r>
              <a:rPr lang="zh-CN" altLang="zh-CN" sz="2400" b="0" kern="1200" dirty="0">
                <a:latin typeface="微软雅黑" panose="020B0503020204020204" pitchFamily="34" charset="-122"/>
                <a:ea typeface="微软雅黑" panose="020B0503020204020204" pitchFamily="34" charset="-122"/>
                <a:sym typeface="+mn-ea"/>
              </a:rPr>
              <a:t>自</a:t>
            </a:r>
            <a:r>
              <a:rPr lang="en-US" altLang="zh-CN" sz="2400" b="0" kern="1200" dirty="0">
                <a:latin typeface="微软雅黑" panose="020B0503020204020204" pitchFamily="34" charset="-122"/>
                <a:ea typeface="微软雅黑" panose="020B0503020204020204" pitchFamily="34" charset="-122"/>
                <a:sym typeface="+mn-ea"/>
              </a:rPr>
              <a:t>2022</a:t>
            </a:r>
            <a:r>
              <a:rPr lang="zh-CN" altLang="zh-CN" sz="2400" b="0" kern="1200" dirty="0">
                <a:latin typeface="微软雅黑" panose="020B0503020204020204" pitchFamily="34" charset="-122"/>
                <a:ea typeface="微软雅黑" panose="020B0503020204020204" pitchFamily="34" charset="-122"/>
                <a:sym typeface="+mn-ea"/>
              </a:rPr>
              <a:t>年</a:t>
            </a:r>
            <a:r>
              <a:rPr lang="en-US" altLang="zh-CN" sz="2400" b="0" kern="1200" dirty="0">
                <a:latin typeface="微软雅黑" panose="020B0503020204020204" pitchFamily="34" charset="-122"/>
                <a:ea typeface="微软雅黑" panose="020B0503020204020204" pitchFamily="34" charset="-122"/>
                <a:sym typeface="+mn-ea"/>
              </a:rPr>
              <a:t>1</a:t>
            </a:r>
            <a:r>
              <a:rPr lang="zh-CN" altLang="zh-CN" sz="2400" b="0" kern="1200" dirty="0">
                <a:latin typeface="微软雅黑" panose="020B0503020204020204" pitchFamily="34" charset="-122"/>
                <a:ea typeface="微软雅黑" panose="020B0503020204020204" pitchFamily="34" charset="-122"/>
                <a:sym typeface="+mn-ea"/>
              </a:rPr>
              <a:t>月</a:t>
            </a:r>
            <a:r>
              <a:rPr lang="en-US" altLang="zh-CN" sz="2400" b="0" kern="1200" dirty="0">
                <a:latin typeface="微软雅黑" panose="020B0503020204020204" pitchFamily="34" charset="-122"/>
                <a:ea typeface="微软雅黑" panose="020B0503020204020204" pitchFamily="34" charset="-122"/>
                <a:sym typeface="+mn-ea"/>
              </a:rPr>
              <a:t>1</a:t>
            </a:r>
            <a:r>
              <a:rPr lang="zh-CN" altLang="zh-CN" sz="2400" b="0" kern="1200" dirty="0">
                <a:latin typeface="微软雅黑" panose="020B0503020204020204" pitchFamily="34" charset="-122"/>
                <a:ea typeface="微软雅黑" panose="020B0503020204020204" pitchFamily="34" charset="-122"/>
                <a:sym typeface="+mn-ea"/>
              </a:rPr>
              <a:t>日起，外籍个人不再享受住房补贴、语言训练费、子女教育费津补贴免税优惠政策，应按规定享受专项附加扣除。</a:t>
            </a:r>
            <a:endParaRPr lang="zh-CN" altLang="en-US" sz="2400" b="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MH_Other_1"/>
          <p:cNvSpPr/>
          <p:nvPr>
            <p:custDataLst>
              <p:tags r:id="rId1"/>
            </p:custDataLst>
          </p:nvPr>
        </p:nvSpPr>
        <p:spPr>
          <a:xfrm>
            <a:off x="4395788" y="2511425"/>
            <a:ext cx="428625" cy="430213"/>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rPr>
              <a:t>1</a:t>
            </a:r>
            <a:endPar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 name="MH_Other_2"/>
          <p:cNvSpPr/>
          <p:nvPr>
            <p:custDataLst>
              <p:tags r:id="rId2"/>
            </p:custDataLst>
          </p:nvPr>
        </p:nvSpPr>
        <p:spPr>
          <a:xfrm>
            <a:off x="4395788" y="3046413"/>
            <a:ext cx="428625" cy="428625"/>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rPr>
              <a:t>2</a:t>
            </a:r>
            <a:endPar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 name="MH_Other_3"/>
          <p:cNvSpPr/>
          <p:nvPr>
            <p:custDataLst>
              <p:tags r:id="rId3"/>
            </p:custDataLst>
          </p:nvPr>
        </p:nvSpPr>
        <p:spPr>
          <a:xfrm>
            <a:off x="4395788" y="3579813"/>
            <a:ext cx="428625" cy="428625"/>
          </a:xfrm>
          <a:prstGeom prst="ellipse">
            <a:avLst/>
          </a:prstGeom>
          <a:solidFill>
            <a:srgbClr val="FFFFFF"/>
          </a:solidFill>
          <a:ln w="57150" cap="flat" cmpd="sng">
            <a:solidFill>
              <a:schemeClr val="accent1"/>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rPr>
              <a:t>3</a:t>
            </a:r>
            <a:endParaRPr kumimoji="0" lang="en-US" altLang="zh-CN" sz="2250" b="0" i="0" u="none" strike="noStrike" kern="1200" cap="none" spc="0" normalizeH="0" baseline="0" noProof="1" dirty="0">
              <a:solidFill>
                <a:schemeClr val="accent1"/>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0" name="MH_Other_4"/>
          <p:cNvSpPr/>
          <p:nvPr>
            <p:custDataLst>
              <p:tags r:id="rId4"/>
            </p:custDataLst>
          </p:nvPr>
        </p:nvSpPr>
        <p:spPr>
          <a:xfrm>
            <a:off x="4395788" y="4113213"/>
            <a:ext cx="428625" cy="428625"/>
          </a:xfrm>
          <a:prstGeom prst="ellipse">
            <a:avLst/>
          </a:prstGeom>
          <a:solidFill>
            <a:srgbClr val="FFFFFF"/>
          </a:solidFill>
          <a:ln w="57150" cap="flat" cmpd="sng">
            <a:solidFill>
              <a:schemeClr val="accent2"/>
            </a:solidFill>
            <a:prstDash val="solid"/>
            <a:round/>
            <a:headEnd type="none" w="med" len="med"/>
            <a:tailEnd type="none" w="med" len="med"/>
          </a:ln>
        </p:spPr>
        <p:txBody>
          <a:bodyPr lIns="0" tIns="0" rIns="0" bIns="0" anchor="ctr"/>
          <a:p>
            <a:pPr marL="0" marR="0" indent="0" algn="ctr" defTabSz="685800" rtl="0" eaLnBrk="0" fontAlgn="base" latinLnBrk="0" hangingPunct="0">
              <a:lnSpc>
                <a:spcPct val="100000"/>
              </a:lnSpc>
              <a:spcBef>
                <a:spcPct val="0"/>
              </a:spcBef>
              <a:spcAft>
                <a:spcPct val="0"/>
              </a:spcAft>
              <a:buClrTx/>
              <a:buSzTx/>
              <a:buFontTx/>
              <a:buNone/>
            </a:pPr>
            <a:r>
              <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rPr>
              <a:t>4</a:t>
            </a:r>
            <a:endParaRPr kumimoji="0" lang="en-US" altLang="zh-CN" sz="2250" b="0" i="0" u="none" strike="noStrike" kern="1200" cap="none" spc="0" normalizeH="0" baseline="0" noProof="1" dirty="0">
              <a:solidFill>
                <a:schemeClr val="accent2"/>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1" name="MH_Others_1"/>
          <p:cNvSpPr txBox="1"/>
          <p:nvPr>
            <p:custDataLst>
              <p:tags r:id="rId5"/>
            </p:custDataLst>
          </p:nvPr>
        </p:nvSpPr>
        <p:spPr>
          <a:xfrm>
            <a:off x="1096010" y="2812098"/>
            <a:ext cx="2668270" cy="615315"/>
          </a:xfrm>
          <a:prstGeom prst="rect">
            <a:avLst/>
          </a:prstGeom>
          <a:noFill/>
          <a:ln w="9525">
            <a:noFill/>
          </a:ln>
        </p:spPr>
        <p:txBody>
          <a:bodyPr wrap="square" lIns="0" tIns="0" rIns="0" bIns="0" anchor="ctr" anchorCtr="0">
            <a:spAutoFit/>
          </a:bodyPr>
          <a:p>
            <a:pPr algn="ctr" eaLnBrk="0" hangingPunct="0"/>
            <a:r>
              <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重点、难点</a:t>
            </a:r>
            <a:endPar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6"/>
            </p:custDataLst>
          </p:nvPr>
        </p:nvSpPr>
        <p:spPr>
          <a:xfrm>
            <a:off x="4978400" y="2575560"/>
            <a:ext cx="2863850" cy="262890"/>
          </a:xfrm>
          <a:prstGeom prst="rect">
            <a:avLst/>
          </a:prstGeom>
        </p:spPr>
        <p:txBody>
          <a:bodyPr wrap="square" lIns="0" tIns="0" rIns="0" bIns="0" anchor="ctr">
            <a:spAutoFit/>
          </a:bodyPr>
          <a:lstStyle/>
          <a:p>
            <a:pPr marL="0" marR="0" indent="0" algn="l" defTabSz="685800" rtl="0" eaLnBrk="0" fontAlgn="base" latinLnBrk="0" hangingPunct="0">
              <a:lnSpc>
                <a:spcPct val="100000"/>
              </a:lnSpc>
              <a:spcBef>
                <a:spcPct val="0"/>
              </a:spcBef>
              <a:spcAft>
                <a:spcPct val="0"/>
              </a:spcAft>
              <a:buClrTx/>
              <a:buSzTx/>
              <a:buFontTx/>
              <a:buNone/>
            </a:pPr>
            <a:r>
              <a:rPr lang="zh-CN" altLang="en-US" sz="1705" spc="150">
                <a:latin typeface="微软雅黑" panose="020B0503020204020204" pitchFamily="34" charset="-122"/>
                <a:ea typeface="微软雅黑" panose="020B0503020204020204" pitchFamily="34" charset="-122"/>
                <a:cs typeface="微软雅黑" panose="020B0503020204020204" pitchFamily="34" charset="-122"/>
                <a:sym typeface="+mn-ea"/>
              </a:rPr>
              <a:t>个人</a:t>
            </a:r>
            <a:r>
              <a:rPr kumimoji="0" lang="zh-CN" altLang="en-US" sz="1705"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所得税的纳税义务人</a:t>
            </a:r>
            <a:endParaRPr kumimoji="0" lang="zh-CN" altLang="en-US" sz="1705"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endParaRPr>
          </a:p>
        </p:txBody>
      </p:sp>
      <p:sp>
        <p:nvSpPr>
          <p:cNvPr id="21" name="MH_Text_2"/>
          <p:cNvSpPr/>
          <p:nvPr>
            <p:custDataLst>
              <p:tags r:id="rId7"/>
            </p:custDataLst>
          </p:nvPr>
        </p:nvSpPr>
        <p:spPr>
          <a:xfrm>
            <a:off x="4978400" y="3115787"/>
            <a:ext cx="2981325" cy="262890"/>
          </a:xfrm>
          <a:prstGeom prst="rect">
            <a:avLst/>
          </a:prstGeom>
        </p:spPr>
        <p:txBody>
          <a:bodyPr wrap="square" lIns="0" tIns="0" rIns="0" bIns="0" anchor="ctr">
            <a:spAutoFit/>
          </a:bodyPr>
          <a:lstStyle/>
          <a:p>
            <a:pPr marL="0" marR="0" lvl="0" indent="0" algn="l" defTabSz="685800" rtl="0" eaLnBrk="0" fontAlgn="base" latinLnBrk="0" hangingPunct="0">
              <a:lnSpc>
                <a:spcPct val="100000"/>
              </a:lnSpc>
              <a:spcBef>
                <a:spcPct val="0"/>
              </a:spcBef>
              <a:spcAft>
                <a:spcPct val="0"/>
              </a:spcAft>
              <a:buClrTx/>
              <a:buSzTx/>
              <a:buFontTx/>
              <a:buNone/>
            </a:pPr>
            <a:r>
              <a:rPr lang="zh-CN" altLang="en-US" sz="1705" spc="150">
                <a:latin typeface="微软雅黑" panose="020B0503020204020204" pitchFamily="34" charset="-122"/>
                <a:ea typeface="微软雅黑" panose="020B0503020204020204" pitchFamily="34" charset="-122"/>
                <a:cs typeface="微软雅黑" panose="020B0503020204020204" pitchFamily="34" charset="-122"/>
                <a:sym typeface="+mn-ea"/>
              </a:rPr>
              <a:t>个人</a:t>
            </a:r>
            <a:r>
              <a:rPr kumimoji="0" lang="zh-CN" altLang="en-US" sz="1705"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所得税应税所得额的确定</a:t>
            </a:r>
            <a:endParaRPr kumimoji="0" lang="zh-CN" altLang="en-US" sz="1705"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endParaRPr>
          </a:p>
        </p:txBody>
      </p:sp>
      <p:sp>
        <p:nvSpPr>
          <p:cNvPr id="22" name="MH_Text_3"/>
          <p:cNvSpPr/>
          <p:nvPr>
            <p:custDataLst>
              <p:tags r:id="rId8"/>
            </p:custDataLst>
          </p:nvPr>
        </p:nvSpPr>
        <p:spPr>
          <a:xfrm>
            <a:off x="4948238" y="3659823"/>
            <a:ext cx="2894013" cy="525780"/>
          </a:xfrm>
          <a:prstGeom prst="rect">
            <a:avLst/>
          </a:prstGeom>
        </p:spPr>
        <p:txBody>
          <a:bodyPr wrap="square" lIns="0" tIns="0" rIns="0" bIns="0" anchor="ctr">
            <a:spAutoFit/>
          </a:bodyPr>
          <a:lstStyle/>
          <a:p>
            <a:pPr marL="0" marR="0" lvl="0" indent="0" algn="l" defTabSz="685800" rtl="0" eaLnBrk="0" fontAlgn="base" latinLnBrk="0" hangingPunct="0">
              <a:lnSpc>
                <a:spcPct val="100000"/>
              </a:lnSpc>
              <a:spcBef>
                <a:spcPct val="0"/>
              </a:spcBef>
              <a:spcAft>
                <a:spcPct val="0"/>
              </a:spcAft>
              <a:buClrTx/>
              <a:buSzTx/>
              <a:buFontTx/>
              <a:buNone/>
            </a:pPr>
            <a:r>
              <a:rPr lang="zh-CN" altLang="en-US" sz="1705" spc="150">
                <a:latin typeface="微软雅黑" panose="020B0503020204020204" pitchFamily="34" charset="-122"/>
                <a:ea typeface="微软雅黑" panose="020B0503020204020204" pitchFamily="34" charset="-122"/>
                <a:cs typeface="微软雅黑" panose="020B0503020204020204" pitchFamily="34" charset="-122"/>
                <a:sym typeface="+mn-ea"/>
              </a:rPr>
              <a:t>个人</a:t>
            </a:r>
            <a:r>
              <a:rPr kumimoji="0" lang="zh-CN" altLang="en-US" sz="1705"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所得税应纳税额的计算</a:t>
            </a:r>
            <a:endParaRPr kumimoji="0" lang="zh-CN" altLang="en-US" sz="1705" b="1" i="0" u="none" strike="noStrike" kern="1200" cap="none" spc="0" normalizeH="0" baseline="0" noProof="1" dirty="0">
              <a:solidFill>
                <a:schemeClr val="tx1"/>
              </a:solidFill>
              <a:latin typeface="Arial" panose="020B0604020202020204" pitchFamily="34" charset="0"/>
              <a:ea typeface="微软雅黑" panose="020B0503020204020204" pitchFamily="34" charset="-122"/>
              <a:cs typeface="+mn-cs"/>
              <a:sym typeface="+mn-ea"/>
            </a:endParaRPr>
          </a:p>
          <a:p>
            <a:pPr marL="0" marR="0" lvl="0" indent="0" algn="l" defTabSz="685800" rtl="0" eaLnBrk="0" fontAlgn="base" latinLnBrk="0" hangingPunct="0">
              <a:lnSpc>
                <a:spcPct val="100000"/>
              </a:lnSpc>
              <a:spcBef>
                <a:spcPct val="0"/>
              </a:spcBef>
              <a:spcAft>
                <a:spcPct val="0"/>
              </a:spcAft>
              <a:buClrTx/>
              <a:buSzTx/>
              <a:buFontTx/>
              <a:buNone/>
            </a:pPr>
            <a:endParaRPr kumimoji="0" lang="zh-CN" altLang="en-US" sz="1705" b="1" i="0" u="none" strike="noStrike" kern="1200" cap="none" spc="0" normalizeH="0" baseline="0" noProof="1" dirty="0">
              <a:solidFill>
                <a:schemeClr val="tx1"/>
              </a:solidFill>
              <a:latin typeface="Arial" panose="020B0604020202020204" pitchFamily="34" charset="0"/>
              <a:ea typeface="微软雅黑" panose="020B0503020204020204" pitchFamily="34" charset="-122"/>
              <a:cs typeface="+mn-cs"/>
              <a:sym typeface="+mn-ea"/>
            </a:endParaRPr>
          </a:p>
        </p:txBody>
      </p:sp>
      <p:sp>
        <p:nvSpPr>
          <p:cNvPr id="23" name="MH_Text_4"/>
          <p:cNvSpPr/>
          <p:nvPr>
            <p:custDataLst>
              <p:tags r:id="rId9"/>
            </p:custDataLst>
          </p:nvPr>
        </p:nvSpPr>
        <p:spPr>
          <a:xfrm>
            <a:off x="4978400" y="4196081"/>
            <a:ext cx="2832100" cy="262890"/>
          </a:xfrm>
          <a:prstGeom prst="rect">
            <a:avLst/>
          </a:prstGeom>
        </p:spPr>
        <p:txBody>
          <a:bodyPr wrap="square" lIns="0" tIns="0" rIns="0" bIns="0" anchor="ctr">
            <a:spAutoFit/>
          </a:bodyPr>
          <a:lstStyle/>
          <a:p>
            <a:pPr marL="0" marR="0" lvl="0" indent="0" algn="l" defTabSz="685800" rtl="0" eaLnBrk="0" fontAlgn="base" latinLnBrk="0" hangingPunct="0">
              <a:lnSpc>
                <a:spcPct val="100000"/>
              </a:lnSpc>
              <a:spcBef>
                <a:spcPct val="0"/>
              </a:spcBef>
              <a:spcAft>
                <a:spcPct val="0"/>
              </a:spcAft>
              <a:buClrTx/>
              <a:buSzTx/>
              <a:buFontTx/>
              <a:buNone/>
            </a:pPr>
            <a:r>
              <a:rPr lang="zh-CN" altLang="en-US" sz="1705" spc="150">
                <a:latin typeface="微软雅黑" panose="020B0503020204020204" pitchFamily="34" charset="-122"/>
                <a:ea typeface="微软雅黑" panose="020B0503020204020204" pitchFamily="34" charset="-122"/>
                <a:cs typeface="微软雅黑" panose="020B0503020204020204" pitchFamily="34" charset="-122"/>
                <a:sym typeface="+mn-ea"/>
              </a:rPr>
              <a:t>个人</a:t>
            </a:r>
            <a:r>
              <a:rPr kumimoji="0" lang="zh-CN" altLang="en-US" sz="1705"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所得税</a:t>
            </a:r>
            <a:r>
              <a:rPr kumimoji="0" lang="zh-CN" sz="1705"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rPr>
              <a:t>纳税申报</a:t>
            </a:r>
            <a:endParaRPr kumimoji="0" lang="zh-CN" altLang="en-US" sz="1705" b="1" i="0" u="none" strike="noStrike" kern="1200" cap="none" spc="0" normalizeH="0" baseline="0" noProof="1" dirty="0">
              <a:solidFill>
                <a:schemeClr val="tx1"/>
              </a:solidFill>
              <a:latin typeface="Arial" panose="020B0604020202020204" pitchFamily="34" charset="0"/>
              <a:ea typeface="文鼎中特广告体" pitchFamily="1" charset="-122"/>
              <a:cs typeface="+mn-cs"/>
              <a:sym typeface="+mn-ea"/>
            </a:endParaRPr>
          </a:p>
        </p:txBody>
      </p:sp>
    </p:spTree>
    <p:custDataLst>
      <p:tags r:id="rId10"/>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by="(-#ppt_w*2)" calcmode="lin" valueType="num">
                                      <p:cBhvr rctx="PPT">
                                        <p:cTn id="7" dur="500" autoRev="1" fill="hold">
                                          <p:stCondLst>
                                            <p:cond delay="0"/>
                                          </p:stCondLst>
                                        </p:cTn>
                                        <p:tgtEl>
                                          <p:spTgt spid="11"/>
                                        </p:tgtEl>
                                        <p:attrNameLst>
                                          <p:attrName>ppt_w</p:attrName>
                                        </p:attrNameLst>
                                      </p:cBhvr>
                                    </p:anim>
                                    <p:anim by="(#ppt_w*0.50)" calcmode="lin" valueType="num">
                                      <p:cBhvr>
                                        <p:cTn id="8" dur="500" decel="50000" autoRev="1" fill="hold">
                                          <p:stCondLst>
                                            <p:cond delay="0"/>
                                          </p:stCondLst>
                                        </p:cTn>
                                        <p:tgtEl>
                                          <p:spTgt spid="11"/>
                                        </p:tgtEl>
                                        <p:attrNameLst>
                                          <p:attrName>ppt_x</p:attrName>
                                        </p:attrNameLst>
                                      </p:cBhvr>
                                    </p:anim>
                                    <p:anim from="(-#ppt_h/2)" to="(#ppt_y)" calcmode="lin" valueType="num">
                                      <p:cBhvr>
                                        <p:cTn id="9" dur="1000" fill="hold">
                                          <p:stCondLst>
                                            <p:cond delay="0"/>
                                          </p:stCondLst>
                                        </p:cTn>
                                        <p:tgtEl>
                                          <p:spTgt spid="11"/>
                                        </p:tgtEl>
                                        <p:attrNameLst>
                                          <p:attrName>ppt_y</p:attrName>
                                        </p:attrNameLst>
                                      </p:cBhvr>
                                    </p:anim>
                                    <p:animRot by="21600000">
                                      <p:cBhvr>
                                        <p:cTn id="10" dur="1000" fill="hold">
                                          <p:stCondLst>
                                            <p:cond delay="0"/>
                                          </p:stCondLst>
                                        </p:cTn>
                                        <p:tgtEl>
                                          <p:spTgt spid="11"/>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ppt_x</p:attrName>
                                        </p:attrNameLst>
                                      </p:cBhvr>
                                      <p:tavLst>
                                        <p:tav tm="0">
                                          <p:val>
                                            <p:strVal val="0-#ppt_w/2"/>
                                          </p:val>
                                        </p:tav>
                                        <p:tav tm="100000">
                                          <p:val>
                                            <p:strVal val="#ppt_x"/>
                                          </p:val>
                                        </p:tav>
                                      </p:tavLst>
                                    </p:anim>
                                    <p:anim calcmode="lin" valueType="num">
                                      <p:cBhvr>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ppt_x</p:attrName>
                                        </p:attrNameLst>
                                      </p:cBhvr>
                                      <p:tavLst>
                                        <p:tav tm="0">
                                          <p:val>
                                            <p:strVal val="0-#ppt_w/2"/>
                                          </p:val>
                                        </p:tav>
                                        <p:tav tm="100000">
                                          <p:val>
                                            <p:strVal val="#ppt_x"/>
                                          </p:val>
                                        </p:tav>
                                      </p:tavLst>
                                    </p:anim>
                                    <p:anim calcmode="lin" valueType="num">
                                      <p:cBhvr>
                                        <p:cTn id="20"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ppt_x</p:attrName>
                                        </p:attrNameLst>
                                      </p:cBhvr>
                                      <p:tavLst>
                                        <p:tav tm="0">
                                          <p:val>
                                            <p:strVal val="0-#ppt_w/2"/>
                                          </p:val>
                                        </p:tav>
                                        <p:tav tm="100000">
                                          <p:val>
                                            <p:strVal val="#ppt_x"/>
                                          </p:val>
                                        </p:tav>
                                      </p:tavLst>
                                    </p:anim>
                                    <p:anim calcmode="lin" valueType="num">
                                      <p:cBhvr>
                                        <p:cTn id="26" dur="500" fill="hold"/>
                                        <p:tgtEl>
                                          <p:spTgt spid="14"/>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ppt_x</p:attrName>
                                        </p:attrNameLst>
                                      </p:cBhvr>
                                      <p:tavLst>
                                        <p:tav tm="0">
                                          <p:val>
                                            <p:strVal val="0-#ppt_w/2"/>
                                          </p:val>
                                        </p:tav>
                                        <p:tav tm="100000">
                                          <p:val>
                                            <p:strVal val="#ppt_x"/>
                                          </p:val>
                                        </p:tav>
                                      </p:tavLst>
                                    </p:anim>
                                    <p:anim calcmode="lin" valueType="num">
                                      <p:cBhvr>
                                        <p:cTn id="3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ppt_x</p:attrName>
                                        </p:attrNameLst>
                                      </p:cBhvr>
                                      <p:tavLst>
                                        <p:tav tm="0">
                                          <p:val>
                                            <p:strVal val="0-#ppt_w/2"/>
                                          </p:val>
                                        </p:tav>
                                        <p:tav tm="100000">
                                          <p:val>
                                            <p:strVal val="#ppt_x"/>
                                          </p:val>
                                        </p:tav>
                                      </p:tavLst>
                                    </p:anim>
                                    <p:anim calcmode="lin" valueType="num">
                                      <p:cBhvr>
                                        <p:cTn id="36" dur="5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ppt_x</p:attrName>
                                        </p:attrNameLst>
                                      </p:cBhvr>
                                      <p:tavLst>
                                        <p:tav tm="0">
                                          <p:val>
                                            <p:strVal val="0-#ppt_w/2"/>
                                          </p:val>
                                        </p:tav>
                                        <p:tav tm="100000">
                                          <p:val>
                                            <p:strVal val="#ppt_x"/>
                                          </p:val>
                                        </p:tav>
                                      </p:tavLst>
                                    </p:anim>
                                    <p:anim calcmode="lin" valueType="num">
                                      <p:cBhvr>
                                        <p:cTn id="4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ppt_x</p:attrName>
                                        </p:attrNameLst>
                                      </p:cBhvr>
                                      <p:tavLst>
                                        <p:tav tm="0">
                                          <p:val>
                                            <p:strVal val="0-#ppt_w/2"/>
                                          </p:val>
                                        </p:tav>
                                        <p:tav tm="100000">
                                          <p:val>
                                            <p:strVal val="#ppt_x"/>
                                          </p:val>
                                        </p:tav>
                                      </p:tavLst>
                                    </p:anim>
                                    <p:anim calcmode="lin" valueType="num">
                                      <p:cBhvr>
                                        <p:cTn id="46" dur="500" fill="hold"/>
                                        <p:tgtEl>
                                          <p:spTgt spid="10"/>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fill="hold"/>
                                        <p:tgtEl>
                                          <p:spTgt spid="23"/>
                                        </p:tgtEl>
                                        <p:attrNameLst>
                                          <p:attrName>ppt_x</p:attrName>
                                        </p:attrNameLst>
                                      </p:cBhvr>
                                      <p:tavLst>
                                        <p:tav tm="0">
                                          <p:val>
                                            <p:strVal val="0-#ppt_w/2"/>
                                          </p:val>
                                        </p:tav>
                                        <p:tav tm="100000">
                                          <p:val>
                                            <p:strVal val="#ppt_x"/>
                                          </p:val>
                                        </p:tav>
                                      </p:tavLst>
                                    </p:anim>
                                    <p:anim calcmode="lin" valueType="num">
                                      <p:cBhvr>
                                        <p:cTn id="5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14" grpId="0" bldLvl="0" animBg="1"/>
      <p:bldP spid="16" grpId="0" bldLvl="0" animBg="1"/>
      <p:bldP spid="10" grpId="0" bldLvl="0" animBg="1"/>
      <p:bldP spid="11" grpId="0"/>
      <p:bldP spid="20" grpId="0"/>
      <p:bldP spid="21" grpId="0"/>
      <p:bldP spid="22" grpId="0"/>
      <p:bldP spid="2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191770" y="476885"/>
            <a:ext cx="8583930" cy="4966970"/>
          </a:xfrm>
        </p:spPr>
        <p:txBody>
          <a:bodyPr/>
          <a:p>
            <a:pPr indent="466725" defTabSz="685800">
              <a:lnSpc>
                <a:spcPct val="120000"/>
              </a:lnSpc>
              <a:spcBef>
                <a:spcPts val="0"/>
              </a:spcBef>
              <a:buClrTx/>
              <a:buSzTx/>
            </a:pP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个人举报、协查各种违法、犯罪行为而获得的奖金暂免征税。</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buClrTx/>
              <a:buSzTx/>
            </a:pPr>
            <a:r>
              <a:rPr lang="en-US" altLang="zh-CN" sz="2000" b="0" kern="1200" dirty="0">
                <a:latin typeface="微软雅黑" panose="020B0503020204020204" pitchFamily="34" charset="-122"/>
                <a:ea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sym typeface="+mn-ea"/>
              </a:rPr>
              <a:t>个人办理代扣代缴手续，按规定取得的扣缴手续费暂免征税。</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buClrTx/>
              <a:buSzTx/>
            </a:pPr>
            <a:r>
              <a:rPr lang="en-US" altLang="zh-CN" sz="2000" b="0" kern="1200" dirty="0">
                <a:latin typeface="微软雅黑" panose="020B0503020204020204" pitchFamily="34" charset="-122"/>
                <a:ea typeface="微软雅黑" panose="020B0503020204020204" pitchFamily="34" charset="-122"/>
                <a:sym typeface="+mn-ea"/>
              </a:rPr>
              <a:t>4.</a:t>
            </a:r>
            <a:r>
              <a:rPr lang="zh-CN" altLang="zh-CN" sz="2000" b="0" kern="1200" dirty="0">
                <a:latin typeface="微软雅黑" panose="020B0503020204020204" pitchFamily="34" charset="-122"/>
                <a:ea typeface="微软雅黑" panose="020B0503020204020204" pitchFamily="34" charset="-122"/>
                <a:sym typeface="+mn-ea"/>
              </a:rPr>
              <a:t>个人转让自用达</a:t>
            </a:r>
            <a:r>
              <a:rPr lang="en-US" altLang="zh-CN" sz="2000" b="0" kern="1200" dirty="0">
                <a:latin typeface="微软雅黑" panose="020B0503020204020204" pitchFamily="34" charset="-122"/>
                <a:ea typeface="微软雅黑" panose="020B0503020204020204" pitchFamily="34" charset="-122"/>
                <a:sym typeface="+mn-ea"/>
              </a:rPr>
              <a:t>5</a:t>
            </a:r>
            <a:r>
              <a:rPr lang="zh-CN" altLang="zh-CN" sz="2000" b="0" kern="1200" dirty="0">
                <a:latin typeface="微软雅黑" panose="020B0503020204020204" pitchFamily="34" charset="-122"/>
                <a:ea typeface="微软雅黑" panose="020B0503020204020204" pitchFamily="34" charset="-122"/>
                <a:sym typeface="+mn-ea"/>
              </a:rPr>
              <a:t>年以上，并且是唯一的家庭生活用房取得的所得暂免征收。</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buClrTx/>
              <a:buSzTx/>
            </a:pPr>
            <a:r>
              <a:rPr lang="en-US" altLang="zh-CN" sz="2000" b="0" kern="1200" dirty="0">
                <a:latin typeface="微软雅黑" panose="020B0503020204020204" pitchFamily="34" charset="-122"/>
                <a:ea typeface="微软雅黑" panose="020B0503020204020204" pitchFamily="34" charset="-122"/>
                <a:sym typeface="+mn-ea"/>
              </a:rPr>
              <a:t>5.</a:t>
            </a:r>
            <a:r>
              <a:rPr lang="zh-CN" altLang="zh-CN" sz="2000" b="0" kern="1200" dirty="0">
                <a:latin typeface="微软雅黑" panose="020B0503020204020204" pitchFamily="34" charset="-122"/>
                <a:ea typeface="微软雅黑" panose="020B0503020204020204" pitchFamily="34" charset="-122"/>
                <a:sym typeface="+mn-ea"/>
              </a:rPr>
              <a:t>达到离休、退休年龄，但确因工作需要，适当延长离休、退休年龄的高级专家（指享受国家发放的政府特殊津贴的专家、学者），其在延长离休、</a:t>
            </a:r>
            <a:r>
              <a:rPr lang="en-US" altLang="zh-CN" sz="2000" b="0" kern="1200" dirty="0">
                <a:latin typeface="微软雅黑" panose="020B0503020204020204" pitchFamily="34" charset="-122"/>
                <a:ea typeface="微软雅黑" panose="020B0503020204020204" pitchFamily="34" charset="-122"/>
                <a:sym typeface="+mn-ea"/>
              </a:rPr>
              <a:t>退休期间的工资、薪金所得，视同离休、退休工资免征。</a:t>
            </a:r>
            <a:endParaRPr lang="en-US"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buClrTx/>
              <a:buSzTx/>
            </a:pPr>
            <a:r>
              <a:rPr lang="en-US" altLang="zh-CN" sz="2000" b="0" kern="1200" dirty="0">
                <a:latin typeface="微软雅黑" panose="020B0503020204020204" pitchFamily="34" charset="-122"/>
                <a:ea typeface="微软雅黑" panose="020B0503020204020204" pitchFamily="34" charset="-122"/>
                <a:sym typeface="+mn-ea"/>
              </a:rPr>
              <a:t>6.个人领取原提存的住房公积金、基本医疗保险金、基本养老保险金，以及失业保险金，免予征收个人所得税。</a:t>
            </a:r>
            <a:endParaRPr lang="en-US"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buClrTx/>
              <a:buSzTx/>
            </a:pPr>
            <a:r>
              <a:rPr lang="en-US" altLang="zh-CN" sz="2000" b="0" kern="1200" dirty="0">
                <a:latin typeface="微软雅黑" panose="020B0503020204020204" pitchFamily="34" charset="-122"/>
                <a:ea typeface="微软雅黑" panose="020B0503020204020204" pitchFamily="34" charset="-122"/>
                <a:sym typeface="+mn-ea"/>
              </a:rPr>
              <a:t>7.对工伤职工及其近亲属按规定取得的工伤保险待遇，免征个人所得税。</a:t>
            </a:r>
            <a:endParaRPr lang="en-US"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buClrTx/>
              <a:buSzTx/>
            </a:pPr>
            <a:r>
              <a:rPr lang="en-US" altLang="zh-CN" sz="2000" b="0" kern="1200" dirty="0">
                <a:latin typeface="微软雅黑" panose="020B0503020204020204" pitchFamily="34" charset="-122"/>
                <a:ea typeface="微软雅黑" panose="020B0503020204020204" pitchFamily="34" charset="-122"/>
                <a:sym typeface="+mn-ea"/>
              </a:rPr>
              <a:t>8.自2008年10月9日（含）起，对储蓄存款利息所得暂免征收个人所得税。</a:t>
            </a:r>
            <a:endParaRPr lang="en-US"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buClrTx/>
              <a:buSzTx/>
            </a:pPr>
            <a:r>
              <a:rPr lang="en-US" altLang="zh-CN" sz="2000" b="0" kern="1200" dirty="0">
                <a:latin typeface="微软雅黑" panose="020B0503020204020204" pitchFamily="34" charset="-122"/>
                <a:ea typeface="微软雅黑" panose="020B0503020204020204" pitchFamily="34" charset="-122"/>
                <a:sym typeface="+mn-ea"/>
              </a:rPr>
              <a:t>9.对被拆迁人按照国家有关城镇房屋拆迁管理办法规定的标准取得的拆迁补偿款免征个人所得税</a:t>
            </a:r>
            <a:r>
              <a:rPr lang="zh-CN" altLang="en-US" sz="2000" b="0" kern="1200" dirty="0">
                <a:latin typeface="微软雅黑" panose="020B0503020204020204" pitchFamily="34" charset="-122"/>
                <a:ea typeface="微软雅黑" panose="020B0503020204020204" pitchFamily="34" charset="-122"/>
                <a:sym typeface="+mn-ea"/>
              </a:rPr>
              <a:t>。</a:t>
            </a:r>
            <a:endParaRPr lang="zh-CN" altLang="en-US" sz="2000" b="0" kern="1200" dirty="0">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205105" y="621030"/>
            <a:ext cx="8481695" cy="4966970"/>
          </a:xfrm>
        </p:spPr>
        <p:txBody>
          <a:bodyPr/>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10.</a:t>
            </a:r>
            <a:r>
              <a:rPr lang="zh-CN" altLang="zh-CN" sz="2000" b="0" kern="1200" dirty="0">
                <a:latin typeface="微软雅黑" panose="020B0503020204020204" pitchFamily="34" charset="-122"/>
                <a:ea typeface="微软雅黑" panose="020B0503020204020204" pitchFamily="34" charset="-122"/>
                <a:sym typeface="+mn-ea"/>
              </a:rPr>
              <a:t>企业在销售商品（产品）和提供服务过程中向个人赠送礼品，属于下列情形之一的，不征收个人所得税：</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）企业通过价格折扣、折让方式向个人销售商品（产品）和提供服务；</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）企业在向个人销售商品（产品）和提供服务的同时给予赠品，如通信企业对个人购买手机赠话费、入网费，或者购话费赠手机等；</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sym typeface="+mn-ea"/>
              </a:rPr>
              <a:t>）企业对累积消费达到一定额度的个人按消费积分反馈礼品。</a:t>
            </a:r>
            <a:endParaRPr lang="zh-CN" altLang="zh-CN" sz="2000" b="0" kern="1200" dirty="0">
              <a:latin typeface="微软雅黑" panose="020B0503020204020204" pitchFamily="34" charset="-122"/>
              <a:ea typeface="微软雅黑" panose="020B0503020204020204" pitchFamily="34" charset="-122"/>
              <a:sym typeface="+mn-ea"/>
            </a:endParaRPr>
          </a:p>
          <a:p>
            <a:pPr indent="466725" algn="l" defTabSz="685800">
              <a:lnSpc>
                <a:spcPct val="120000"/>
              </a:lnSpc>
              <a:spcBef>
                <a:spcPts val="0"/>
              </a:spcBef>
              <a:spcAft>
                <a:spcPts val="0"/>
              </a:spcAft>
              <a:buClrTx/>
              <a:buSzTx/>
            </a:pPr>
            <a:r>
              <a:rPr lang="zh-CN" altLang="zh-CN" sz="200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00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税法中未明确规定纳税人享受减免税必须经税务机关审批，且纳税人取得的所得完全符合减免税条件的，无须经主管税务机关审核，纳税人可自行享受减免税。</a:t>
            </a:r>
            <a:endParaRPr lang="zh-CN" altLang="zh-CN" sz="2000" b="0" kern="1200" dirty="0">
              <a:latin typeface="微软雅黑" panose="020B0503020204020204" pitchFamily="34" charset="-122"/>
              <a:ea typeface="微软雅黑" panose="020B0503020204020204" pitchFamily="34" charset="-122"/>
              <a:cs typeface="+mn-cs"/>
            </a:endParaRPr>
          </a:p>
          <a:p>
            <a:pPr indent="466725" algn="l" defTabSz="685800">
              <a:lnSpc>
                <a:spcPct val="120000"/>
              </a:lnSpc>
              <a:spcBef>
                <a:spcPts val="0"/>
              </a:spcBef>
              <a:spcAft>
                <a:spcPts val="0"/>
              </a:spcAft>
              <a:buClrTx/>
              <a:buSzTx/>
            </a:pPr>
            <a:r>
              <a:rPr lang="zh-CN" altLang="zh-CN" sz="200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00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税法中明确规定纳税人享受减免税必须经税务机关审批的，或者纳税人无法准确判断其取得的所得是否应享受个人所得税减免的，必须经主管税务机关按照有关规定审核或批准后，方可减免个人所得税。</a:t>
            </a:r>
            <a:endParaRPr lang="zh-CN" altLang="zh-CN" sz="2000" b="0" kern="1200" dirty="0">
              <a:latin typeface="微软雅黑" panose="020B0503020204020204" pitchFamily="34" charset="-122"/>
              <a:ea typeface="微软雅黑" panose="020B0503020204020204" pitchFamily="34" charset="-122"/>
              <a:cs typeface="+mn-cs"/>
            </a:endParaRPr>
          </a:p>
          <a:p>
            <a:pPr indent="466725" algn="l" defTabSz="685800">
              <a:lnSpc>
                <a:spcPct val="120000"/>
              </a:lnSpc>
              <a:spcBef>
                <a:spcPts val="0"/>
              </a:spcBef>
              <a:spcAft>
                <a:spcPts val="0"/>
              </a:spcAft>
              <a:buClrTx/>
              <a:buSzTx/>
            </a:pPr>
            <a:endParaRPr lang="zh-CN" altLang="zh-CN" sz="2000" b="0" kern="1200" dirty="0">
              <a:latin typeface="微软雅黑" panose="020B0503020204020204" pitchFamily="34" charset="-122"/>
              <a:ea typeface="微软雅黑" panose="020B0503020204020204" pitchFamily="34" charset="-122"/>
              <a:cs typeface="+mn-cs"/>
            </a:endParaRPr>
          </a:p>
          <a:p>
            <a:endParaRPr lang="zh-CN" altLang="en-US" sz="2000" b="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476885"/>
            <a:ext cx="7595870" cy="3362579"/>
            <a:chOff x="5868" y="3651"/>
            <a:chExt cx="7463" cy="360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63" y="4221"/>
              <a:ext cx="6996" cy="303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solidFill>
                    <a:srgbClr val="FF0000"/>
                  </a:solidFill>
                  <a:latin typeface="微软雅黑" panose="020B0503020204020204" pitchFamily="34" charset="-122"/>
                  <a:ea typeface="微软雅黑" panose="020B0503020204020204" pitchFamily="34" charset="-122"/>
                  <a:sym typeface="+mn-ea"/>
                </a:rPr>
                <a:t>多选题】</a:t>
              </a:r>
              <a:r>
                <a:rPr lang="zh-CN" altLang="zh-CN" dirty="0">
                  <a:latin typeface="微软雅黑" panose="020B0503020204020204" pitchFamily="34" charset="-122"/>
                  <a:ea typeface="微软雅黑" panose="020B0503020204020204" pitchFamily="34" charset="-122"/>
                  <a:sym typeface="+mn-ea"/>
                </a:rPr>
                <a:t>根据个人所得税法律制度的规定，下列各项中，暂免征收个人所得税的有（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A.</a:t>
              </a:r>
              <a:r>
                <a:rPr lang="zh-CN" altLang="zh-CN" dirty="0">
                  <a:latin typeface="微软雅黑" panose="020B0503020204020204" pitchFamily="34" charset="-122"/>
                  <a:ea typeface="微软雅黑" panose="020B0503020204020204" pitchFamily="34" charset="-122"/>
                  <a:sym typeface="+mn-ea"/>
                </a:rPr>
                <a:t>赵某转让自用满</a:t>
              </a:r>
              <a:r>
                <a:rPr lang="en-US" altLang="zh-CN" dirty="0">
                  <a:latin typeface="微软雅黑" panose="020B0503020204020204" pitchFamily="34" charset="-122"/>
                  <a:ea typeface="微软雅黑" panose="020B0503020204020204" pitchFamily="34" charset="-122"/>
                  <a:sym typeface="+mn-ea"/>
                </a:rPr>
                <a:t>10</a:t>
              </a:r>
              <a:r>
                <a:rPr lang="zh-CN" altLang="zh-CN" dirty="0">
                  <a:latin typeface="微软雅黑" panose="020B0503020204020204" pitchFamily="34" charset="-122"/>
                  <a:ea typeface="微软雅黑" panose="020B0503020204020204" pitchFamily="34" charset="-122"/>
                  <a:sym typeface="+mn-ea"/>
                </a:rPr>
                <a:t>年，并且是唯一的家庭生活用房取得的所得</a:t>
              </a:r>
              <a:r>
                <a:rPr lang="en-US" altLang="zh-CN" dirty="0">
                  <a:latin typeface="微软雅黑" panose="020B0503020204020204" pitchFamily="34" charset="-122"/>
                  <a:ea typeface="微软雅黑" panose="020B0503020204020204" pitchFamily="34" charset="-122"/>
                  <a:sym typeface="+mn-ea"/>
                </a:rPr>
                <a:t>500 000</a:t>
              </a:r>
              <a:r>
                <a:rPr lang="zh-CN" altLang="zh-CN" dirty="0">
                  <a:latin typeface="微软雅黑" panose="020B0503020204020204" pitchFamily="34" charset="-122"/>
                  <a:ea typeface="微软雅黑" panose="020B0503020204020204" pitchFamily="34" charset="-122"/>
                  <a:sym typeface="+mn-ea"/>
                </a:rPr>
                <a:t>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B.</a:t>
              </a:r>
              <a:r>
                <a:rPr lang="zh-CN" altLang="zh-CN" dirty="0">
                  <a:latin typeface="微软雅黑" panose="020B0503020204020204" pitchFamily="34" charset="-122"/>
                  <a:ea typeface="微软雅黑" panose="020B0503020204020204" pitchFamily="34" charset="-122"/>
                  <a:sym typeface="+mn-ea"/>
                </a:rPr>
                <a:t>李某获得兼职所得</a:t>
              </a:r>
              <a:r>
                <a:rPr lang="en-US" altLang="zh-CN" dirty="0">
                  <a:latin typeface="微软雅黑" panose="020B0503020204020204" pitchFamily="34" charset="-122"/>
                  <a:ea typeface="微软雅黑" panose="020B0503020204020204" pitchFamily="34" charset="-122"/>
                  <a:sym typeface="+mn-ea"/>
                </a:rPr>
                <a:t>1 000</a:t>
              </a:r>
              <a:r>
                <a:rPr lang="zh-CN" altLang="zh-CN" dirty="0">
                  <a:latin typeface="微软雅黑" panose="020B0503020204020204" pitchFamily="34" charset="-122"/>
                  <a:ea typeface="微软雅黑" panose="020B0503020204020204" pitchFamily="34" charset="-122"/>
                  <a:sym typeface="+mn-ea"/>
                </a:rPr>
                <a:t>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C.</a:t>
              </a:r>
              <a:r>
                <a:rPr lang="zh-CN" altLang="zh-CN" dirty="0">
                  <a:latin typeface="微软雅黑" panose="020B0503020204020204" pitchFamily="34" charset="-122"/>
                  <a:ea typeface="微软雅黑" panose="020B0503020204020204" pitchFamily="34" charset="-122"/>
                  <a:sym typeface="+mn-ea"/>
                </a:rPr>
                <a:t>王某取得的储蓄存款利息</a:t>
              </a:r>
              <a:r>
                <a:rPr lang="en-US" altLang="zh-CN" dirty="0">
                  <a:latin typeface="微软雅黑" panose="020B0503020204020204" pitchFamily="34" charset="-122"/>
                  <a:ea typeface="微软雅黑" panose="020B0503020204020204" pitchFamily="34" charset="-122"/>
                  <a:sym typeface="+mn-ea"/>
                </a:rPr>
                <a:t>1 500</a:t>
              </a:r>
              <a:r>
                <a:rPr lang="zh-CN" altLang="zh-CN" dirty="0">
                  <a:latin typeface="微软雅黑" panose="020B0503020204020204" pitchFamily="34" charset="-122"/>
                  <a:ea typeface="微软雅黑" panose="020B0503020204020204" pitchFamily="34" charset="-122"/>
                  <a:sym typeface="+mn-ea"/>
                </a:rPr>
                <a:t>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D.</a:t>
              </a:r>
              <a:r>
                <a:rPr lang="zh-CN" altLang="zh-CN" dirty="0">
                  <a:latin typeface="微软雅黑" panose="020B0503020204020204" pitchFamily="34" charset="-122"/>
                  <a:ea typeface="微软雅黑" panose="020B0503020204020204" pitchFamily="34" charset="-122"/>
                  <a:sym typeface="+mn-ea"/>
                </a:rPr>
                <a:t>张某因举报某公司违法行为获得的奖金</a:t>
              </a:r>
              <a:r>
                <a:rPr lang="en-US" altLang="zh-CN" dirty="0">
                  <a:latin typeface="微软雅黑" panose="020B0503020204020204" pitchFamily="34" charset="-122"/>
                  <a:ea typeface="微软雅黑" panose="020B0503020204020204" pitchFamily="34" charset="-122"/>
                  <a:sym typeface="+mn-ea"/>
                </a:rPr>
                <a:t>20 000</a:t>
              </a:r>
              <a:r>
                <a:rPr lang="zh-CN" altLang="zh-CN" dirty="0">
                  <a:latin typeface="微软雅黑" panose="020B0503020204020204" pitchFamily="34" charset="-122"/>
                  <a:ea typeface="微软雅黑" panose="020B0503020204020204" pitchFamily="34" charset="-122"/>
                  <a:sym typeface="+mn-ea"/>
                </a:rPr>
                <a:t>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64235" y="3846830"/>
            <a:ext cx="7606030" cy="307911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ACD</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latin typeface="微软雅黑" panose="020B0503020204020204" pitchFamily="34" charset="-122"/>
                <a:ea typeface="微软雅黑" panose="020B0503020204020204" pitchFamily="34" charset="-122"/>
                <a:sym typeface="+mn-ea"/>
              </a:rPr>
              <a:t>选项</a:t>
            </a:r>
            <a:r>
              <a:rPr lang="en-US" altLang="zh-CN" sz="1800" dirty="0">
                <a:latin typeface="微软雅黑" panose="020B0503020204020204" pitchFamily="34" charset="-122"/>
                <a:ea typeface="微软雅黑" panose="020B0503020204020204" pitchFamily="34" charset="-122"/>
                <a:sym typeface="+mn-ea"/>
              </a:rPr>
              <a:t>A</a:t>
            </a:r>
            <a:r>
              <a:rPr lang="zh-CN" altLang="zh-CN" sz="1800" dirty="0">
                <a:latin typeface="微软雅黑" panose="020B0503020204020204" pitchFamily="34" charset="-122"/>
                <a:ea typeface="微软雅黑" panose="020B0503020204020204" pitchFamily="34" charset="-122"/>
                <a:sym typeface="+mn-ea"/>
              </a:rPr>
              <a:t>，个人转让自用达</a:t>
            </a:r>
            <a:r>
              <a:rPr lang="en-US" altLang="zh-CN" sz="1800" dirty="0">
                <a:latin typeface="微软雅黑" panose="020B0503020204020204" pitchFamily="34" charset="-122"/>
                <a:ea typeface="微软雅黑" panose="020B0503020204020204" pitchFamily="34" charset="-122"/>
                <a:sym typeface="+mn-ea"/>
              </a:rPr>
              <a:t>5</a:t>
            </a:r>
            <a:r>
              <a:rPr lang="zh-CN" altLang="zh-CN" sz="1800" dirty="0">
                <a:latin typeface="微软雅黑" panose="020B0503020204020204" pitchFamily="34" charset="-122"/>
                <a:ea typeface="微软雅黑" panose="020B0503020204020204" pitchFamily="34" charset="-122"/>
                <a:sym typeface="+mn-ea"/>
              </a:rPr>
              <a:t>年以上，并且是唯一的家庭生活用房取得的所得，暂免征收个人所得税；选项</a:t>
            </a:r>
            <a:r>
              <a:rPr lang="en-US" altLang="zh-CN" sz="1800" dirty="0">
                <a:latin typeface="微软雅黑" panose="020B0503020204020204" pitchFamily="34" charset="-122"/>
                <a:ea typeface="微软雅黑" panose="020B0503020204020204" pitchFamily="34" charset="-122"/>
                <a:sym typeface="+mn-ea"/>
              </a:rPr>
              <a:t>C</a:t>
            </a:r>
            <a:r>
              <a:rPr lang="zh-CN" altLang="zh-CN" sz="1800" dirty="0">
                <a:latin typeface="微软雅黑" panose="020B0503020204020204" pitchFamily="34" charset="-122"/>
                <a:ea typeface="微软雅黑" panose="020B0503020204020204" pitchFamily="34" charset="-122"/>
                <a:sym typeface="+mn-ea"/>
              </a:rPr>
              <a:t>，自</a:t>
            </a:r>
            <a:r>
              <a:rPr lang="en-US" altLang="zh-CN" sz="1800" dirty="0">
                <a:latin typeface="微软雅黑" panose="020B0503020204020204" pitchFamily="34" charset="-122"/>
                <a:ea typeface="微软雅黑" panose="020B0503020204020204" pitchFamily="34" charset="-122"/>
                <a:sym typeface="+mn-ea"/>
              </a:rPr>
              <a:t>2008</a:t>
            </a:r>
            <a:r>
              <a:rPr lang="zh-CN" altLang="zh-CN" sz="1800" dirty="0">
                <a:latin typeface="微软雅黑" panose="020B0503020204020204" pitchFamily="34" charset="-122"/>
                <a:ea typeface="微软雅黑" panose="020B0503020204020204" pitchFamily="34" charset="-122"/>
                <a:sym typeface="+mn-ea"/>
              </a:rPr>
              <a:t>年</a:t>
            </a:r>
            <a:r>
              <a:rPr lang="en-US" altLang="zh-CN" sz="1800" dirty="0">
                <a:latin typeface="微软雅黑" panose="020B0503020204020204" pitchFamily="34" charset="-122"/>
                <a:ea typeface="微软雅黑" panose="020B0503020204020204" pitchFamily="34" charset="-122"/>
                <a:sym typeface="+mn-ea"/>
              </a:rPr>
              <a:t>10</a:t>
            </a:r>
            <a:r>
              <a:rPr lang="zh-CN" altLang="zh-CN" sz="1800" dirty="0">
                <a:latin typeface="微软雅黑" panose="020B0503020204020204" pitchFamily="34" charset="-122"/>
                <a:ea typeface="微软雅黑" panose="020B0503020204020204" pitchFamily="34" charset="-122"/>
                <a:sym typeface="+mn-ea"/>
              </a:rPr>
              <a:t>月</a:t>
            </a:r>
            <a:r>
              <a:rPr lang="en-US" altLang="zh-CN" sz="1800" dirty="0">
                <a:latin typeface="微软雅黑" panose="020B0503020204020204" pitchFamily="34" charset="-122"/>
                <a:ea typeface="微软雅黑" panose="020B0503020204020204" pitchFamily="34" charset="-122"/>
                <a:sym typeface="+mn-ea"/>
              </a:rPr>
              <a:t>9</a:t>
            </a:r>
            <a:r>
              <a:rPr lang="zh-CN" altLang="zh-CN" sz="1800" dirty="0">
                <a:latin typeface="微软雅黑" panose="020B0503020204020204" pitchFamily="34" charset="-122"/>
                <a:ea typeface="微软雅黑" panose="020B0503020204020204" pitchFamily="34" charset="-122"/>
                <a:sym typeface="+mn-ea"/>
              </a:rPr>
              <a:t>日（含）起，对储蓄存款利息所得暂免征收个人所得税；选项</a:t>
            </a:r>
            <a:r>
              <a:rPr lang="en-US" altLang="zh-CN" sz="1800" dirty="0">
                <a:latin typeface="微软雅黑" panose="020B0503020204020204" pitchFamily="34" charset="-122"/>
                <a:ea typeface="微软雅黑" panose="020B0503020204020204" pitchFamily="34" charset="-122"/>
                <a:sym typeface="+mn-ea"/>
              </a:rPr>
              <a:t>D</a:t>
            </a:r>
            <a:r>
              <a:rPr lang="zh-CN" altLang="zh-CN" sz="1800" dirty="0">
                <a:latin typeface="微软雅黑" panose="020B0503020204020204" pitchFamily="34" charset="-122"/>
                <a:ea typeface="微软雅黑" panose="020B0503020204020204" pitchFamily="34" charset="-122"/>
                <a:sym typeface="+mn-ea"/>
              </a:rPr>
              <a:t>，个人举报、协查各种违法、犯罪行为而获得的奖金，暂免征收个人所得税；选项</a:t>
            </a:r>
            <a:r>
              <a:rPr lang="en-US" altLang="zh-CN" sz="1800" dirty="0">
                <a:latin typeface="微软雅黑" panose="020B0503020204020204" pitchFamily="34" charset="-122"/>
                <a:ea typeface="微软雅黑" panose="020B0503020204020204" pitchFamily="34" charset="-122"/>
                <a:sym typeface="+mn-ea"/>
              </a:rPr>
              <a:t>B</a:t>
            </a:r>
            <a:r>
              <a:rPr lang="zh-CN" altLang="zh-CN" sz="1800" dirty="0">
                <a:latin typeface="微软雅黑" panose="020B0503020204020204" pitchFamily="34" charset="-122"/>
                <a:ea typeface="微软雅黑" panose="020B0503020204020204" pitchFamily="34" charset="-122"/>
                <a:sym typeface="+mn-ea"/>
              </a:rPr>
              <a:t>，按照“劳务报酬所得”，缴纳个人所得税。</a:t>
            </a:r>
            <a:endParaRPr lang="zh-CN" altLang="zh-CN" sz="1800" kern="1200" dirty="0">
              <a:latin typeface="微软雅黑" panose="020B0503020204020204" pitchFamily="34" charset="-122"/>
              <a:ea typeface="微软雅黑" panose="020B0503020204020204" pitchFamily="34" charset="-122"/>
              <a:cs typeface="+mn-cs"/>
            </a:endParaRPr>
          </a:p>
          <a:p>
            <a:pPr indent="466725">
              <a:lnSpc>
                <a:spcPct val="140000"/>
              </a:lnSpc>
              <a:buSzTx/>
              <a:buFont typeface="Arial" panose="020B0604020202020204" pitchFamily="34" charset="0"/>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1800" kern="1200" dirty="0">
              <a:solidFill>
                <a:schemeClr val="tx1"/>
              </a:solidFill>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829945" y="405130"/>
            <a:ext cx="7044055" cy="583565"/>
          </a:xfrm>
          <a:prstGeom prst="rect">
            <a:avLst/>
          </a:prstGeom>
          <a:noFill/>
        </p:spPr>
        <p:txBody>
          <a:bodyPr wrap="square" rtlCol="0">
            <a:spAutoFit/>
          </a:bodyPr>
          <a:p>
            <a:r>
              <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任务二 </a:t>
            </a:r>
            <a:r>
              <a:rPr lang="en-US" altLang="zh-CN"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个人</a:t>
            </a:r>
            <a:r>
              <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所得税</a:t>
            </a:r>
            <a:r>
              <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应纳税</a:t>
            </a:r>
            <a:r>
              <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额的计算</a:t>
            </a:r>
            <a:endPar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752475" y="1253490"/>
            <a:ext cx="7710805" cy="4723130"/>
          </a:xfrm>
          <a:prstGeom prst="rect">
            <a:avLst/>
          </a:prstGeom>
          <a:noFill/>
        </p:spPr>
        <p:txBody>
          <a:bodyPr wrap="square" rtlCol="0" anchor="t">
            <a:spAutoFit/>
          </a:bodyPr>
          <a:p>
            <a:pPr indent="466725" defTabSz="685800">
              <a:lnSpc>
                <a:spcPct val="125000"/>
              </a:lnSpc>
              <a:spcBef>
                <a:spcPts val="0"/>
              </a:spcBef>
              <a:spcAft>
                <a:spcPts val="0"/>
              </a:spcAft>
              <a:buClrTx/>
              <a:buSzTx/>
            </a:pPr>
            <a:r>
              <a:rPr lang="zh-CN" altLang="en-US" sz="2400" b="1" dirty="0">
                <a:solidFill>
                  <a:srgbClr val="9933FF"/>
                </a:solidFill>
                <a:latin typeface="微软雅黑" panose="020B0503020204020204" pitchFamily="34" charset="-122"/>
                <a:ea typeface="微软雅黑" panose="020B0503020204020204" pitchFamily="34" charset="-122"/>
                <a:sym typeface="+mn-ea"/>
              </a:rPr>
              <a:t>一、综合所得应纳税额的计算</a:t>
            </a:r>
            <a:endParaRPr lang="zh-CN" altLang="en-US" sz="2000" dirty="0">
              <a:latin typeface="微软雅黑" panose="020B0503020204020204" pitchFamily="34" charset="-122"/>
              <a:ea typeface="微软雅黑" panose="020B0503020204020204" pitchFamily="34" charset="-122"/>
              <a:sym typeface="+mn-ea"/>
            </a:endParaRPr>
          </a:p>
          <a:p>
            <a:pPr indent="466725" defTabSz="685800">
              <a:lnSpc>
                <a:spcPct val="125000"/>
              </a:lnSpc>
              <a:spcBef>
                <a:spcPts val="0"/>
              </a:spcBef>
              <a:spcAft>
                <a:spcPts val="0"/>
              </a:spcAft>
              <a:buClrTx/>
              <a:buSzTx/>
            </a:pPr>
            <a:r>
              <a:rPr lang="zh-CN" altLang="en-US" sz="2000" dirty="0">
                <a:latin typeface="微软雅黑" panose="020B0503020204020204" pitchFamily="34" charset="-122"/>
                <a:ea typeface="微软雅黑" panose="020B0503020204020204" pitchFamily="34" charset="-122"/>
                <a:sym typeface="+mn-ea"/>
              </a:rPr>
              <a:t>(一)居民个人综合所得应纳税额的计算</a:t>
            </a:r>
            <a:endParaRPr lang="zh-CN" altLang="en-US" sz="2000" dirty="0">
              <a:latin typeface="微软雅黑" panose="020B0503020204020204" pitchFamily="34" charset="-122"/>
              <a:ea typeface="微软雅黑" panose="020B0503020204020204" pitchFamily="34" charset="-122"/>
              <a:sym typeface="+mn-ea"/>
            </a:endParaRPr>
          </a:p>
          <a:p>
            <a:pPr indent="466725" defTabSz="685800">
              <a:lnSpc>
                <a:spcPct val="125000"/>
              </a:lnSpc>
              <a:spcBef>
                <a:spcPts val="0"/>
              </a:spcBef>
              <a:spcAft>
                <a:spcPts val="0"/>
              </a:spcAft>
              <a:buClrTx/>
              <a:buSzTx/>
            </a:pPr>
            <a:r>
              <a:rPr lang="zh-CN" altLang="en-US" sz="2000" dirty="0">
                <a:latin typeface="微软雅黑" panose="020B0503020204020204" pitchFamily="34" charset="-122"/>
                <a:ea typeface="微软雅黑" panose="020B0503020204020204" pitchFamily="34" charset="-122"/>
                <a:sym typeface="+mn-ea"/>
              </a:rPr>
              <a:t>1.应纳税所得额</a:t>
            </a:r>
            <a:endParaRPr lang="zh-CN" altLang="en-US" sz="2000" dirty="0">
              <a:latin typeface="微软雅黑" panose="020B0503020204020204" pitchFamily="34" charset="-122"/>
              <a:ea typeface="微软雅黑" panose="020B0503020204020204" pitchFamily="34" charset="-122"/>
              <a:sym typeface="+mn-ea"/>
            </a:endParaRPr>
          </a:p>
          <a:p>
            <a:pPr indent="466725">
              <a:lnSpc>
                <a:spcPct val="140000"/>
              </a:lnSpc>
              <a:buSzTx/>
            </a:pP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居民个人的综合所得，</a:t>
            </a:r>
            <a:r>
              <a:rPr lang="zh-CN"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以每一纳税</a:t>
            </a:r>
            <a:r>
              <a:rPr lang="zh-CN"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年度收入额</a:t>
            </a:r>
            <a:r>
              <a:rPr lang="zh-CN" altLang="zh-CN" sz="2000" dirty="0">
                <a:solidFill>
                  <a:srgbClr val="1318EB"/>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减除</a:t>
            </a:r>
            <a:r>
              <a:rPr lang="zh-CN"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费用</a:t>
            </a:r>
            <a:r>
              <a:rPr lang="en-US"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6</a:t>
            </a:r>
            <a:r>
              <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万元</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以及</a:t>
            </a:r>
            <a:r>
              <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专项扣除、专项附加扣除</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和依法确定的</a:t>
            </a:r>
            <a:r>
              <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其他扣除</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后的余额，为应纳税所得额</a:t>
            </a:r>
            <a:r>
              <a:rPr lang="zh-CN"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a:t>
            </a:r>
            <a:endParaRPr lang="zh-CN"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endParaRPr>
          </a:p>
          <a:p>
            <a:pPr indent="466725">
              <a:lnSpc>
                <a:spcPct val="140000"/>
              </a:lnSpc>
              <a:buSzTx/>
            </a:pP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综合所得</a:t>
            </a:r>
            <a:r>
              <a:rPr lang="zh-CN"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包括工资、薪金所得；劳务报酬所得；稿酬所得；特许权使用费所得四项。劳务报酬所得，稿酬所得，特许权使用费所得以收入减除</a:t>
            </a:r>
            <a:r>
              <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20%</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的费用后的余额为收入额。</a:t>
            </a:r>
            <a:r>
              <a:rPr lang="zh-CN"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稿酬所得的收入额减按</a:t>
            </a:r>
            <a:r>
              <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70%</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计算</a:t>
            </a:r>
            <a:r>
              <a:rPr lang="zh-CN"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华康少女文字W5(P)" pitchFamily="82" charset="-122"/>
              </a:rPr>
              <a:t>。</a:t>
            </a:r>
            <a:endParaRPr lang="zh-CN"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5000"/>
              </a:lnSpc>
              <a:spcBef>
                <a:spcPts val="0"/>
              </a:spcBef>
              <a:spcAft>
                <a:spcPts val="0"/>
              </a:spcAft>
              <a:buClrTx/>
              <a:buSzTx/>
            </a:pPr>
            <a:endParaRPr lang="zh-CN"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826" name="Rectangle 3"/>
          <p:cNvSpPr>
            <a:spLocks noGrp="1"/>
          </p:cNvSpPr>
          <p:nvPr>
            <p:ph idx="1"/>
          </p:nvPr>
        </p:nvSpPr>
        <p:spPr>
          <a:xfrm>
            <a:off x="457200" y="1112838"/>
            <a:ext cx="8229600" cy="4495800"/>
          </a:xfrm>
          <a:ln>
            <a:solidFill>
              <a:schemeClr val="accent1"/>
            </a:solidFill>
          </a:ln>
        </p:spPr>
        <p:txBody>
          <a:bodyPr wrap="square" lIns="91440" tIns="45720" rIns="91440" bIns="45720" anchor="t"/>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1</a:t>
            </a:r>
            <a:r>
              <a:rPr lang="zh-CN" altLang="zh-CN" sz="2400" b="0" kern="1200" dirty="0">
                <a:latin typeface="微软雅黑" panose="020B0503020204020204" pitchFamily="34" charset="-122"/>
                <a:ea typeface="微软雅黑" panose="020B0503020204020204" pitchFamily="34" charset="-122"/>
                <a:sym typeface="+mn-ea"/>
              </a:rPr>
              <a:t>）专项扣除，包括居民个人按照国家规定的范围和标准缴纳的</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基本养老保险、基本医疗保险、失业保险</a:t>
            </a:r>
            <a:r>
              <a:rPr lang="zh-CN" altLang="zh-CN" sz="2400" b="0" kern="1200" dirty="0">
                <a:latin typeface="微软雅黑" panose="020B0503020204020204" pitchFamily="34" charset="-122"/>
                <a:ea typeface="微软雅黑" panose="020B0503020204020204" pitchFamily="34" charset="-122"/>
                <a:sym typeface="+mn-ea"/>
              </a:rPr>
              <a:t>等社会保险费和</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住房公积金</a:t>
            </a:r>
            <a:r>
              <a:rPr lang="zh-CN" altLang="zh-CN" sz="2400" b="0" kern="1200" dirty="0">
                <a:latin typeface="微软雅黑" panose="020B0503020204020204" pitchFamily="34" charset="-122"/>
                <a:ea typeface="微软雅黑" panose="020B0503020204020204" pitchFamily="34" charset="-122"/>
                <a:sym typeface="+mn-ea"/>
              </a:rPr>
              <a:t>等</a:t>
            </a:r>
            <a:r>
              <a:rPr lang="zh-CN" altLang="zh-CN" sz="2400" b="0" kern="1200" dirty="0">
                <a:solidFill>
                  <a:srgbClr val="FFC000"/>
                </a:solidFill>
                <a:latin typeface="微软雅黑" panose="020B0503020204020204" pitchFamily="34" charset="-122"/>
                <a:ea typeface="微软雅黑" panose="020B0503020204020204" pitchFamily="34" charset="-122"/>
                <a:sym typeface="+mn-ea"/>
              </a:rPr>
              <a:t>（三险一金）</a:t>
            </a:r>
            <a:r>
              <a:rPr lang="zh-CN" altLang="zh-CN" sz="2400" b="0" kern="1200" dirty="0">
                <a:latin typeface="微软雅黑" panose="020B0503020204020204" pitchFamily="34" charset="-122"/>
                <a:ea typeface="微软雅黑" panose="020B0503020204020204" pitchFamily="34" charset="-122"/>
                <a:sym typeface="+mn-ea"/>
              </a:rPr>
              <a:t>。</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a:t>
            </a:r>
            <a:r>
              <a:rPr lang="en-US" altLang="zh-CN" sz="2400" b="0" kern="1200" dirty="0">
                <a:latin typeface="微软雅黑" panose="020B0503020204020204" pitchFamily="34" charset="-122"/>
                <a:ea typeface="微软雅黑" panose="020B0503020204020204" pitchFamily="34" charset="-122"/>
                <a:sym typeface="+mn-ea"/>
              </a:rPr>
              <a:t>2</a:t>
            </a:r>
            <a:r>
              <a:rPr lang="zh-CN" altLang="en-US" sz="2400" b="0" kern="1200" dirty="0">
                <a:latin typeface="微软雅黑" panose="020B0503020204020204" pitchFamily="34" charset="-122"/>
                <a:ea typeface="微软雅黑" panose="020B0503020204020204" pitchFamily="34" charset="-122"/>
                <a:sym typeface="+mn-ea"/>
              </a:rPr>
              <a:t>）专项附加扣除，包括</a:t>
            </a:r>
            <a:r>
              <a:rPr lang="en-US" altLang="zh-CN" sz="2400" b="0" kern="1200" dirty="0">
                <a:latin typeface="微软雅黑" panose="020B0503020204020204" pitchFamily="34" charset="-122"/>
                <a:ea typeface="微软雅黑" panose="020B0503020204020204" pitchFamily="34" charset="-122"/>
                <a:sym typeface="+mn-ea"/>
              </a:rPr>
              <a:t>3</a:t>
            </a:r>
            <a:r>
              <a:rPr lang="zh-CN" altLang="en-US" sz="2400" b="0" kern="1200" dirty="0">
                <a:latin typeface="微软雅黑" panose="020B0503020204020204" pitchFamily="34" charset="-122"/>
                <a:ea typeface="微软雅黑" panose="020B0503020204020204" pitchFamily="34" charset="-122"/>
                <a:sym typeface="+mn-ea"/>
              </a:rPr>
              <a:t>岁以下婴幼儿照护、子女教育、继续教育、大病医疗、住房贷款利息或者住房租金、赡养老人等支出。</a:t>
            </a:r>
            <a:endParaRPr kumimoji="0" lang="zh-CN" altLang="en-US" sz="2400" b="0" i="0" u="none" strike="noStrike" kern="0" cap="none" spc="0" normalizeH="0" baseline="0" noProof="1" dirty="0">
              <a:solidFill>
                <a:schemeClr val="tx1"/>
              </a:solidFill>
              <a:latin typeface="黑体" panose="02010609060101010101" pitchFamily="49" charset="-122"/>
              <a:ea typeface="黑体" panose="02010609060101010101" pitchFamily="49" charset="-122"/>
              <a:cs typeface="+mn-cs"/>
            </a:endParaRPr>
          </a:p>
        </p:txBody>
      </p:sp>
      <p:sp>
        <p:nvSpPr>
          <p:cNvPr id="2" name="标题 1"/>
          <p:cNvSpPr/>
          <p:nvPr>
            <p:ph type="title"/>
          </p:nvPr>
        </p:nvSpPr>
        <p:spPr/>
        <p:txBody>
          <a:bodyPr/>
          <a:p>
            <a:endParaRPr lang="zh-CN" alt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323215" y="404813"/>
            <a:ext cx="8229600" cy="4967287"/>
          </a:xfrm>
        </p:spPr>
        <p:txBody>
          <a:bodyPr/>
          <a:p>
            <a:pPr indent="466725" defTabSz="685800">
              <a:lnSpc>
                <a:spcPct val="120000"/>
              </a:lnSpc>
              <a:spcBef>
                <a:spcPct val="0"/>
              </a:spcBef>
              <a:buClrTx/>
              <a:buSzTx/>
            </a:pPr>
            <a:r>
              <a:rPr lang="zh-CN" altLang="zh-CN" sz="2400" kern="1200" dirty="0">
                <a:solidFill>
                  <a:srgbClr val="FF0000"/>
                </a:solidFill>
                <a:latin typeface="Calibri" panose="020F0502020204030204" pitchFamily="34" charset="0"/>
                <a:ea typeface="微软雅黑" panose="020B0503020204020204" pitchFamily="34" charset="-122"/>
                <a:sym typeface="+mn-ea"/>
              </a:rPr>
              <a:t>①</a:t>
            </a:r>
            <a:r>
              <a:rPr lang="zh-CN" altLang="zh-CN" sz="2400" kern="1200" dirty="0">
                <a:solidFill>
                  <a:srgbClr val="FF0000"/>
                </a:solidFill>
                <a:latin typeface="微软雅黑" panose="020B0503020204020204" pitchFamily="34" charset="-122"/>
                <a:ea typeface="微软雅黑" panose="020B0503020204020204" pitchFamily="34" charset="-122"/>
                <a:sym typeface="+mn-ea"/>
              </a:rPr>
              <a:t>子女教育</a:t>
            </a:r>
            <a:endParaRPr lang="zh-CN" altLang="zh-CN" sz="2400" kern="1200" dirty="0">
              <a:solidFill>
                <a:srgbClr val="FFFF00"/>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纳税人的子女接受全日制学历教育的相关支出，按照每个子女每月</a:t>
            </a:r>
            <a:r>
              <a:rPr lang="en-US" altLang="zh-CN" sz="2000" kern="1200" dirty="0">
                <a:solidFill>
                  <a:srgbClr val="FF0000"/>
                </a:solidFill>
                <a:latin typeface="微软雅黑" panose="020B0503020204020204" pitchFamily="34" charset="-122"/>
                <a:ea typeface="微软雅黑" panose="020B0503020204020204" pitchFamily="34" charset="-122"/>
                <a:sym typeface="+mn-ea"/>
              </a:rPr>
              <a:t>2 000</a:t>
            </a:r>
            <a:r>
              <a:rPr lang="zh-CN" altLang="zh-CN" sz="2000" kern="1200" dirty="0">
                <a:solidFill>
                  <a:srgbClr val="FF0000"/>
                </a:solidFill>
                <a:latin typeface="微软雅黑" panose="020B0503020204020204" pitchFamily="34" charset="-122"/>
                <a:ea typeface="微软雅黑" panose="020B0503020204020204" pitchFamily="34" charset="-122"/>
                <a:sym typeface="+mn-ea"/>
              </a:rPr>
              <a:t>元</a:t>
            </a:r>
            <a:r>
              <a:rPr lang="zh-CN" altLang="zh-CN" sz="2000" b="0" kern="1200" dirty="0">
                <a:latin typeface="微软雅黑" panose="020B0503020204020204" pitchFamily="34" charset="-122"/>
                <a:ea typeface="微软雅黑" panose="020B0503020204020204" pitchFamily="34" charset="-122"/>
                <a:sym typeface="+mn-ea"/>
              </a:rPr>
              <a:t>的标准定额扣除。</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子女，是指婚生子女、非婚生子女、继子女、养子女。父母之外的其他人担任未成年人的监护人的，比照本规定执行。</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学历教育包括义务教育（小学、初中教育）、高中阶段教育（普通高中、中等职业、技工教育</a:t>
            </a:r>
            <a:r>
              <a:rPr lang="en-US" altLang="zh-CN" sz="2000" b="0" kern="1200" dirty="0">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、高等教育（大学专科、大学本科、硕士研究生、博士研究生教育）。</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3</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父母可以选择由其中一方按扣除标准的100%扣除，也可以选择由双方分别按扣除标准的50%扣除，具体扣除方式在一个纳税年度内不能变更。</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4</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纳税人子女在中国境外接受教育的，纳税人应当留存境外学校录取通知书、留学签证等相关教育的证明资料备查。</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【记忆小贴士】</a:t>
            </a: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 000/月×人头，满3岁到博士，父母分扣各一半、约定一方可全扣。</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endParaRPr lang="zh-CN" altLang="zh-CN" b="1" kern="1200" dirty="0">
              <a:latin typeface="微软雅黑" panose="020B0503020204020204" pitchFamily="34" charset="-122"/>
              <a:ea typeface="微软雅黑" panose="020B0503020204020204" pitchFamily="34" charset="-122"/>
              <a:cs typeface="+mn-cs"/>
            </a:endParaRPr>
          </a:p>
          <a:p>
            <a:pPr>
              <a:lnSpc>
                <a:spcPct val="120000"/>
              </a:lnSpc>
              <a:spcBef>
                <a:spcPct val="0"/>
              </a:spcBef>
            </a:pPr>
            <a:endParaRPr lang="zh-CN" alt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3234" name="Rectangle 3"/>
          <p:cNvSpPr>
            <a:spLocks noGrp="1"/>
          </p:cNvSpPr>
          <p:nvPr>
            <p:ph idx="1"/>
          </p:nvPr>
        </p:nvSpPr>
        <p:spPr>
          <a:xfrm>
            <a:off x="97790" y="260985"/>
            <a:ext cx="8481695" cy="5853430"/>
          </a:xfrm>
        </p:spPr>
        <p:txBody>
          <a:bodyPr wrap="square" lIns="91440" tIns="45720" rIns="91440" bIns="45720" anchor="t" anchorCtr="0"/>
          <a:p>
            <a:pPr indent="466725" defTabSz="685800">
              <a:lnSpc>
                <a:spcPct val="130000"/>
              </a:lnSpc>
              <a:spcBef>
                <a:spcPts val="0"/>
              </a:spcBef>
              <a:spcAft>
                <a:spcPts val="0"/>
              </a:spcAft>
              <a:buClrTx/>
              <a:buSzTx/>
            </a:pPr>
            <a:r>
              <a:rPr lang="zh-CN" altLang="zh-CN" sz="2400" kern="1200" dirty="0">
                <a:solidFill>
                  <a:srgbClr val="FF0000"/>
                </a:solidFill>
                <a:latin typeface="Calibri" panose="020F0502020204030204" pitchFamily="34" charset="0"/>
                <a:ea typeface="微软雅黑" panose="020B0503020204020204" pitchFamily="34" charset="-122"/>
                <a:sym typeface="+mn-ea"/>
              </a:rPr>
              <a:t>②</a:t>
            </a:r>
            <a:r>
              <a:rPr lang="zh-CN" altLang="zh-CN" sz="2400" kern="1200" dirty="0">
                <a:solidFill>
                  <a:srgbClr val="FF0000"/>
                </a:solidFill>
                <a:latin typeface="微软雅黑" panose="020B0503020204020204" pitchFamily="34" charset="-122"/>
                <a:ea typeface="微软雅黑" panose="020B0503020204020204" pitchFamily="34" charset="-122"/>
                <a:sym typeface="+mn-ea"/>
              </a:rPr>
              <a:t>继续教育</a:t>
            </a:r>
            <a:endParaRPr lang="zh-CN" altLang="zh-CN" sz="2400" kern="1200" dirty="0">
              <a:solidFill>
                <a:srgbClr val="FF0000"/>
              </a:solidFill>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纳税人在中国境内接受学历（学位）继续教育的支出，在学历（学位）教育期间按照每月</a:t>
            </a:r>
            <a:r>
              <a:rPr lang="en-US" altLang="zh-CN" sz="2000" b="0" kern="1200" dirty="0">
                <a:latin typeface="微软雅黑" panose="020B0503020204020204" pitchFamily="34" charset="-122"/>
                <a:ea typeface="微软雅黑" panose="020B0503020204020204" pitchFamily="34" charset="-122"/>
                <a:sym typeface="+mn-ea"/>
              </a:rPr>
              <a:t>400</a:t>
            </a:r>
            <a:r>
              <a:rPr lang="zh-CN" altLang="zh-CN" sz="2000" b="0" kern="1200" dirty="0">
                <a:latin typeface="微软雅黑" panose="020B0503020204020204" pitchFamily="34" charset="-122"/>
                <a:ea typeface="微软雅黑" panose="020B0503020204020204" pitchFamily="34" charset="-122"/>
                <a:sym typeface="+mn-ea"/>
              </a:rPr>
              <a:t>元定额扣除。同一学历（学位）继续教育的扣除期限不能超过</a:t>
            </a:r>
            <a:r>
              <a:rPr lang="en-US" altLang="zh-CN" sz="2000" b="0" kern="1200" dirty="0">
                <a:latin typeface="微软雅黑" panose="020B0503020204020204" pitchFamily="34" charset="-122"/>
                <a:ea typeface="微软雅黑" panose="020B0503020204020204" pitchFamily="34" charset="-122"/>
                <a:sym typeface="+mn-ea"/>
              </a:rPr>
              <a:t>48</a:t>
            </a:r>
            <a:r>
              <a:rPr lang="zh-CN" altLang="zh-CN" sz="2000" b="0" kern="1200" dirty="0">
                <a:latin typeface="微软雅黑" panose="020B0503020204020204" pitchFamily="34" charset="-122"/>
                <a:ea typeface="微软雅黑" panose="020B0503020204020204" pitchFamily="34" charset="-122"/>
                <a:sym typeface="+mn-ea"/>
              </a:rPr>
              <a:t>个月。</a:t>
            </a:r>
            <a:endParaRPr lang="zh-CN" altLang="zh-CN" sz="2000" b="0" kern="1200" dirty="0">
              <a:latin typeface="微软雅黑" panose="020B0503020204020204" pitchFamily="34" charset="-122"/>
              <a:ea typeface="微软雅黑" panose="020B0503020204020204" pitchFamily="34" charset="-122"/>
              <a:cs typeface="+mn-cs"/>
            </a:endParaRPr>
          </a:p>
          <a:p>
            <a:pPr indent="466725" algn="l" defTabSz="685800">
              <a:lnSpc>
                <a:spcPct val="13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纳税人接受技能人员职业资格继续教育、专业技术人员职业资格继续教育的支出，在取得相关证书的当年，按照3 600元定额扣除。</a:t>
            </a:r>
            <a:endParaRPr lang="zh-CN" altLang="zh-CN" sz="2000" b="0" kern="1200" dirty="0">
              <a:latin typeface="微软雅黑" panose="020B0503020204020204" pitchFamily="34" charset="-122"/>
              <a:ea typeface="微软雅黑" panose="020B0503020204020204" pitchFamily="34" charset="-122"/>
              <a:sym typeface="+mn-ea"/>
            </a:endParaRPr>
          </a:p>
          <a:p>
            <a:pPr indent="466725" algn="l" defTabSz="685800">
              <a:lnSpc>
                <a:spcPct val="13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【提示1】</a:t>
            </a:r>
            <a:r>
              <a:rPr lang="zh-CN" altLang="zh-CN" sz="2000" b="0" kern="1200" dirty="0">
                <a:latin typeface="微软雅黑" panose="020B0503020204020204" pitchFamily="34" charset="-122"/>
                <a:ea typeface="微软雅黑" panose="020B0503020204020204" pitchFamily="34" charset="-122"/>
                <a:sym typeface="+mn-ea"/>
              </a:rPr>
              <a:t>个人接受本科及以下学历（学位）继续教育，符合规定扣除条件的，可以选择由其父母扣除，也可以选择由本人扣除。</a:t>
            </a:r>
            <a:endParaRPr lang="zh-CN" altLang="zh-CN" sz="2000" b="0" kern="1200" dirty="0">
              <a:latin typeface="微软雅黑" panose="020B0503020204020204" pitchFamily="34" charset="-122"/>
              <a:ea typeface="微软雅黑" panose="020B0503020204020204" pitchFamily="34" charset="-122"/>
              <a:cs typeface="+mn-cs"/>
            </a:endParaRPr>
          </a:p>
          <a:p>
            <a:pPr indent="466725" algn="l" defTabSz="685800">
              <a:lnSpc>
                <a:spcPct val="13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【提示2】</a:t>
            </a:r>
            <a:r>
              <a:rPr lang="zh-CN" altLang="zh-CN" sz="2000" b="0" kern="1200" dirty="0">
                <a:latin typeface="微软雅黑" panose="020B0503020204020204" pitchFamily="34" charset="-122"/>
                <a:ea typeface="微软雅黑" panose="020B0503020204020204" pitchFamily="34" charset="-122"/>
                <a:sym typeface="+mn-ea"/>
              </a:rPr>
              <a:t>纳税人接受技能人员职业资格继续教育、专业技术人员职业资格继续教育的，应当留存相关证书等资料备查。</a:t>
            </a:r>
            <a:endParaRPr lang="zh-CN" altLang="zh-CN" sz="2000" b="0" kern="1200" dirty="0">
              <a:latin typeface="微软雅黑" panose="020B0503020204020204" pitchFamily="34" charset="-122"/>
              <a:ea typeface="微软雅黑" panose="020B0503020204020204" pitchFamily="34" charset="-122"/>
              <a:cs typeface="+mn-cs"/>
            </a:endParaRPr>
          </a:p>
          <a:p>
            <a:pPr indent="466725" algn="l" defTabSz="685800">
              <a:lnSpc>
                <a:spcPct val="13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【记忆小贴士】</a:t>
            </a:r>
            <a:r>
              <a:rPr lang="zh-CN" altLang="zh-CN" sz="2000" b="0" kern="1200" dirty="0">
                <a:latin typeface="微软雅黑" panose="020B0503020204020204" pitchFamily="34" charset="-122"/>
                <a:ea typeface="微软雅黑" panose="020B0503020204020204" pitchFamily="34" charset="-122"/>
                <a:sym typeface="+mn-ea"/>
              </a:rPr>
              <a:t>学历继教：400/月，同一学历4年；职业继教：取证当年3 600。</a:t>
            </a:r>
            <a:endParaRPr lang="zh-CN" altLang="zh-CN" sz="2000" b="0" kern="1200" dirty="0">
              <a:latin typeface="微软雅黑" panose="020B0503020204020204" pitchFamily="34" charset="-122"/>
              <a:ea typeface="微软雅黑" panose="020B0503020204020204" pitchFamily="34" charset="-122"/>
              <a:cs typeface="+mn-cs"/>
            </a:endParaRPr>
          </a:p>
          <a:p>
            <a:pPr indent="466725" algn="l" defTabSz="685800">
              <a:lnSpc>
                <a:spcPct val="130000"/>
              </a:lnSpc>
              <a:spcBef>
                <a:spcPts val="0"/>
              </a:spcBef>
              <a:spcAft>
                <a:spcPts val="0"/>
              </a:spcAft>
              <a:buClrTx/>
              <a:buSzTx/>
            </a:pPr>
            <a:endParaRPr lang="zh-CN" altLang="zh-CN" sz="2000" b="0" kern="1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250825" y="405130"/>
            <a:ext cx="8435975" cy="4966970"/>
          </a:xfrm>
        </p:spPr>
        <p:txBody>
          <a:bodyPr/>
          <a:p>
            <a:pPr indent="466725" defTabSz="685800">
              <a:lnSpc>
                <a:spcPct val="120000"/>
              </a:lnSpc>
              <a:spcBef>
                <a:spcPts val="0"/>
              </a:spcBef>
              <a:spcAft>
                <a:spcPts val="0"/>
              </a:spcAft>
              <a:buClrTx/>
              <a:buSzTx/>
            </a:pPr>
            <a:r>
              <a:rPr lang="zh-CN" altLang="zh-CN" sz="2400" kern="1200" dirty="0">
                <a:solidFill>
                  <a:srgbClr val="FF0000"/>
                </a:solidFill>
                <a:latin typeface="Calibri" panose="020F0502020204030204" pitchFamily="34" charset="0"/>
                <a:ea typeface="微软雅黑" panose="020B0503020204020204" pitchFamily="34" charset="-122"/>
                <a:sym typeface="+mn-ea"/>
              </a:rPr>
              <a:t>③</a:t>
            </a:r>
            <a:r>
              <a:rPr lang="zh-CN" altLang="zh-CN" sz="2400" kern="1200" dirty="0">
                <a:solidFill>
                  <a:srgbClr val="FF0000"/>
                </a:solidFill>
                <a:latin typeface="微软雅黑" panose="020B0503020204020204" pitchFamily="34" charset="-122"/>
                <a:ea typeface="微软雅黑" panose="020B0503020204020204" pitchFamily="34" charset="-122"/>
                <a:sym typeface="+mn-ea"/>
              </a:rPr>
              <a:t>大病医疗</a:t>
            </a:r>
            <a:endParaRPr lang="zh-CN" altLang="zh-CN" sz="2400" b="0" kern="1200" dirty="0">
              <a:solidFill>
                <a:srgbClr val="FF0000"/>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en-US" altLang="zh-CN" sz="2000" b="0" kern="1200" dirty="0">
                <a:latin typeface="微软雅黑" panose="020B0503020204020204" pitchFamily="34" charset="-122"/>
                <a:ea typeface="微软雅黑" panose="020B0503020204020204" pitchFamily="34" charset="-122"/>
                <a:sym typeface="+mn-ea"/>
              </a:rPr>
              <a:t> </a:t>
            </a:r>
            <a:r>
              <a:rPr lang="zh-CN" altLang="zh-CN" sz="2000" b="0" kern="1200" dirty="0">
                <a:latin typeface="微软雅黑" panose="020B0503020204020204" pitchFamily="34" charset="-122"/>
                <a:ea typeface="微软雅黑" panose="020B0503020204020204" pitchFamily="34" charset="-122"/>
                <a:sym typeface="+mn-ea"/>
              </a:rPr>
              <a:t>在一个纳税年度内，纳税人发生的与基本医保相关的医药费用支出，扣除医保报销后个人负担（指医保目录范围内的自付部分）累计超过</a:t>
            </a:r>
            <a:r>
              <a:rPr lang="en-US" altLang="zh-CN" sz="2000" b="0" kern="1200" dirty="0">
                <a:latin typeface="微软雅黑" panose="020B0503020204020204" pitchFamily="34" charset="-122"/>
                <a:ea typeface="微软雅黑" panose="020B0503020204020204" pitchFamily="34" charset="-122"/>
                <a:sym typeface="+mn-ea"/>
              </a:rPr>
              <a:t>15 000</a:t>
            </a:r>
            <a:r>
              <a:rPr lang="zh-CN" altLang="zh-CN" sz="2000" b="0" kern="1200" dirty="0">
                <a:latin typeface="微软雅黑" panose="020B0503020204020204" pitchFamily="34" charset="-122"/>
                <a:ea typeface="微软雅黑" panose="020B0503020204020204" pitchFamily="34" charset="-122"/>
                <a:sym typeface="+mn-ea"/>
              </a:rPr>
              <a:t>元的部分，由纳税人在办理年度汇算清缴时，在</a:t>
            </a:r>
            <a:r>
              <a:rPr lang="en-US" altLang="zh-CN" sz="2000" b="0" kern="1200" dirty="0">
                <a:latin typeface="微软雅黑" panose="020B0503020204020204" pitchFamily="34" charset="-122"/>
                <a:ea typeface="微软雅黑" panose="020B0503020204020204" pitchFamily="34" charset="-122"/>
                <a:sym typeface="+mn-ea"/>
              </a:rPr>
              <a:t>80 000</a:t>
            </a:r>
            <a:r>
              <a:rPr lang="zh-CN" altLang="zh-CN" sz="2000" b="0" kern="1200" dirty="0">
                <a:latin typeface="微软雅黑" panose="020B0503020204020204" pitchFamily="34" charset="-122"/>
                <a:ea typeface="微软雅黑" panose="020B0503020204020204" pitchFamily="34" charset="-122"/>
                <a:sym typeface="+mn-ea"/>
              </a:rPr>
              <a:t>元限额内据实扣除。</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纳税人发生的医药费用支出可以选择由本人或者其配偶扣除；未成年子女发生的医药费用支出可以选择由其父母一方扣除。</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纳税人及其配偶、未成年子女发生的医药费用支出，按规定分别计算扣除额。</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3</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纳税人应当留存医药服务收费及医保报销相关票据原件（或者复印件）等资料备查。医疗保障部门应当向患者提供在医疗保障信息系统记录的本人年度医药费用信息查询服务。</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【记忆小贴士】</a:t>
            </a:r>
            <a:r>
              <a:rPr lang="en-US" altLang="zh-CN" sz="2000" b="0" kern="1200" dirty="0">
                <a:latin typeface="微软雅黑" panose="020B0503020204020204" pitchFamily="34" charset="-122"/>
                <a:ea typeface="微软雅黑" panose="020B0503020204020204" pitchFamily="34" charset="-122"/>
                <a:sym typeface="+mn-ea"/>
              </a:rPr>
              <a:t>80 000/</a:t>
            </a:r>
            <a:r>
              <a:rPr lang="zh-CN" altLang="zh-CN" sz="2000" b="0" kern="1200" dirty="0">
                <a:latin typeface="微软雅黑" panose="020B0503020204020204" pitchFamily="34" charset="-122"/>
                <a:ea typeface="微软雅黑" panose="020B0503020204020204" pitchFamily="34" charset="-122"/>
                <a:sym typeface="+mn-ea"/>
              </a:rPr>
              <a:t>年，本人扣或配偶扣，未成年子女一方扣，可分别扣</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en-US"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en-US" sz="2000" b="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67360" y="764858"/>
            <a:ext cx="8229600" cy="4967287"/>
          </a:xfrm>
        </p:spPr>
        <p:txBody>
          <a:bodyPr/>
          <a:p>
            <a:pPr indent="466725" defTabSz="685800">
              <a:lnSpc>
                <a:spcPct val="120000"/>
              </a:lnSpc>
              <a:spcBef>
                <a:spcPts val="0"/>
              </a:spcBef>
              <a:spcAft>
                <a:spcPts val="0"/>
              </a:spcAft>
              <a:buClrTx/>
              <a:buSzTx/>
            </a:pPr>
            <a:r>
              <a:rPr lang="zh-CN" altLang="zh-CN" sz="240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④住房贷款利息</a:t>
            </a:r>
            <a:endParaRPr lang="zh-CN" altLang="zh-CN" sz="240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纳税人本人或者配偶单独或者共同使用商业银行或者住房公积金个人住房贷款为本人或者其配偶购买中国境内住房，发生的首套住房贷款利息支出，在实际发生贷款利息的年度，按照每月</a:t>
            </a:r>
            <a:r>
              <a:rPr lang="en-US"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1 000</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元的标准定额扣除，扣除期限最长不超过</a:t>
            </a:r>
            <a:r>
              <a:rPr lang="en-US"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240</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个月。</a:t>
            </a:r>
            <a:endPar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纳税人只能享受一次首套住房贷款的利息扣除。</a:t>
            </a:r>
            <a:endPar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首套住房贷款是指购买住房享受首套住房贷款利率的住房贷款。</a:t>
            </a:r>
            <a:endPar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经夫妻双方约定，可以选择由其中一方扣除，具体扣除方式在一个纳税年度内不能变更。</a:t>
            </a:r>
            <a:endPar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67360" y="764858"/>
            <a:ext cx="8229600" cy="4967287"/>
          </a:xfrm>
        </p:spPr>
        <p:txBody>
          <a:bodyPr/>
          <a:p>
            <a:pPr indent="466725" defTabSz="685800">
              <a:lnSpc>
                <a:spcPct val="125000"/>
              </a:lnSpc>
              <a:spcBef>
                <a:spcPct val="0"/>
              </a:spcBef>
              <a:buClrTx/>
              <a:buSzTx/>
            </a:pPr>
            <a:r>
              <a:rPr lang="zh-CN" altLang="zh-CN" sz="240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④住房贷款利息</a:t>
            </a:r>
            <a:endParaRPr lang="zh-CN" altLang="zh-CN" sz="240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5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4</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夫妻双方婚前分别购买住房发生的首套住房贷款，其贷款利息支出，婚后可以选择其中一套购买的住房，由购买方按扣除标准的</a:t>
            </a:r>
            <a:r>
              <a:rPr lang="en-US" altLang="zh-CN" sz="2000" b="0" kern="1200" dirty="0">
                <a:latin typeface="微软雅黑" panose="020B0503020204020204" pitchFamily="34" charset="-122"/>
                <a:ea typeface="微软雅黑" panose="020B0503020204020204" pitchFamily="34" charset="-122"/>
                <a:sym typeface="+mn-ea"/>
              </a:rPr>
              <a:t>100%</a:t>
            </a:r>
            <a:r>
              <a:rPr lang="zh-CN" altLang="zh-CN" sz="2000" b="0" kern="1200" dirty="0">
                <a:latin typeface="微软雅黑" panose="020B0503020204020204" pitchFamily="34" charset="-122"/>
                <a:ea typeface="微软雅黑" panose="020B0503020204020204" pitchFamily="34" charset="-122"/>
                <a:sym typeface="+mn-ea"/>
              </a:rPr>
              <a:t>扣除，也可以由夫妻双方对各自购买的住房分别按扣除标准的</a:t>
            </a:r>
            <a:r>
              <a:rPr lang="en-US" altLang="zh-CN" sz="2000" b="0" kern="1200" dirty="0">
                <a:latin typeface="微软雅黑" panose="020B0503020204020204" pitchFamily="34" charset="-122"/>
                <a:ea typeface="微软雅黑" panose="020B0503020204020204" pitchFamily="34" charset="-122"/>
                <a:sym typeface="+mn-ea"/>
              </a:rPr>
              <a:t>50%</a:t>
            </a:r>
            <a:r>
              <a:rPr lang="zh-CN" altLang="zh-CN" sz="2000" b="0" kern="1200" dirty="0">
                <a:latin typeface="微软雅黑" panose="020B0503020204020204" pitchFamily="34" charset="-122"/>
                <a:ea typeface="微软雅黑" panose="020B0503020204020204" pitchFamily="34" charset="-122"/>
                <a:sym typeface="+mn-ea"/>
              </a:rPr>
              <a:t>扣除，具体扣除方式在一个纳税年度内不能变更。</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5</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纳税人应当留存住房贷款合同、贷款还款支出凭证备查。</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【记忆小贴士】</a:t>
            </a:r>
            <a:r>
              <a:rPr lang="en-US" altLang="zh-CN" sz="2000" b="0" kern="1200" dirty="0">
                <a:latin typeface="微软雅黑" panose="020B0503020204020204" pitchFamily="34" charset="-122"/>
                <a:ea typeface="微软雅黑" panose="020B0503020204020204" pitchFamily="34" charset="-122"/>
                <a:sym typeface="+mn-ea"/>
              </a:rPr>
              <a:t>1 000/</a:t>
            </a:r>
            <a:r>
              <a:rPr lang="zh-CN" altLang="zh-CN" sz="2000" b="0" kern="1200" dirty="0">
                <a:latin typeface="微软雅黑" panose="020B0503020204020204" pitchFamily="34" charset="-122"/>
                <a:ea typeface="微软雅黑" panose="020B0503020204020204" pitchFamily="34" charset="-122"/>
                <a:sym typeface="+mn-ea"/>
              </a:rPr>
              <a:t>月，</a:t>
            </a:r>
            <a:r>
              <a:rPr lang="en-US" altLang="zh-CN" sz="2000" b="0" kern="1200" dirty="0">
                <a:latin typeface="微软雅黑" panose="020B0503020204020204" pitchFamily="34" charset="-122"/>
                <a:ea typeface="微软雅黑" panose="020B0503020204020204" pitchFamily="34" charset="-122"/>
                <a:sym typeface="+mn-ea"/>
              </a:rPr>
              <a:t>20</a:t>
            </a:r>
            <a:r>
              <a:rPr lang="zh-CN" altLang="zh-CN" sz="2000" b="0" kern="1200" dirty="0">
                <a:latin typeface="微软雅黑" panose="020B0503020204020204" pitchFamily="34" charset="-122"/>
                <a:ea typeface="微软雅黑" panose="020B0503020204020204" pitchFamily="34" charset="-122"/>
                <a:sym typeface="+mn-ea"/>
              </a:rPr>
              <a:t>年，境内，首套，婚前均有房婚后扣一套。</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57505" y="188595"/>
            <a:ext cx="3392170" cy="583565"/>
          </a:xfrm>
          <a:prstGeom prst="rect">
            <a:avLst/>
          </a:prstGeom>
          <a:noFill/>
        </p:spPr>
        <p:txBody>
          <a:bodyPr wrap="square" rtlCol="0">
            <a:spAutoFit/>
          </a:bodyPr>
          <a:p>
            <a:r>
              <a:rPr lang="zh-CN" altLang="en-US" sz="3200" b="1">
                <a:solidFill>
                  <a:srgbClr val="FF0000"/>
                </a:solidFill>
                <a:latin typeface="微软雅黑" panose="020B0503020204020204" pitchFamily="34" charset="-122"/>
                <a:ea typeface="微软雅黑" panose="020B0503020204020204" pitchFamily="34" charset="-122"/>
              </a:rPr>
              <a:t>【项目引例】</a:t>
            </a:r>
            <a:endParaRPr lang="zh-CN" altLang="en-US" sz="3200" b="1">
              <a:solidFill>
                <a:srgbClr val="FF0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494790" y="772160"/>
            <a:ext cx="6542405" cy="583565"/>
          </a:xfrm>
          <a:prstGeom prst="rect">
            <a:avLst/>
          </a:prstGeom>
          <a:noFill/>
        </p:spPr>
        <p:txBody>
          <a:bodyPr wrap="square" rtlCol="0">
            <a:spAutoFit/>
          </a:bodyPr>
          <a:p>
            <a:r>
              <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任务一 </a:t>
            </a:r>
            <a:r>
              <a:rPr lang="en-US" altLang="zh-CN"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个人</a:t>
            </a:r>
            <a:r>
              <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所得税法规解读</a:t>
            </a:r>
            <a:endPar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4" name="组合 3" descr="7b0a202020202274657874626f78223a2022220a7d0a"/>
          <p:cNvGrpSpPr/>
          <p:nvPr/>
        </p:nvGrpSpPr>
        <p:grpSpPr>
          <a:xfrm>
            <a:off x="751205" y="1485265"/>
            <a:ext cx="7662545" cy="3897987"/>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278" y="4215"/>
              <a:ext cx="6686" cy="2568"/>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altLang="zh-CN" sz="2000">
                  <a:latin typeface="微软雅黑" panose="020B0503020204020204" pitchFamily="34" charset="-122"/>
                  <a:ea typeface="微软雅黑" panose="020B0503020204020204" pitchFamily="34" charset="-122"/>
                </a:rPr>
                <a:t>个人所得税是指国家制定的用以调整个人所得税征收与缴纳之间权利及义务关系的法律规范。</a:t>
              </a:r>
              <a:r>
                <a:rPr lang="zh-CN" altLang="zh-CN" sz="2000" dirty="0">
                  <a:latin typeface="微软雅黑" panose="020B0503020204020204" pitchFamily="34" charset="-122"/>
                  <a:ea typeface="微软雅黑" panose="020B0503020204020204" pitchFamily="34" charset="-122"/>
                  <a:sym typeface="+mn-ea"/>
                </a:rPr>
                <a:t>现行实行的个人所得税法律制度包括</a:t>
              </a:r>
              <a:r>
                <a:rPr lang="en-US" altLang="zh-CN" sz="2000" dirty="0">
                  <a:latin typeface="微软雅黑" panose="020B0503020204020204" pitchFamily="34" charset="-122"/>
                  <a:ea typeface="微软雅黑" panose="020B0503020204020204" pitchFamily="34" charset="-122"/>
                  <a:sym typeface="+mn-ea"/>
                </a:rPr>
                <a:t>2018</a:t>
              </a:r>
              <a:r>
                <a:rPr lang="zh-CN" altLang="en-US" sz="2000" dirty="0">
                  <a:latin typeface="微软雅黑" panose="020B0503020204020204" pitchFamily="34" charset="-122"/>
                  <a:ea typeface="微软雅黑" panose="020B0503020204020204" pitchFamily="34" charset="-122"/>
                  <a:sym typeface="+mn-ea"/>
                </a:rPr>
                <a:t>年</a:t>
              </a:r>
              <a:r>
                <a:rPr lang="en-US" altLang="zh-CN" sz="2000" dirty="0">
                  <a:latin typeface="微软雅黑" panose="020B0503020204020204" pitchFamily="34" charset="-122"/>
                  <a:ea typeface="微软雅黑" panose="020B0503020204020204" pitchFamily="34" charset="-122"/>
                  <a:sym typeface="+mn-ea"/>
                </a:rPr>
                <a:t>8</a:t>
              </a:r>
              <a:r>
                <a:rPr lang="zh-CN" altLang="en-US" sz="2000" dirty="0">
                  <a:latin typeface="微软雅黑" panose="020B0503020204020204" pitchFamily="34" charset="-122"/>
                  <a:ea typeface="微软雅黑" panose="020B0503020204020204" pitchFamily="34" charset="-122"/>
                  <a:sym typeface="+mn-ea"/>
                </a:rPr>
                <a:t>月</a:t>
              </a:r>
              <a:r>
                <a:rPr lang="en-US" altLang="zh-CN" sz="2000" dirty="0">
                  <a:latin typeface="微软雅黑" panose="020B0503020204020204" pitchFamily="34" charset="-122"/>
                  <a:ea typeface="微软雅黑" panose="020B0503020204020204" pitchFamily="34" charset="-122"/>
                  <a:sym typeface="+mn-ea"/>
                </a:rPr>
                <a:t>31</a:t>
              </a:r>
              <a:r>
                <a:rPr lang="zh-CN" altLang="en-US" sz="2000" dirty="0">
                  <a:latin typeface="微软雅黑" panose="020B0503020204020204" pitchFamily="34" charset="-122"/>
                  <a:ea typeface="微软雅黑" panose="020B0503020204020204" pitchFamily="34" charset="-122"/>
                  <a:sym typeface="+mn-ea"/>
                </a:rPr>
                <a:t>日修正的《中华人民共和国个人所得税法》，</a:t>
              </a:r>
              <a:r>
                <a:rPr lang="en-US" altLang="zh-CN" sz="2000" dirty="0">
                  <a:latin typeface="微软雅黑" panose="020B0503020204020204" pitchFamily="34" charset="-122"/>
                  <a:ea typeface="微软雅黑" panose="020B0503020204020204" pitchFamily="34" charset="-122"/>
                  <a:sym typeface="+mn-ea"/>
                </a:rPr>
                <a:t>2018</a:t>
              </a:r>
              <a:r>
                <a:rPr lang="zh-CN" altLang="en-US" sz="2000" dirty="0">
                  <a:latin typeface="微软雅黑" panose="020B0503020204020204" pitchFamily="34" charset="-122"/>
                  <a:ea typeface="微软雅黑" panose="020B0503020204020204" pitchFamily="34" charset="-122"/>
                  <a:sym typeface="+mn-ea"/>
                </a:rPr>
                <a:t>年</a:t>
              </a:r>
              <a:r>
                <a:rPr lang="en-US" altLang="zh-CN" sz="2000" dirty="0">
                  <a:latin typeface="微软雅黑" panose="020B0503020204020204" pitchFamily="34" charset="-122"/>
                  <a:ea typeface="微软雅黑" panose="020B0503020204020204" pitchFamily="34" charset="-122"/>
                  <a:sym typeface="+mn-ea"/>
                </a:rPr>
                <a:t>12</a:t>
              </a:r>
              <a:r>
                <a:rPr lang="zh-CN" altLang="en-US" sz="2000" dirty="0">
                  <a:latin typeface="微软雅黑" panose="020B0503020204020204" pitchFamily="34" charset="-122"/>
                  <a:ea typeface="微软雅黑" panose="020B0503020204020204" pitchFamily="34" charset="-122"/>
                  <a:sym typeface="+mn-ea"/>
                </a:rPr>
                <a:t>月</a:t>
              </a:r>
              <a:r>
                <a:rPr lang="en-US" altLang="zh-CN" sz="2000" dirty="0">
                  <a:latin typeface="微软雅黑" panose="020B0503020204020204" pitchFamily="34" charset="-122"/>
                  <a:ea typeface="微软雅黑" panose="020B0503020204020204" pitchFamily="34" charset="-122"/>
                  <a:sym typeface="+mn-ea"/>
                </a:rPr>
                <a:t>18</a:t>
              </a:r>
              <a:r>
                <a:rPr lang="zh-CN" altLang="en-US" sz="2000" dirty="0">
                  <a:latin typeface="微软雅黑" panose="020B0503020204020204" pitchFamily="34" charset="-122"/>
                  <a:ea typeface="微软雅黑" panose="020B0503020204020204" pitchFamily="34" charset="-122"/>
                  <a:sym typeface="+mn-ea"/>
                </a:rPr>
                <a:t>日修订的</a:t>
              </a:r>
              <a:r>
                <a:rPr lang="zh-CN" altLang="zh-CN" sz="2000" dirty="0">
                  <a:latin typeface="微软雅黑" panose="020B0503020204020204" pitchFamily="34" charset="-122"/>
                  <a:ea typeface="微软雅黑" panose="020B0503020204020204" pitchFamily="34" charset="-122"/>
                  <a:sym typeface="+mn-ea"/>
                </a:rPr>
                <a:t>《中华人民共和国个人所得税法实施条例》及国家财政、</a:t>
              </a:r>
              <a:r>
                <a:rPr lang="zh-CN" altLang="en-US" sz="2000" dirty="0">
                  <a:latin typeface="微软雅黑" panose="020B0503020204020204" pitchFamily="34" charset="-122"/>
                  <a:ea typeface="微软雅黑" panose="020B0503020204020204" pitchFamily="34" charset="-122"/>
                  <a:sym typeface="+mn-ea"/>
                </a:rPr>
                <a:t>税务主管部门制定的一系列部门规章和规范性文件。</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539115" y="692785"/>
            <a:ext cx="8229600" cy="1724660"/>
          </a:xfrm>
        </p:spPr>
        <p:txBody>
          <a:bodyPr/>
          <a:p>
            <a:pPr indent="466725" defTabSz="685800">
              <a:lnSpc>
                <a:spcPct val="120000"/>
              </a:lnSpc>
              <a:spcBef>
                <a:spcPts val="0"/>
              </a:spcBef>
              <a:spcAft>
                <a:spcPts val="0"/>
              </a:spcAft>
              <a:buClrTx/>
              <a:buSzTx/>
            </a:pPr>
            <a:r>
              <a:rPr lang="zh-CN" altLang="zh-CN" sz="2400" kern="1200" dirty="0">
                <a:solidFill>
                  <a:srgbClr val="FF0000"/>
                </a:solidFill>
                <a:latin typeface="微软雅黑" panose="020B0503020204020204" pitchFamily="34" charset="-122"/>
                <a:ea typeface="微软雅黑" panose="020B0503020204020204" pitchFamily="34" charset="-122"/>
                <a:sym typeface="+mn-ea"/>
              </a:rPr>
              <a:t>⑤住房租金</a:t>
            </a:r>
            <a:endParaRPr lang="zh-CN" altLang="zh-CN" sz="2400" kern="1200" dirty="0">
              <a:solidFill>
                <a:srgbClr val="FF0000"/>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纳税人在主要工作城市没有自有住房而发生的住房租金支出，可以按照以下标准定额扣除：</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en-US" sz="2400" b="0" kern="1200" dirty="0">
              <a:latin typeface="微软雅黑" panose="020B0503020204020204" pitchFamily="34" charset="-122"/>
              <a:ea typeface="微软雅黑" panose="020B0503020204020204" pitchFamily="34" charset="-122"/>
              <a:cs typeface="+mn-cs"/>
            </a:endParaRPr>
          </a:p>
          <a:p>
            <a:endParaRPr lang="zh-CN" altLang="en-US" sz="2400" b="0">
              <a:latin typeface="微软雅黑" panose="020B0503020204020204" pitchFamily="34" charset="-122"/>
              <a:ea typeface="微软雅黑" panose="020B0503020204020204" pitchFamily="34" charset="-122"/>
            </a:endParaRPr>
          </a:p>
        </p:txBody>
      </p:sp>
      <p:graphicFrame>
        <p:nvGraphicFramePr>
          <p:cNvPr id="4" name="表格 3"/>
          <p:cNvGraphicFramePr>
            <a:graphicFrameLocks noGrp="1"/>
          </p:cNvGraphicFramePr>
          <p:nvPr>
            <p:custDataLst>
              <p:tags r:id="rId1"/>
            </p:custDataLst>
          </p:nvPr>
        </p:nvGraphicFramePr>
        <p:xfrm>
          <a:off x="899160" y="2277745"/>
          <a:ext cx="6508115" cy="2329180"/>
        </p:xfrm>
        <a:graphic>
          <a:graphicData uri="http://schemas.openxmlformats.org/drawingml/2006/table">
            <a:tbl>
              <a:tblPr/>
              <a:tblGrid>
                <a:gridCol w="1208405"/>
                <a:gridCol w="4261485"/>
                <a:gridCol w="1038225"/>
              </a:tblGrid>
              <a:tr h="1165225">
                <a:tc gridSpan="2">
                  <a:txBody>
                    <a:bodyPr/>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直辖市、省会（首府）城市、计划单列市以及国务院确定的其他城市</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5134" marR="45134"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1 500/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月</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5134" marR="45134"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581025">
                <a:tc rowSpan="2">
                  <a:txBody>
                    <a:bodyPr/>
                    <a:p>
                      <a:pP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上述以外</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5134" marR="45134"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市辖区户籍人口超过</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万的城市</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5134" marR="45134"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1 100/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月</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5134" marR="45134"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582930">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市辖区户籍人口不超过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万的城市</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5134" marR="45134"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800/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月</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45134" marR="45134"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539750" y="548640"/>
            <a:ext cx="8340725" cy="5760085"/>
          </a:xfrm>
        </p:spPr>
        <p:txBody>
          <a:bodyPr/>
          <a:p>
            <a:pPr indent="466725" defTabSz="685800">
              <a:lnSpc>
                <a:spcPct val="12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纳税人的配偶在纳税人的主要工作城市有自有住房的，视同纳税人在主要工作城市有自有住房。</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主要工作城市是指纳税人任职受雇的直辖市、计划单列市、副省级城市、地级市（地区、州、盟）全部行政区域范围；纳税人无任职受雇单位的，为受理其综合所得汇算清缴的税务机关所在城市。</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3</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夫妻双方主要工作城市相同的，只能由一方扣除住房租金支出。</a:t>
            </a:r>
            <a:endParaRPr lang="zh-CN" altLang="zh-CN" sz="2000" b="0" kern="1200" dirty="0">
              <a:latin typeface="微软雅黑" panose="020B0503020204020204" pitchFamily="34" charset="-122"/>
              <a:ea typeface="微软雅黑" panose="020B0503020204020204" pitchFamily="34" charset="-122"/>
              <a:cs typeface="+mn-cs"/>
            </a:endParaRPr>
          </a:p>
          <a:p>
            <a:pPr indent="466725" algn="l" defTabSz="685800">
              <a:lnSpc>
                <a:spcPct val="12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4</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住房租金支出由签订租赁住房合同的承租人扣除。</a:t>
            </a:r>
            <a:endParaRPr lang="zh-CN" altLang="zh-CN" sz="2000" b="0" kern="1200" dirty="0">
              <a:latin typeface="微软雅黑" panose="020B0503020204020204" pitchFamily="34" charset="-122"/>
              <a:ea typeface="微软雅黑" panose="020B0503020204020204" pitchFamily="34" charset="-122"/>
              <a:sym typeface="+mn-ea"/>
            </a:endParaRPr>
          </a:p>
          <a:p>
            <a:pPr indent="466725" algn="l" defTabSz="685800">
              <a:lnSpc>
                <a:spcPct val="12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【提示5】</a:t>
            </a:r>
            <a:r>
              <a:rPr lang="zh-CN" altLang="zh-CN" sz="2000" b="0" kern="1200" dirty="0">
                <a:latin typeface="微软雅黑" panose="020B0503020204020204" pitchFamily="34" charset="-122"/>
                <a:ea typeface="微软雅黑" panose="020B0503020204020204" pitchFamily="34" charset="-122"/>
                <a:sym typeface="+mn-ea"/>
              </a:rPr>
              <a:t>纳税人及其配偶在一个纳税年度内不能同时分别享受住房贷款利息和住房租金专项附加扣除。</a:t>
            </a:r>
            <a:endParaRPr lang="zh-CN" altLang="zh-CN" sz="2000" b="0" kern="1200" dirty="0">
              <a:latin typeface="微软雅黑" panose="020B0503020204020204" pitchFamily="34" charset="-122"/>
              <a:ea typeface="微软雅黑" panose="020B0503020204020204" pitchFamily="34" charset="-122"/>
              <a:cs typeface="+mn-cs"/>
            </a:endParaRPr>
          </a:p>
          <a:p>
            <a:pPr indent="466725" algn="l" defTabSz="685800">
              <a:lnSpc>
                <a:spcPct val="12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【提示6】</a:t>
            </a:r>
            <a:r>
              <a:rPr lang="zh-CN" altLang="zh-CN" sz="2000" b="0" kern="1200" dirty="0">
                <a:latin typeface="微软雅黑" panose="020B0503020204020204" pitchFamily="34" charset="-122"/>
                <a:ea typeface="微软雅黑" panose="020B0503020204020204" pitchFamily="34" charset="-122"/>
                <a:sym typeface="+mn-ea"/>
              </a:rPr>
              <a:t>纳税人应当留存住房租赁合同、协议等有关资料备查。</a:t>
            </a:r>
            <a:endParaRPr lang="zh-CN" altLang="zh-CN" sz="2000" b="0" kern="1200" dirty="0">
              <a:latin typeface="微软雅黑" panose="020B0503020204020204" pitchFamily="34" charset="-122"/>
              <a:ea typeface="微软雅黑" panose="020B0503020204020204" pitchFamily="34" charset="-122"/>
              <a:cs typeface="+mn-cs"/>
            </a:endParaRPr>
          </a:p>
          <a:p>
            <a:pPr indent="466725" algn="l" defTabSz="685800">
              <a:lnSpc>
                <a:spcPct val="12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【记忆小贴士】</a:t>
            </a:r>
            <a:r>
              <a:rPr lang="zh-CN" altLang="zh-CN" sz="2000" b="0" kern="1200" dirty="0">
                <a:latin typeface="微软雅黑" panose="020B0503020204020204" pitchFamily="34" charset="-122"/>
                <a:ea typeface="微软雅黑" panose="020B0503020204020204" pitchFamily="34" charset="-122"/>
                <a:sym typeface="+mn-ea"/>
              </a:rPr>
              <a:t>1 500/1 100/800/月，无房，夫妻双方同城一方扣、不同城均无房分别扣，不与房贷同享。</a:t>
            </a:r>
            <a:endParaRPr lang="zh-CN" altLang="zh-CN" sz="2000" b="0" kern="12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394970" y="548323"/>
            <a:ext cx="8229600" cy="4967287"/>
          </a:xfrm>
        </p:spPr>
        <p:txBody>
          <a:bodyPr/>
          <a:p>
            <a:pPr indent="466725" defTabSz="685800">
              <a:lnSpc>
                <a:spcPct val="120000"/>
              </a:lnSpc>
              <a:spcBef>
                <a:spcPct val="0"/>
              </a:spcBef>
              <a:buClrTx/>
              <a:buSzTx/>
            </a:pPr>
            <a:r>
              <a:rPr lang="zh-CN" altLang="zh-CN" sz="240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⑥赡养老人</a:t>
            </a:r>
            <a:r>
              <a:rPr lang="en-US" altLang="zh-CN" sz="240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 </a:t>
            </a:r>
            <a:endParaRPr lang="zh-CN"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0000"/>
              </a:lnSpc>
              <a:spcBef>
                <a:spcPct val="0"/>
              </a:spcBef>
              <a:buClrTx/>
              <a:buSzTx/>
            </a:pP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纳税人赡养一位及以上被赡养人的赡养支出，统一按照以下标准定额扣除：</a:t>
            </a:r>
            <a:endPar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0000"/>
              </a:lnSpc>
              <a:spcBef>
                <a:spcPct val="0"/>
              </a:spcBef>
              <a:buClrTx/>
              <a:buSzTx/>
            </a:pPr>
            <a:r>
              <a:rPr lang="en-US"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 1.</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纳税人为独生子女的，按照每月</a:t>
            </a:r>
            <a:r>
              <a:rPr lang="en-US"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3 000</a:t>
            </a:r>
            <a:r>
              <a:rPr lang="zh-CN"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元</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的标准定额扣除；</a:t>
            </a:r>
            <a:endPar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0000"/>
              </a:lnSpc>
              <a:spcBef>
                <a:spcPct val="0"/>
              </a:spcBef>
              <a:buClrTx/>
              <a:buSzTx/>
            </a:pPr>
            <a:r>
              <a:rPr lang="en-US"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 2.</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纳税人为非独生子女的，由其与兄弟姐妹分摊每月</a:t>
            </a:r>
            <a:r>
              <a:rPr lang="en-US"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3 000</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元的扣除额度，每人分摊的额度不能超过每月</a:t>
            </a:r>
            <a:r>
              <a:rPr lang="en-US"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1500</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元。</a:t>
            </a:r>
            <a:endPar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0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可以由赡养人均摊或者约定分摊，也可以由被赡养人指定分摊。约定或者指定分摊的须签订书面分摊协议，指定分摊优先于约定分摊。</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具体分摊方式和额度在一个纳税年度内不能变更。</a:t>
            </a:r>
            <a:endPar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66725" defTabSz="685800">
              <a:lnSpc>
                <a:spcPct val="120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【提示2】</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被赡养人是指年满60岁的父母（指生父母、继父母、养父母。），以及子女均已去世的年满60岁的祖父母、外祖父母。 </a:t>
            </a:r>
            <a:endPar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0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【记忆小贴士】</a:t>
            </a:r>
            <a:r>
              <a:rPr lang="en-US"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 000元/月，满60周岁，无子女隔辈可扣，独生独扣、非独分摊扣最高不过1</a:t>
            </a:r>
            <a:r>
              <a:rPr lang="en-US"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sym typeface="+mn-ea"/>
              </a:rPr>
              <a:t>00元。</a:t>
            </a:r>
            <a:endPar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0000"/>
              </a:lnSpc>
              <a:spcBef>
                <a:spcPct val="0"/>
              </a:spcBef>
              <a:buClrTx/>
              <a:buSzTx/>
            </a:pPr>
            <a:endParaRPr lang="zh-CN" altLang="zh-CN" sz="2000" b="0" kern="120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731520"/>
            <a:ext cx="7595870" cy="243649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2120"/>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dirty="0">
                  <a:solidFill>
                    <a:srgbClr val="FF0000"/>
                  </a:solidFill>
                  <a:latin typeface="微软雅黑" panose="020B0503020204020204" pitchFamily="34" charset="-122"/>
                  <a:ea typeface="微软雅黑" panose="020B0503020204020204" pitchFamily="34" charset="-122"/>
                  <a:sym typeface="+mn-ea"/>
                </a:rPr>
                <a:t>多选</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zh-CN" altLang="zh-CN" sz="2000" dirty="0">
                  <a:latin typeface="微软雅黑" panose="020B0503020204020204" pitchFamily="34" charset="-122"/>
                  <a:ea typeface="微软雅黑" panose="020B0503020204020204" pitchFamily="34" charset="-122"/>
                  <a:sym typeface="+mn-ea"/>
                </a:rPr>
                <a:t>根据个人所得税法律制度的规定，下列各项中，可以作为个人专项附加扣除的有（　）。</a:t>
              </a:r>
              <a:endParaRPr lang="zh-CN" altLang="zh-CN" sz="2000" dirty="0">
                <a:latin typeface="微软雅黑" panose="020B0503020204020204" pitchFamily="34" charset="-122"/>
                <a:ea typeface="微软雅黑" panose="020B0503020204020204" pitchFamily="34" charset="-122"/>
                <a:sym typeface="+mn-ea"/>
              </a:endParaRPr>
            </a:p>
            <a:p>
              <a:pPr indent="466725" defTabSz="685800">
                <a:lnSpc>
                  <a:spcPct val="150000"/>
                </a:lnSpc>
                <a:spcBef>
                  <a:spcPct val="0"/>
                </a:spcBef>
                <a:buClrTx/>
                <a:buSzTx/>
              </a:pP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子女抚养     </a:t>
              </a: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继续教育      </a:t>
              </a: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赡养老人     </a:t>
              </a: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子女教育</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50900" y="3429000"/>
            <a:ext cx="7606030" cy="2202180"/>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sz="1800" dirty="0">
                <a:solidFill>
                  <a:srgbClr val="FF0000"/>
                </a:solidFill>
                <a:latin typeface="微软雅黑" panose="020B0503020204020204" pitchFamily="34" charset="-122"/>
                <a:ea typeface="微软雅黑" panose="020B0503020204020204" pitchFamily="34" charset="-122"/>
                <a:sym typeface="+mn-ea"/>
              </a:rPr>
              <a:t>BCD</a:t>
            </a:r>
            <a:endParaRPr lang="en-US" sz="1800" dirty="0">
              <a:solidFill>
                <a:srgbClr val="FF0000"/>
              </a:solidFill>
              <a:latin typeface="微软雅黑" panose="020B0503020204020204" pitchFamily="34" charset="-122"/>
              <a:ea typeface="微软雅黑" panose="020B0503020204020204" pitchFamily="34" charset="-122"/>
              <a:sym typeface="+mn-ea"/>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2000" dirty="0">
                <a:latin typeface="微软雅黑" panose="020B0503020204020204" pitchFamily="34" charset="-122"/>
                <a:ea typeface="微软雅黑" panose="020B0503020204020204" pitchFamily="34" charset="-122"/>
                <a:sym typeface="+mn-ea"/>
              </a:rPr>
              <a:t>综合所得中允许扣除的专项附加扣除包括：子女教育、继续教育、赡养老人、首套住房贷款利息、住房租金、大病医疗、</a:t>
            </a:r>
            <a:r>
              <a:rPr lang="en-US" altLang="zh-CN" sz="2000" dirty="0">
                <a:latin typeface="微软雅黑" panose="020B0503020204020204" pitchFamily="34" charset="-122"/>
                <a:ea typeface="微软雅黑" panose="020B0503020204020204" pitchFamily="34" charset="-122"/>
                <a:sym typeface="+mn-ea"/>
              </a:rPr>
              <a:t>3</a:t>
            </a:r>
            <a:r>
              <a:rPr lang="zh-CN" altLang="en-US" sz="2000" dirty="0">
                <a:latin typeface="微软雅黑" panose="020B0503020204020204" pitchFamily="34" charset="-122"/>
                <a:ea typeface="微软雅黑" panose="020B0503020204020204" pitchFamily="34" charset="-122"/>
                <a:sym typeface="+mn-ea"/>
              </a:rPr>
              <a:t>岁以下婴幼儿照护</a:t>
            </a:r>
            <a:r>
              <a:rPr lang="zh-CN" altLang="zh-CN" sz="2000" dirty="0">
                <a:latin typeface="微软雅黑" panose="020B0503020204020204" pitchFamily="34" charset="-122"/>
                <a:ea typeface="微软雅黑" panose="020B0503020204020204" pitchFamily="34" charset="-122"/>
                <a:sym typeface="+mn-ea"/>
              </a:rPr>
              <a:t>。</a:t>
            </a:r>
            <a:endParaRPr lang="zh-CN" altLang="zh-CN" sz="2000" kern="1200" dirty="0">
              <a:latin typeface="微软雅黑" panose="020B0503020204020204" pitchFamily="34" charset="-122"/>
              <a:ea typeface="微软雅黑" panose="020B0503020204020204" pitchFamily="34" charset="-122"/>
              <a:cs typeface="+mn-cs"/>
            </a:endParaRPr>
          </a:p>
          <a:p>
            <a:pPr indent="466725">
              <a:lnSpc>
                <a:spcPct val="140000"/>
              </a:lnSpc>
              <a:buSzTx/>
              <a:buFont typeface="Arial" panose="020B0604020202020204" pitchFamily="34" charset="0"/>
            </a:pPr>
            <a:endParaRPr lang="zh-CN" altLang="en-US" sz="2000" kern="1200" dirty="0">
              <a:solidFill>
                <a:schemeClr val="tx1"/>
              </a:solidFill>
              <a:latin typeface="Nexa Light" pitchFamily="50" charset="0"/>
              <a:ea typeface="华康少女文字W5(P)" pitchFamily="8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356235"/>
            <a:ext cx="7960360" cy="3635826"/>
            <a:chOff x="5868" y="3651"/>
            <a:chExt cx="7463" cy="3672"/>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028"/>
              <a:ext cx="6996" cy="329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ts val="246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dirty="0">
                  <a:solidFill>
                    <a:srgbClr val="FF0000"/>
                  </a:solidFill>
                  <a:latin typeface="微软雅黑" panose="020B0503020204020204" pitchFamily="34" charset="-122"/>
                  <a:ea typeface="微软雅黑" panose="020B0503020204020204" pitchFamily="34" charset="-122"/>
                  <a:sym typeface="+mn-ea"/>
                </a:rPr>
                <a:t>单选</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zh-CN" altLang="zh-CN" dirty="0">
                  <a:latin typeface="微软雅黑" panose="020B0503020204020204" pitchFamily="34" charset="-122"/>
                  <a:ea typeface="微软雅黑" panose="020B0503020204020204" pitchFamily="34" charset="-122"/>
                  <a:sym typeface="+mn-ea"/>
                </a:rPr>
                <a:t>根据个人所得税法律制度的规定，关于综合所得的下列表述中，不正确的是（　）。</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ts val="2460"/>
                </a:lnSpc>
                <a:spcBef>
                  <a:spcPct val="0"/>
                </a:spcBef>
                <a:buClrTx/>
                <a:buSzTx/>
              </a:pPr>
              <a:r>
                <a:rPr lang="en-US" altLang="zh-CN" dirty="0">
                  <a:latin typeface="微软雅黑" panose="020B0503020204020204" pitchFamily="34" charset="-122"/>
                  <a:ea typeface="微软雅黑" panose="020B0503020204020204" pitchFamily="34" charset="-122"/>
                  <a:sym typeface="+mn-ea"/>
                </a:rPr>
                <a:t>A.</a:t>
              </a:r>
              <a:r>
                <a:rPr lang="zh-CN" altLang="zh-CN" dirty="0">
                  <a:latin typeface="微软雅黑" panose="020B0503020204020204" pitchFamily="34" charset="-122"/>
                  <a:ea typeface="微软雅黑" panose="020B0503020204020204" pitchFamily="34" charset="-122"/>
                  <a:sym typeface="+mn-ea"/>
                </a:rPr>
                <a:t>纳税人赡养</a:t>
              </a:r>
              <a:r>
                <a:rPr lang="en-US" altLang="zh-CN" dirty="0">
                  <a:latin typeface="微软雅黑" panose="020B0503020204020204" pitchFamily="34" charset="-122"/>
                  <a:ea typeface="微软雅黑" panose="020B0503020204020204" pitchFamily="34" charset="-122"/>
                  <a:sym typeface="+mn-ea"/>
                </a:rPr>
                <a:t>2</a:t>
              </a:r>
              <a:r>
                <a:rPr lang="zh-CN" altLang="zh-CN" dirty="0">
                  <a:latin typeface="微软雅黑" panose="020B0503020204020204" pitchFamily="34" charset="-122"/>
                  <a:ea typeface="微软雅黑" panose="020B0503020204020204" pitchFamily="34" charset="-122"/>
                  <a:sym typeface="+mn-ea"/>
                </a:rPr>
                <a:t>个及以上老人的，不按老人人数加倍扣除</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ts val="2460"/>
                </a:lnSpc>
                <a:spcBef>
                  <a:spcPct val="0"/>
                </a:spcBef>
                <a:buClrTx/>
                <a:buSzTx/>
              </a:pPr>
              <a:r>
                <a:rPr lang="en-US" altLang="zh-CN" dirty="0">
                  <a:latin typeface="微软雅黑" panose="020B0503020204020204" pitchFamily="34" charset="-122"/>
                  <a:ea typeface="微软雅黑" panose="020B0503020204020204" pitchFamily="34" charset="-122"/>
                  <a:sym typeface="+mn-ea"/>
                </a:rPr>
                <a:t>B.</a:t>
              </a:r>
              <a:r>
                <a:rPr lang="zh-CN" altLang="zh-CN" dirty="0">
                  <a:latin typeface="微软雅黑" panose="020B0503020204020204" pitchFamily="34" charset="-122"/>
                  <a:ea typeface="微软雅黑" panose="020B0503020204020204" pitchFamily="34" charset="-122"/>
                  <a:sym typeface="+mn-ea"/>
                </a:rPr>
                <a:t>子女接受学前教育和学历教育的相关支出按每个子女每年</a:t>
              </a:r>
              <a:r>
                <a:rPr lang="en-US" altLang="zh-CN" dirty="0">
                  <a:latin typeface="微软雅黑" panose="020B0503020204020204" pitchFamily="34" charset="-122"/>
                  <a:ea typeface="微软雅黑" panose="020B0503020204020204" pitchFamily="34" charset="-122"/>
                  <a:sym typeface="+mn-ea"/>
                </a:rPr>
                <a:t>12 000</a:t>
              </a:r>
              <a:r>
                <a:rPr lang="zh-CN" altLang="zh-CN" dirty="0">
                  <a:latin typeface="微软雅黑" panose="020B0503020204020204" pitchFamily="34" charset="-122"/>
                  <a:ea typeface="微软雅黑" panose="020B0503020204020204" pitchFamily="34" charset="-122"/>
                  <a:sym typeface="+mn-ea"/>
                </a:rPr>
                <a:t>元标准定额扣除</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ts val="2460"/>
                </a:lnSpc>
                <a:spcBef>
                  <a:spcPct val="0"/>
                </a:spcBef>
                <a:buClrTx/>
                <a:buSzTx/>
              </a:pPr>
              <a:r>
                <a:rPr lang="en-US" altLang="zh-CN" dirty="0">
                  <a:latin typeface="微软雅黑" panose="020B0503020204020204" pitchFamily="34" charset="-122"/>
                  <a:ea typeface="微软雅黑" panose="020B0503020204020204" pitchFamily="34" charset="-122"/>
                  <a:sym typeface="+mn-ea"/>
                </a:rPr>
                <a:t>C.</a:t>
              </a:r>
              <a:r>
                <a:rPr lang="zh-CN" altLang="zh-CN" dirty="0">
                  <a:latin typeface="微软雅黑" panose="020B0503020204020204" pitchFamily="34" charset="-122"/>
                  <a:ea typeface="微软雅黑" panose="020B0503020204020204" pitchFamily="34" charset="-122"/>
                  <a:sym typeface="+mn-ea"/>
                </a:rPr>
                <a:t>大病医疗专项附加扣除由纳税人办理汇算清缴时扣除</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ts val="2460"/>
                </a:lnSpc>
                <a:spcBef>
                  <a:spcPct val="0"/>
                </a:spcBef>
                <a:buClrTx/>
                <a:buSzTx/>
              </a:pPr>
              <a:r>
                <a:rPr lang="en-US" altLang="zh-CN" dirty="0">
                  <a:latin typeface="微软雅黑" panose="020B0503020204020204" pitchFamily="34" charset="-122"/>
                  <a:ea typeface="微软雅黑" panose="020B0503020204020204" pitchFamily="34" charset="-122"/>
                  <a:sym typeface="+mn-ea"/>
                </a:rPr>
                <a:t>D.</a:t>
              </a:r>
              <a:r>
                <a:rPr lang="zh-CN" altLang="zh-CN" dirty="0">
                  <a:latin typeface="微软雅黑" panose="020B0503020204020204" pitchFamily="34" charset="-122"/>
                  <a:ea typeface="微软雅黑" panose="020B0503020204020204" pitchFamily="34" charset="-122"/>
                  <a:sym typeface="+mn-ea"/>
                </a:rPr>
                <a:t>本人或配偶使用商业银行或住房公积金个人住房贷款为本人或其配偶购买住房，发生的住房贷款利息支出，在偿还贷款期间，可以按照每年</a:t>
              </a:r>
              <a:r>
                <a:rPr lang="en-US" altLang="zh-CN" dirty="0">
                  <a:latin typeface="微软雅黑" panose="020B0503020204020204" pitchFamily="34" charset="-122"/>
                  <a:ea typeface="微软雅黑" panose="020B0503020204020204" pitchFamily="34" charset="-122"/>
                  <a:sym typeface="+mn-ea"/>
                </a:rPr>
                <a:t>12 000</a:t>
              </a:r>
              <a:r>
                <a:rPr lang="zh-CN" altLang="zh-CN" dirty="0">
                  <a:latin typeface="微软雅黑" panose="020B0503020204020204" pitchFamily="34" charset="-122"/>
                  <a:ea typeface="微软雅黑" panose="020B0503020204020204" pitchFamily="34" charset="-122"/>
                  <a:sym typeface="+mn-ea"/>
                </a:rPr>
                <a:t>元（每月</a:t>
              </a:r>
              <a:r>
                <a:rPr lang="en-US" altLang="zh-CN" dirty="0">
                  <a:latin typeface="微软雅黑" panose="020B0503020204020204" pitchFamily="34" charset="-122"/>
                  <a:ea typeface="微软雅黑" panose="020B0503020204020204" pitchFamily="34" charset="-122"/>
                  <a:sym typeface="+mn-ea"/>
                </a:rPr>
                <a:t>1 000</a:t>
              </a:r>
              <a:r>
                <a:rPr lang="zh-CN" altLang="zh-CN" dirty="0">
                  <a:latin typeface="微软雅黑" panose="020B0503020204020204" pitchFamily="34" charset="-122"/>
                  <a:ea typeface="微软雅黑" panose="020B0503020204020204" pitchFamily="34" charset="-122"/>
                  <a:sym typeface="+mn-ea"/>
                </a:rPr>
                <a:t>元）标准定额扣除</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940435" y="3973195"/>
            <a:ext cx="7606030" cy="1750060"/>
          </a:xfrm>
          <a:prstGeom prst="rect">
            <a:avLst/>
          </a:prstGeom>
          <a:noFill/>
        </p:spPr>
        <p:txBody>
          <a:bodyPr wrap="square" rtlCol="0" anchor="t">
            <a:noAutofit/>
          </a:bodyPr>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mn-ea"/>
              </a:rPr>
              <a:t>D</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a:lnSpc>
                <a:spcPct val="14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latin typeface="微软雅黑" panose="020B0503020204020204" pitchFamily="34" charset="-122"/>
                <a:ea typeface="微软雅黑" panose="020B0503020204020204" pitchFamily="34" charset="-122"/>
                <a:sym typeface="+mn-ea"/>
              </a:rPr>
              <a:t>本人或配偶使用商业银行或住房公积金个人住房贷款为本人或其配偶购买住房，发生的</a:t>
            </a:r>
            <a:r>
              <a:rPr lang="zh-CN" altLang="zh-CN" sz="1800" dirty="0">
                <a:solidFill>
                  <a:srgbClr val="FFC000"/>
                </a:solidFill>
                <a:latin typeface="微软雅黑" panose="020B0503020204020204" pitchFamily="34" charset="-122"/>
                <a:ea typeface="微软雅黑" panose="020B0503020204020204" pitchFamily="34" charset="-122"/>
                <a:sym typeface="+mn-ea"/>
              </a:rPr>
              <a:t>首套</a:t>
            </a:r>
            <a:r>
              <a:rPr lang="zh-CN" altLang="zh-CN" sz="1800" dirty="0">
                <a:latin typeface="微软雅黑" panose="020B0503020204020204" pitchFamily="34" charset="-122"/>
                <a:ea typeface="微软雅黑" panose="020B0503020204020204" pitchFamily="34" charset="-122"/>
                <a:sym typeface="+mn-ea"/>
              </a:rPr>
              <a:t>住房贷款利息支出，在偿还贷款期间，可以按照每年</a:t>
            </a:r>
            <a:r>
              <a:rPr lang="en-US" altLang="zh-CN" sz="1800" dirty="0">
                <a:latin typeface="微软雅黑" panose="020B0503020204020204" pitchFamily="34" charset="-122"/>
                <a:ea typeface="微软雅黑" panose="020B0503020204020204" pitchFamily="34" charset="-122"/>
                <a:sym typeface="+mn-ea"/>
              </a:rPr>
              <a:t>12 000</a:t>
            </a:r>
            <a:r>
              <a:rPr lang="zh-CN" altLang="zh-CN" sz="1800" dirty="0">
                <a:latin typeface="微软雅黑" panose="020B0503020204020204" pitchFamily="34" charset="-122"/>
                <a:ea typeface="微软雅黑" panose="020B0503020204020204" pitchFamily="34" charset="-122"/>
                <a:sym typeface="+mn-ea"/>
              </a:rPr>
              <a:t>元（每月</a:t>
            </a:r>
            <a:r>
              <a:rPr lang="en-US" altLang="zh-CN" sz="1800" dirty="0">
                <a:latin typeface="微软雅黑" panose="020B0503020204020204" pitchFamily="34" charset="-122"/>
                <a:ea typeface="微软雅黑" panose="020B0503020204020204" pitchFamily="34" charset="-122"/>
                <a:sym typeface="+mn-ea"/>
              </a:rPr>
              <a:t>1 000</a:t>
            </a:r>
            <a:r>
              <a:rPr lang="zh-CN" altLang="zh-CN" sz="1800" dirty="0">
                <a:latin typeface="微软雅黑" panose="020B0503020204020204" pitchFamily="34" charset="-122"/>
                <a:ea typeface="微软雅黑" panose="020B0503020204020204" pitchFamily="34" charset="-122"/>
                <a:sym typeface="+mn-ea"/>
              </a:rPr>
              <a:t>元）标准定额扣除。</a:t>
            </a:r>
            <a:endParaRPr lang="zh-CN" altLang="zh-CN" sz="1800" kern="1200" dirty="0">
              <a:latin typeface="微软雅黑" panose="020B0503020204020204" pitchFamily="34" charset="-122"/>
              <a:ea typeface="微软雅黑" panose="020B0503020204020204" pitchFamily="34" charset="-122"/>
              <a:cs typeface="+mn-cs"/>
            </a:endParaRPr>
          </a:p>
          <a:p>
            <a:pPr indent="466725">
              <a:lnSpc>
                <a:spcPct val="140000"/>
              </a:lnSpc>
              <a:buSzTx/>
              <a:buFont typeface="Arial" panose="020B0604020202020204" pitchFamily="34" charset="0"/>
            </a:pPr>
            <a:endParaRPr lang="zh-CN" altLang="en-US" sz="1800" kern="1200" dirty="0">
              <a:solidFill>
                <a:schemeClr val="tx1"/>
              </a:solidFill>
              <a:latin typeface="Nexa Light" pitchFamily="50" charset="0"/>
              <a:ea typeface="华康少女文字W5(P)" pitchFamily="8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6306" name="Rectangle 3"/>
          <p:cNvSpPr>
            <a:spLocks noGrp="1"/>
          </p:cNvSpPr>
          <p:nvPr>
            <p:ph idx="1"/>
          </p:nvPr>
        </p:nvSpPr>
        <p:spPr>
          <a:xfrm>
            <a:off x="467360" y="332740"/>
            <a:ext cx="8229600" cy="1181735"/>
          </a:xfrm>
        </p:spPr>
        <p:txBody>
          <a:bodyPr wrap="square" lIns="91440" tIns="45720" rIns="91440" bIns="45720" anchor="t" anchorCtr="0"/>
          <a:p>
            <a:pPr lvl="1" eaLnBrk="1" hangingPunct="1">
              <a:lnSpc>
                <a:spcPct val="120000"/>
              </a:lnSpc>
              <a:spcBef>
                <a:spcPts val="20"/>
              </a:spcBef>
              <a:spcAft>
                <a:spcPts val="0"/>
              </a:spcAft>
            </a:pPr>
            <a:r>
              <a:rPr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⑦3岁以下婴幼儿照护</a:t>
            </a:r>
            <a:endParaRPr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lvl="1" eaLnBrk="1" hangingPunct="1">
              <a:lnSpc>
                <a:spcPct val="120000"/>
              </a:lnSpc>
              <a:spcBef>
                <a:spcPts val="20"/>
              </a:spcBef>
              <a:spcAft>
                <a:spcPts val="0"/>
              </a:spcAft>
            </a:pPr>
            <a:r>
              <a:rPr lang="en-US" sz="2000" b="0" dirty="0">
                <a:solidFill>
                  <a:schemeClr val="tx1"/>
                </a:solidFill>
              </a:rPr>
              <a:t>    </a:t>
            </a:r>
            <a:r>
              <a:rPr sz="2000" b="0" dirty="0">
                <a:solidFill>
                  <a:schemeClr val="tx1"/>
                </a:solidFill>
              </a:rPr>
              <a:t>纳税人照护3岁以下婴幼儿子女的相关支出，按照每个婴幼儿每月</a:t>
            </a:r>
            <a:r>
              <a:rPr lang="en-US" sz="2000" b="0" dirty="0">
                <a:solidFill>
                  <a:srgbClr val="FF0000"/>
                </a:solidFill>
              </a:rPr>
              <a:t>2</a:t>
            </a:r>
            <a:r>
              <a:rPr sz="2000" b="0" dirty="0">
                <a:solidFill>
                  <a:srgbClr val="FF0000"/>
                </a:solidFill>
              </a:rPr>
              <a:t>000元</a:t>
            </a:r>
            <a:r>
              <a:rPr sz="2000" b="0" dirty="0">
                <a:solidFill>
                  <a:schemeClr val="tx1"/>
                </a:solidFill>
              </a:rPr>
              <a:t>的标准定额扣除。父母可以选择由其中一方按扣除标准的100%扣除，也可以选择由双方分别按扣除标准的50%扣除，具体扣除方式在一个纳税年度内不能变更。该专项附加扣除自</a:t>
            </a:r>
            <a:r>
              <a:rPr sz="2000" b="0" dirty="0">
                <a:solidFill>
                  <a:srgbClr val="FF0000"/>
                </a:solidFill>
              </a:rPr>
              <a:t>202</a:t>
            </a:r>
            <a:r>
              <a:rPr lang="en-US" sz="2000" b="0" dirty="0">
                <a:solidFill>
                  <a:srgbClr val="FF0000"/>
                </a:solidFill>
              </a:rPr>
              <a:t>3</a:t>
            </a:r>
            <a:r>
              <a:rPr sz="2000" b="0" dirty="0">
                <a:solidFill>
                  <a:schemeClr val="tx1"/>
                </a:solidFill>
              </a:rPr>
              <a:t>年1月1日起实施。</a:t>
            </a:r>
            <a:endParaRPr sz="2000" b="0" dirty="0">
              <a:solidFill>
                <a:schemeClr val="tx1"/>
              </a:solidFill>
            </a:endParaRPr>
          </a:p>
          <a:p>
            <a:pPr lvl="1" eaLnBrk="1" hangingPunct="1">
              <a:lnSpc>
                <a:spcPct val="120000"/>
              </a:lnSpc>
              <a:spcBef>
                <a:spcPts val="20"/>
              </a:spcBef>
              <a:spcAft>
                <a:spcPts val="0"/>
              </a:spcAft>
            </a:pPr>
            <a:endParaRPr sz="2000" b="0" dirty="0">
              <a:solidFill>
                <a:schemeClr val="tx1"/>
              </a:solidFill>
            </a:endParaRPr>
          </a:p>
          <a:p>
            <a:pPr lvl="1" eaLnBrk="1" hangingPunct="1">
              <a:lnSpc>
                <a:spcPct val="120000"/>
              </a:lnSpc>
              <a:spcBef>
                <a:spcPts val="20"/>
              </a:spcBef>
              <a:spcAft>
                <a:spcPts val="0"/>
              </a:spcAft>
            </a:pPr>
            <a:r>
              <a:rPr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(3)依法确定的其他扣除。</a:t>
            </a:r>
            <a:r>
              <a:rPr sz="2000" b="0" dirty="0">
                <a:solidFill>
                  <a:schemeClr val="tx1"/>
                </a:solidFill>
              </a:rPr>
              <a:t>依法确定的其他扣除，包括个人缴付符合国家规定的</a:t>
            </a:r>
            <a:r>
              <a:rPr sz="2000" b="0" dirty="0">
                <a:solidFill>
                  <a:srgbClr val="FF0000"/>
                </a:solidFill>
              </a:rPr>
              <a:t>企业年金、职业年金，个人购买的符合国家规定的商业健康保险、税收递延型商业养老保险</a:t>
            </a:r>
            <a:r>
              <a:rPr sz="2000" b="0" dirty="0">
                <a:solidFill>
                  <a:schemeClr val="tx1"/>
                </a:solidFill>
              </a:rPr>
              <a:t>的支出，以及国务院规定可以扣除的</a:t>
            </a:r>
            <a:r>
              <a:rPr sz="2000" b="0" dirty="0">
                <a:solidFill>
                  <a:srgbClr val="FF0000"/>
                </a:solidFill>
              </a:rPr>
              <a:t>其他</a:t>
            </a:r>
            <a:r>
              <a:rPr sz="2000" b="0" dirty="0">
                <a:solidFill>
                  <a:schemeClr val="tx1"/>
                </a:solidFill>
              </a:rPr>
              <a:t>项目。</a:t>
            </a:r>
            <a:endParaRPr sz="2000" b="0" dirty="0">
              <a:solidFill>
                <a:schemeClr val="tx1"/>
              </a:solidFill>
            </a:endParaRPr>
          </a:p>
          <a:p>
            <a:pPr lvl="1" eaLnBrk="1" hangingPunct="1"/>
            <a:endParaRPr lang="zh-CN" altLang="en-US" sz="2000" b="0" dirty="0">
              <a:solidFill>
                <a:schemeClr val="tx1"/>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67360" y="692468"/>
            <a:ext cx="8229600" cy="4967287"/>
          </a:xfrm>
        </p:spPr>
        <p:txBody>
          <a:bodyPr/>
          <a:p>
            <a:r>
              <a:rPr lang="zh-CN" altLang="en-US">
                <a:latin typeface="微软雅黑" panose="020B0503020204020204" pitchFamily="34" charset="-122"/>
                <a:ea typeface="微软雅黑" panose="020B0503020204020204" pitchFamily="34" charset="-122"/>
                <a:cs typeface="微软雅黑" panose="020B0503020204020204" pitchFamily="34" charset="-122"/>
              </a:rPr>
              <a:t>2.应纳税额的计算</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2400" b="0" kern="1200" dirty="0">
                <a:latin typeface="微软雅黑" panose="020B0503020204020204" pitchFamily="34" charset="-122"/>
                <a:ea typeface="微软雅黑" panose="020B0503020204020204" pitchFamily="34" charset="-122"/>
                <a:sym typeface="+mn-ea"/>
              </a:rPr>
              <a:t>      </a:t>
            </a:r>
            <a:r>
              <a:rPr lang="zh-CN" altLang="zh-CN" sz="2400" b="0" kern="1200" dirty="0">
                <a:latin typeface="微软雅黑" panose="020B0503020204020204" pitchFamily="34" charset="-122"/>
                <a:ea typeface="微软雅黑" panose="020B0503020204020204" pitchFamily="34" charset="-122"/>
                <a:sym typeface="+mn-ea"/>
              </a:rPr>
              <a:t>居民个人取得综合所得按</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年</a:t>
            </a:r>
            <a:r>
              <a:rPr lang="zh-CN" altLang="zh-CN" sz="2400" b="0" kern="1200" dirty="0">
                <a:latin typeface="微软雅黑" panose="020B0503020204020204" pitchFamily="34" charset="-122"/>
                <a:ea typeface="微软雅黑" panose="020B0503020204020204" pitchFamily="34" charset="-122"/>
                <a:sym typeface="+mn-ea"/>
              </a:rPr>
              <a:t>计算个人所得税；有扣缴义务人的，由扣缴义务人</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按月或者按次预扣预缴</a:t>
            </a:r>
            <a:r>
              <a:rPr lang="zh-CN" altLang="zh-CN" sz="2400" b="0" kern="1200" dirty="0">
                <a:latin typeface="微软雅黑" panose="020B0503020204020204" pitchFamily="34" charset="-122"/>
                <a:ea typeface="微软雅黑" panose="020B0503020204020204" pitchFamily="34" charset="-122"/>
                <a:sym typeface="+mn-ea"/>
              </a:rPr>
              <a:t>税款；需要办理汇算清缴的，应当在取得所得的</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次年</a:t>
            </a:r>
            <a:r>
              <a:rPr lang="en-US" altLang="zh-CN" sz="2400" b="0" kern="1200" dirty="0">
                <a:solidFill>
                  <a:srgbClr val="FF0000"/>
                </a:solidFill>
                <a:latin typeface="微软雅黑" panose="020B0503020204020204" pitchFamily="34" charset="-122"/>
                <a:ea typeface="微软雅黑" panose="020B0503020204020204" pitchFamily="34" charset="-122"/>
                <a:sym typeface="+mn-ea"/>
              </a:rPr>
              <a:t>3</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月</a:t>
            </a:r>
            <a:r>
              <a:rPr lang="en-US" altLang="zh-CN" sz="24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日至</a:t>
            </a:r>
            <a:r>
              <a:rPr lang="en-US" altLang="zh-CN" sz="2400" b="0" kern="1200" dirty="0">
                <a:solidFill>
                  <a:srgbClr val="FF0000"/>
                </a:solidFill>
                <a:latin typeface="微软雅黑" panose="020B0503020204020204" pitchFamily="34" charset="-122"/>
                <a:ea typeface="微软雅黑" panose="020B0503020204020204" pitchFamily="34" charset="-122"/>
                <a:sym typeface="+mn-ea"/>
              </a:rPr>
              <a:t>6</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月</a:t>
            </a:r>
            <a:r>
              <a:rPr lang="en-US" altLang="zh-CN" sz="2400" b="0" kern="1200" dirty="0">
                <a:solidFill>
                  <a:srgbClr val="FF0000"/>
                </a:solidFill>
                <a:latin typeface="微软雅黑" panose="020B0503020204020204" pitchFamily="34" charset="-122"/>
                <a:ea typeface="微软雅黑" panose="020B0503020204020204" pitchFamily="34" charset="-122"/>
                <a:sym typeface="+mn-ea"/>
              </a:rPr>
              <a:t>30</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日</a:t>
            </a:r>
            <a:r>
              <a:rPr lang="zh-CN" altLang="zh-CN" sz="2400" b="0" kern="1200" dirty="0">
                <a:latin typeface="微软雅黑" panose="020B0503020204020204" pitchFamily="34" charset="-122"/>
                <a:ea typeface="微软雅黑" panose="020B0503020204020204" pitchFamily="34" charset="-122"/>
                <a:sym typeface="+mn-ea"/>
              </a:rPr>
              <a:t>内办理汇算清缴。</a:t>
            </a:r>
            <a:endParaRPr lang="zh-CN" altLang="en-US" sz="2400" b="0" kern="1200" dirty="0">
              <a:latin typeface="微软雅黑" panose="020B0503020204020204" pitchFamily="34" charset="-122"/>
              <a:ea typeface="微软雅黑" panose="020B0503020204020204" pitchFamily="34" charset="-122"/>
              <a:cs typeface="+mn-cs"/>
            </a:endParaRPr>
          </a:p>
          <a:p>
            <a:endParaRPr lang="zh-CN" altLang="en-US" sz="2400" b="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latin typeface="微软雅黑" panose="020B0503020204020204" pitchFamily="34" charset="-122"/>
                <a:ea typeface="微软雅黑" panose="020B0503020204020204" pitchFamily="34" charset="-122"/>
                <a:cs typeface="微软雅黑" panose="020B0503020204020204" pitchFamily="34" charset="-122"/>
              </a:rPr>
              <a:t>应纳税额=应纳税所得额×适用税率-速算扣除数</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621030"/>
            <a:ext cx="8229600" cy="1016000"/>
          </a:xfrm>
        </p:spPr>
        <p:txBody>
          <a:bodyPr/>
          <a:p>
            <a:r>
              <a:rPr lang="zh-CN" altLang="zh-CN" sz="2400" kern="1200" dirty="0">
                <a:latin typeface="微软雅黑" panose="020B0503020204020204" pitchFamily="34" charset="-122"/>
                <a:ea typeface="微软雅黑" panose="020B0503020204020204" pitchFamily="34" charset="-122"/>
                <a:sym typeface="+mn-ea"/>
              </a:rPr>
              <a:t>居民个人预扣预缴办法：每月（次）综合所得税务处理</a:t>
            </a:r>
            <a:endParaRPr lang="zh-CN" altLang="zh-CN" sz="2400" kern="1200" dirty="0">
              <a:latin typeface="微软雅黑" panose="020B0503020204020204" pitchFamily="34" charset="-122"/>
              <a:ea typeface="微软雅黑" panose="020B0503020204020204" pitchFamily="34" charset="-122"/>
              <a:sym typeface="+mn-ea"/>
            </a:endParaRPr>
          </a:p>
          <a:p>
            <a:endParaRPr lang="zh-CN" altLang="zh-CN" sz="2400" b="1" kern="1200" dirty="0">
              <a:latin typeface="微软雅黑" panose="020B0503020204020204" pitchFamily="34" charset="-122"/>
              <a:ea typeface="微软雅黑" panose="020B0503020204020204" pitchFamily="34" charset="-122"/>
              <a:cs typeface="+mn-cs"/>
              <a:sym typeface="+mn-ea"/>
            </a:endParaRPr>
          </a:p>
          <a:p>
            <a:endParaRPr lang="zh-CN" altLang="zh-CN" sz="2400" b="1" kern="1200" dirty="0">
              <a:latin typeface="微软雅黑" panose="020B0503020204020204" pitchFamily="34" charset="-122"/>
              <a:ea typeface="微软雅黑" panose="020B0503020204020204" pitchFamily="34" charset="-122"/>
              <a:cs typeface="+mn-cs"/>
              <a:sym typeface="+mn-ea"/>
            </a:endParaRPr>
          </a:p>
          <a:p>
            <a:endParaRPr lang="zh-CN" altLang="zh-CN" sz="2400" b="1" kern="1200" dirty="0">
              <a:latin typeface="微软雅黑" panose="020B0503020204020204" pitchFamily="34" charset="-122"/>
              <a:ea typeface="微软雅黑" panose="020B0503020204020204" pitchFamily="34" charset="-122"/>
              <a:cs typeface="+mn-cs"/>
              <a:sym typeface="+mn-ea"/>
            </a:endParaRPr>
          </a:p>
          <a:p>
            <a:endParaRPr lang="zh-CN" altLang="zh-CN" sz="2400" b="1" kern="1200" dirty="0">
              <a:latin typeface="微软雅黑" panose="020B0503020204020204" pitchFamily="34" charset="-122"/>
              <a:ea typeface="微软雅黑" panose="020B0503020204020204" pitchFamily="34" charset="-122"/>
              <a:cs typeface="+mn-cs"/>
              <a:sym typeface="+mn-ea"/>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工资薪金所得的累计预扣法：</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累计预扣预缴应纳税所得额</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＝累计收入－累计免税收入－累计减除费用－累计专项扣除－累计专项附加扣除－累计依法确定的其他扣除</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本期应预扣预缴税额＝（累计预扣预缴应纳税所得额×预扣率－速算扣除数</a:t>
            </a:r>
            <a:r>
              <a:rPr lang="en-US" altLang="zh-CN" sz="2000" b="0" kern="1200" dirty="0">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－累计减免税额－累计已预扣预缴税额</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zh-CN" altLang="zh-CN" sz="2000" b="0" kern="1200" dirty="0">
                <a:latin typeface="微软雅黑" panose="020B0503020204020204" pitchFamily="34" charset="-122"/>
                <a:ea typeface="微软雅黑" panose="020B0503020204020204" pitchFamily="34" charset="-122"/>
                <a:sym typeface="+mn-ea"/>
              </a:rPr>
              <a:t>累计减除费用：按照</a:t>
            </a:r>
            <a:r>
              <a:rPr lang="en-US" altLang="zh-CN" sz="2000" b="0" kern="1200" dirty="0">
                <a:latin typeface="微软雅黑" panose="020B0503020204020204" pitchFamily="34" charset="-122"/>
                <a:ea typeface="微软雅黑" panose="020B0503020204020204" pitchFamily="34" charset="-122"/>
                <a:sym typeface="+mn-ea"/>
              </a:rPr>
              <a:t>5 000</a:t>
            </a:r>
            <a:r>
              <a:rPr lang="zh-CN" altLang="zh-CN" sz="2000" b="0" kern="1200" dirty="0">
                <a:latin typeface="微软雅黑" panose="020B0503020204020204" pitchFamily="34" charset="-122"/>
                <a:ea typeface="微软雅黑" panose="020B0503020204020204" pitchFamily="34" charset="-122"/>
                <a:sym typeface="+mn-ea"/>
              </a:rPr>
              <a:t>元</a:t>
            </a:r>
            <a:r>
              <a:rPr lang="en-US" altLang="zh-CN" sz="2000" b="0" kern="1200" dirty="0">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月×当年截至本月在本单位的任职受雇月份数</a:t>
            </a:r>
            <a:endParaRPr lang="zh-CN" altLang="zh-CN" sz="2400" b="1" kern="1200" dirty="0">
              <a:latin typeface="微软雅黑" panose="020B0503020204020204" pitchFamily="34" charset="-122"/>
              <a:ea typeface="微软雅黑" panose="020B0503020204020204" pitchFamily="34" charset="-122"/>
              <a:cs typeface="+mn-cs"/>
              <a:sym typeface="+mn-ea"/>
            </a:endParaRPr>
          </a:p>
          <a:p>
            <a:endParaRPr lang="zh-CN" altLang="zh-CN" sz="2400" b="1" kern="1200" dirty="0">
              <a:latin typeface="微软雅黑" panose="020B0503020204020204" pitchFamily="34" charset="-122"/>
              <a:ea typeface="微软雅黑" panose="020B0503020204020204" pitchFamily="34" charset="-122"/>
              <a:cs typeface="+mn-cs"/>
              <a:sym typeface="+mn-ea"/>
            </a:endParaRPr>
          </a:p>
          <a:p>
            <a:endParaRPr lang="zh-CN" altLang="zh-CN" sz="2400" b="1" kern="1200" dirty="0">
              <a:latin typeface="微软雅黑" panose="020B0503020204020204" pitchFamily="34" charset="-122"/>
              <a:ea typeface="微软雅黑" panose="020B0503020204020204" pitchFamily="34" charset="-122"/>
              <a:cs typeface="+mn-cs"/>
              <a:sym typeface="+mn-ea"/>
            </a:endParaRPr>
          </a:p>
          <a:p>
            <a:endParaRPr lang="zh-CN" altLang="zh-CN" sz="2400" b="1" kern="1200" dirty="0">
              <a:latin typeface="微软雅黑" panose="020B0503020204020204" pitchFamily="34" charset="-122"/>
              <a:ea typeface="微软雅黑" panose="020B0503020204020204" pitchFamily="34" charset="-122"/>
              <a:cs typeface="+mn-cs"/>
              <a:sym typeface="+mn-ea"/>
            </a:endParaRPr>
          </a:p>
          <a:p>
            <a:endParaRPr lang="zh-CN" altLang="zh-CN" sz="2400" b="1" kern="1200" dirty="0">
              <a:latin typeface="微软雅黑" panose="020B0503020204020204" pitchFamily="34" charset="-122"/>
              <a:ea typeface="微软雅黑" panose="020B0503020204020204" pitchFamily="34" charset="-122"/>
              <a:cs typeface="+mn-cs"/>
              <a:sym typeface="+mn-ea"/>
            </a:endParaRPr>
          </a:p>
          <a:p>
            <a:endParaRPr lang="zh-CN" altLang="zh-CN" sz="2400" b="1" kern="1200" dirty="0">
              <a:latin typeface="微软雅黑" panose="020B0503020204020204" pitchFamily="34" charset="-122"/>
              <a:ea typeface="微软雅黑" panose="020B0503020204020204" pitchFamily="34" charset="-122"/>
              <a:cs typeface="+mn-cs"/>
              <a:sym typeface="+mn-ea"/>
            </a:endParaRPr>
          </a:p>
          <a:p>
            <a:endParaRPr lang="zh-CN" altLang="zh-CN" sz="2400" b="1" kern="1200" dirty="0">
              <a:latin typeface="微软雅黑" panose="020B0503020204020204" pitchFamily="34" charset="-122"/>
              <a:ea typeface="微软雅黑" panose="020B0503020204020204" pitchFamily="34" charset="-122"/>
              <a:cs typeface="+mn-cs"/>
            </a:endParaRPr>
          </a:p>
          <a:p>
            <a:endParaRPr lang="zh-CN" altLang="en-US" sz="2400"/>
          </a:p>
        </p:txBody>
      </p:sp>
      <p:graphicFrame>
        <p:nvGraphicFramePr>
          <p:cNvPr id="4" name="表格 3"/>
          <p:cNvGraphicFramePr>
            <a:graphicFrameLocks noGrp="1"/>
          </p:cNvGraphicFramePr>
          <p:nvPr>
            <p:custDataLst>
              <p:tags r:id="rId1"/>
            </p:custDataLst>
          </p:nvPr>
        </p:nvGraphicFramePr>
        <p:xfrm>
          <a:off x="754698" y="1196975"/>
          <a:ext cx="6612255" cy="1489075"/>
        </p:xfrm>
        <a:graphic>
          <a:graphicData uri="http://schemas.openxmlformats.org/drawingml/2006/table">
            <a:tbl>
              <a:tblPr/>
              <a:tblGrid>
                <a:gridCol w="1151255"/>
                <a:gridCol w="5461000"/>
              </a:tblGrid>
              <a:tr h="496570">
                <a:tc>
                  <a:txBody>
                    <a:bodyPr/>
                    <a:p>
                      <a:pPr algn="ctr">
                        <a:lnSpc>
                          <a:spcPct val="12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所得项目</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4717" marR="64717"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2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税务处理</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4717" marR="64717"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992505">
                <a:tc>
                  <a:txBody>
                    <a:bodyPr/>
                    <a:p>
                      <a:pPr>
                        <a:lnSpc>
                          <a:spcPct val="120000"/>
                        </a:lnSpc>
                        <a:spcAft>
                          <a:spcPts val="0"/>
                        </a:spcAft>
                      </a:pPr>
                      <a:r>
                        <a:rPr lang="en-US"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a:t>
                      </a:r>
                      <a:r>
                        <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工资、薪金所得</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4717" marR="64717"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扣缴义务人支付时，按“</a:t>
                      </a:r>
                      <a:r>
                        <a:rPr lang="zh-CN" sz="1800" b="1" kern="100" dirty="0">
                          <a:solidFill>
                            <a:srgbClr val="FF0000"/>
                          </a:solidFill>
                          <a:latin typeface="微软雅黑" panose="020B0503020204020204" pitchFamily="34" charset="-122"/>
                          <a:ea typeface="微软雅黑" panose="020B0503020204020204" pitchFamily="34" charset="-122"/>
                          <a:cs typeface="Times New Roman" panose="02020603050405020304"/>
                        </a:rPr>
                        <a:t>累计预扣法</a:t>
                      </a:r>
                      <a:r>
                        <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”计算预扣税款，并按月办理全员全额扣缴申报。</a:t>
                      </a:r>
                      <a:endParaRPr lang="zh-CN" sz="18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4717" marR="64717"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714375" y="908685"/>
            <a:ext cx="7595870" cy="3130210"/>
            <a:chOff x="5868" y="3651"/>
            <a:chExt cx="7463" cy="3731"/>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027"/>
              <a:ext cx="6996" cy="335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b="1" dirty="0">
                  <a:solidFill>
                    <a:srgbClr val="FF0000"/>
                  </a:solidFill>
                  <a:latin typeface="微软雅黑" panose="020B0503020204020204" pitchFamily="34" charset="-122"/>
                  <a:ea typeface="微软雅黑" panose="020B0503020204020204" pitchFamily="34" charset="-122"/>
                  <a:sym typeface="+mn-ea"/>
                </a:rPr>
                <a:t>【典型案例</a:t>
              </a:r>
              <a:r>
                <a:rPr lang="en-US" altLang="zh-CN" b="1" dirty="0">
                  <a:solidFill>
                    <a:srgbClr val="FF0000"/>
                  </a:solidFill>
                  <a:latin typeface="微软雅黑" panose="020B0503020204020204" pitchFamily="34" charset="-122"/>
                  <a:ea typeface="微软雅黑" panose="020B0503020204020204" pitchFamily="34" charset="-122"/>
                  <a:sym typeface="+mn-ea"/>
                </a:rPr>
                <a:t>1</a:t>
              </a:r>
              <a:r>
                <a:rPr lang="zh-CN" altLang="zh-CN" b="1" dirty="0">
                  <a:solidFill>
                    <a:srgbClr val="FF0000"/>
                  </a:solidFill>
                  <a:latin typeface="微软雅黑" panose="020B0503020204020204" pitchFamily="34" charset="-122"/>
                  <a:ea typeface="微软雅黑" panose="020B0503020204020204" pitchFamily="34" charset="-122"/>
                  <a:sym typeface="+mn-ea"/>
                </a:rPr>
                <a:t>】</a:t>
              </a:r>
              <a:r>
                <a:rPr lang="zh-CN" altLang="zh-CN" sz="2000" b="1" dirty="0">
                  <a:latin typeface="微软雅黑" panose="020B0503020204020204" pitchFamily="34" charset="-122"/>
                  <a:ea typeface="微软雅黑" panose="020B0503020204020204" pitchFamily="34" charset="-122"/>
                  <a:sym typeface="+mn-ea"/>
                </a:rPr>
                <a:t>王某</a:t>
              </a:r>
              <a:r>
                <a:rPr lang="en-US" altLang="zh-CN" sz="2000" b="1" dirty="0">
                  <a:latin typeface="微软雅黑" panose="020B0503020204020204" pitchFamily="34" charset="-122"/>
                  <a:ea typeface="微软雅黑" panose="020B0503020204020204" pitchFamily="34" charset="-122"/>
                  <a:sym typeface="+mn-ea"/>
                </a:rPr>
                <a:t>2019</a:t>
              </a:r>
              <a:r>
                <a:rPr lang="zh-CN" altLang="zh-CN" sz="2000" b="1" dirty="0">
                  <a:latin typeface="微软雅黑" panose="020B0503020204020204" pitchFamily="34" charset="-122"/>
                  <a:ea typeface="微软雅黑" panose="020B0503020204020204" pitchFamily="34" charset="-122"/>
                  <a:sym typeface="+mn-ea"/>
                </a:rPr>
                <a:t>年入职，</a:t>
              </a:r>
              <a:r>
                <a:rPr lang="en-US" altLang="zh-CN" sz="2000" b="1" dirty="0">
                  <a:latin typeface="微软雅黑" panose="020B0503020204020204" pitchFamily="34" charset="-122"/>
                  <a:ea typeface="微软雅黑" panose="020B0503020204020204" pitchFamily="34" charset="-122"/>
                  <a:sym typeface="+mn-ea"/>
                </a:rPr>
                <a:t>2023</a:t>
              </a:r>
              <a:r>
                <a:rPr lang="zh-CN" altLang="zh-CN" sz="2000" b="1" dirty="0">
                  <a:latin typeface="微软雅黑" panose="020B0503020204020204" pitchFamily="34" charset="-122"/>
                  <a:ea typeface="微软雅黑" panose="020B0503020204020204" pitchFamily="34" charset="-122"/>
                  <a:sym typeface="+mn-ea"/>
                </a:rPr>
                <a:t>年每月应发工资均为</a:t>
              </a:r>
              <a:r>
                <a:rPr lang="en-US" altLang="zh-CN" sz="2000" b="1" dirty="0">
                  <a:latin typeface="微软雅黑" panose="020B0503020204020204" pitchFamily="34" charset="-122"/>
                  <a:ea typeface="微软雅黑" panose="020B0503020204020204" pitchFamily="34" charset="-122"/>
                  <a:sym typeface="+mn-ea"/>
                </a:rPr>
                <a:t>30 000</a:t>
              </a:r>
              <a:r>
                <a:rPr lang="zh-CN" altLang="zh-CN" sz="2000" b="1" dirty="0">
                  <a:latin typeface="微软雅黑" panose="020B0503020204020204" pitchFamily="34" charset="-122"/>
                  <a:ea typeface="微软雅黑" panose="020B0503020204020204" pitchFamily="34" charset="-122"/>
                  <a:sym typeface="+mn-ea"/>
                </a:rPr>
                <a:t>元，每月减除费用</a:t>
              </a:r>
              <a:r>
                <a:rPr lang="en-US" altLang="zh-CN" sz="2000" b="1" dirty="0">
                  <a:latin typeface="微软雅黑" panose="020B0503020204020204" pitchFamily="34" charset="-122"/>
                  <a:ea typeface="微软雅黑" panose="020B0503020204020204" pitchFamily="34" charset="-122"/>
                  <a:sym typeface="+mn-ea"/>
                </a:rPr>
                <a:t>5 000</a:t>
              </a:r>
              <a:r>
                <a:rPr lang="zh-CN" altLang="zh-CN" sz="2000" b="1" dirty="0">
                  <a:latin typeface="微软雅黑" panose="020B0503020204020204" pitchFamily="34" charset="-122"/>
                  <a:ea typeface="微软雅黑" panose="020B0503020204020204" pitchFamily="34" charset="-122"/>
                  <a:sym typeface="+mn-ea"/>
                </a:rPr>
                <a:t>元，</a:t>
              </a:r>
              <a:r>
                <a:rPr lang="en-US" altLang="zh-CN" sz="2000" b="1" dirty="0">
                  <a:latin typeface="微软雅黑" panose="020B0503020204020204" pitchFamily="34" charset="-122"/>
                  <a:ea typeface="微软雅黑" panose="020B0503020204020204" pitchFamily="34" charset="-122"/>
                  <a:sym typeface="+mn-ea"/>
                </a:rPr>
                <a:t>“</a:t>
              </a:r>
              <a:r>
                <a:rPr lang="zh-CN" altLang="zh-CN" sz="2000" b="1" dirty="0">
                  <a:latin typeface="微软雅黑" panose="020B0503020204020204" pitchFamily="34" charset="-122"/>
                  <a:ea typeface="微软雅黑" panose="020B0503020204020204" pitchFamily="34" charset="-122"/>
                  <a:sym typeface="+mn-ea"/>
                </a:rPr>
                <a:t>三险一金</a:t>
              </a:r>
              <a:r>
                <a:rPr lang="en-US" altLang="zh-CN" sz="2000" b="1" dirty="0">
                  <a:latin typeface="微软雅黑" panose="020B0503020204020204" pitchFamily="34" charset="-122"/>
                  <a:ea typeface="微软雅黑" panose="020B0503020204020204" pitchFamily="34" charset="-122"/>
                  <a:sym typeface="+mn-ea"/>
                </a:rPr>
                <a:t>”</a:t>
              </a:r>
              <a:r>
                <a:rPr lang="zh-CN" altLang="zh-CN" sz="2000" b="1" dirty="0">
                  <a:latin typeface="微软雅黑" panose="020B0503020204020204" pitchFamily="34" charset="-122"/>
                  <a:ea typeface="微软雅黑" panose="020B0503020204020204" pitchFamily="34" charset="-122"/>
                  <a:sym typeface="+mn-ea"/>
                </a:rPr>
                <a:t>等专项扣除为</a:t>
              </a:r>
              <a:r>
                <a:rPr lang="en-US" altLang="zh-CN" sz="2000" b="1" dirty="0">
                  <a:latin typeface="微软雅黑" panose="020B0503020204020204" pitchFamily="34" charset="-122"/>
                  <a:ea typeface="微软雅黑" panose="020B0503020204020204" pitchFamily="34" charset="-122"/>
                  <a:sym typeface="+mn-ea"/>
                </a:rPr>
                <a:t>4 500</a:t>
              </a:r>
              <a:r>
                <a:rPr lang="zh-CN" altLang="zh-CN" sz="2000" b="1" dirty="0">
                  <a:latin typeface="微软雅黑" panose="020B0503020204020204" pitchFamily="34" charset="-122"/>
                  <a:ea typeface="微软雅黑" panose="020B0503020204020204" pitchFamily="34" charset="-122"/>
                  <a:sym typeface="+mn-ea"/>
                </a:rPr>
                <a:t>元，享受专项附加扣除共计</a:t>
              </a:r>
              <a:r>
                <a:rPr lang="en-US" altLang="zh-CN" sz="2000" b="1" dirty="0">
                  <a:latin typeface="微软雅黑" panose="020B0503020204020204" pitchFamily="34" charset="-122"/>
                  <a:ea typeface="微软雅黑" panose="020B0503020204020204" pitchFamily="34" charset="-122"/>
                  <a:sym typeface="+mn-ea"/>
                </a:rPr>
                <a:t>2 000</a:t>
              </a:r>
              <a:r>
                <a:rPr lang="zh-CN" altLang="zh-CN" sz="2000" b="1" dirty="0">
                  <a:latin typeface="微软雅黑" panose="020B0503020204020204" pitchFamily="34" charset="-122"/>
                  <a:ea typeface="微软雅黑" panose="020B0503020204020204" pitchFamily="34" charset="-122"/>
                  <a:sym typeface="+mn-ea"/>
                </a:rPr>
                <a:t>元，没有减免收入及减免税额等情况，计算前</a:t>
              </a:r>
              <a:r>
                <a:rPr lang="en-US" altLang="zh-CN" sz="2000" b="1" dirty="0">
                  <a:latin typeface="微软雅黑" panose="020B0503020204020204" pitchFamily="34" charset="-122"/>
                  <a:ea typeface="微软雅黑" panose="020B0503020204020204" pitchFamily="34" charset="-122"/>
                  <a:sym typeface="+mn-ea"/>
                </a:rPr>
                <a:t>3</a:t>
              </a:r>
              <a:r>
                <a:rPr lang="zh-CN" altLang="zh-CN" sz="2000" b="1" dirty="0">
                  <a:latin typeface="微软雅黑" panose="020B0503020204020204" pitchFamily="34" charset="-122"/>
                  <a:ea typeface="微软雅黑" panose="020B0503020204020204" pitchFamily="34" charset="-122"/>
                  <a:sym typeface="+mn-ea"/>
                </a:rPr>
                <a:t>个月各月应预扣预缴税额和全年预扣预缴税额。</a:t>
              </a:r>
              <a:endParaRPr lang="zh-CN" altLang="zh-CN" b="1"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79705" y="260985"/>
            <a:ext cx="8616315" cy="3610610"/>
          </a:xfrm>
          <a:ln>
            <a:solidFill>
              <a:schemeClr val="accent1"/>
            </a:solidFill>
          </a:ln>
        </p:spPr>
        <p:txBody>
          <a:bodyPr/>
          <a:p>
            <a:pPr indent="466725" defTabSz="685800">
              <a:lnSpc>
                <a:spcPct val="120000"/>
              </a:lnSpc>
              <a:spcBef>
                <a:spcPts val="0"/>
              </a:spcBef>
              <a:spcAft>
                <a:spcPts val="0"/>
              </a:spcAft>
              <a:buClrTx/>
              <a:buSzTx/>
            </a:pPr>
            <a:r>
              <a:rPr lang="zh-CN" altLang="zh-CN" sz="2000" kern="1200" dirty="0">
                <a:solidFill>
                  <a:srgbClr val="FF0000"/>
                </a:solidFill>
                <a:latin typeface="微软雅黑" panose="020B0503020204020204" pitchFamily="34" charset="-122"/>
                <a:ea typeface="微软雅黑" panose="020B0503020204020204" pitchFamily="34" charset="-122"/>
                <a:sym typeface="+mn-ea"/>
              </a:rPr>
              <a:t>【解析】</a:t>
            </a:r>
            <a:endParaRPr lang="zh-CN" altLang="zh-CN" sz="2000" b="1" kern="1200" dirty="0">
              <a:solidFill>
                <a:srgbClr val="FFFF00"/>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月份：</a:t>
            </a:r>
            <a:r>
              <a:rPr lang="en-US" altLang="zh-CN" sz="2000" b="0" kern="1200" dirty="0">
                <a:latin typeface="微软雅黑" panose="020B0503020204020204" pitchFamily="34" charset="-122"/>
                <a:ea typeface="微软雅黑" panose="020B0503020204020204" pitchFamily="34" charset="-122"/>
                <a:sym typeface="+mn-ea"/>
              </a:rPr>
              <a:t>(30 000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5 000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4 500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2 000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555</a:t>
            </a:r>
            <a:r>
              <a:rPr lang="zh-CN" altLang="zh-CN" sz="2000" b="0" kern="1200" dirty="0">
                <a:latin typeface="微软雅黑" panose="020B0503020204020204" pitchFamily="34" charset="-122"/>
                <a:ea typeface="微软雅黑" panose="020B0503020204020204" pitchFamily="34" charset="-122"/>
                <a:sym typeface="+mn-ea"/>
              </a:rPr>
              <a:t>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月份：</a:t>
            </a:r>
            <a:r>
              <a:rPr lang="en-US" altLang="zh-CN" sz="2000" b="0" kern="1200" dirty="0">
                <a:latin typeface="微软雅黑" panose="020B0503020204020204" pitchFamily="34" charset="-122"/>
                <a:ea typeface="微软雅黑" panose="020B0503020204020204" pitchFamily="34" charset="-122"/>
                <a:sym typeface="+mn-ea"/>
              </a:rPr>
              <a:t>(30 000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5 000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4 500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2 000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2 520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555</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625</a:t>
            </a:r>
            <a:r>
              <a:rPr lang="zh-CN" altLang="zh-CN" sz="2000" b="0" kern="1200" dirty="0">
                <a:latin typeface="微软雅黑" panose="020B0503020204020204" pitchFamily="34" charset="-122"/>
                <a:ea typeface="微软雅黑" panose="020B0503020204020204" pitchFamily="34" charset="-122"/>
                <a:sym typeface="+mn-ea"/>
              </a:rPr>
              <a:t>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sym typeface="+mn-ea"/>
              </a:rPr>
              <a:t>月份：</a:t>
            </a:r>
            <a:r>
              <a:rPr lang="en-US" altLang="zh-CN" sz="2000" b="0" kern="1200" dirty="0">
                <a:latin typeface="微软雅黑" panose="020B0503020204020204" pitchFamily="34" charset="-122"/>
                <a:ea typeface="微软雅黑" panose="020B0503020204020204" pitchFamily="34" charset="-122"/>
                <a:sym typeface="+mn-ea"/>
              </a:rPr>
              <a:t>(30 000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5 000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4 500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2 000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2 520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555</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625</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1 850</a:t>
            </a:r>
            <a:r>
              <a:rPr lang="zh-CN" altLang="zh-CN" sz="2000" b="0" kern="1200" dirty="0">
                <a:latin typeface="微软雅黑" panose="020B0503020204020204" pitchFamily="34" charset="-122"/>
                <a:ea typeface="微软雅黑" panose="020B0503020204020204" pitchFamily="34" charset="-122"/>
                <a:sym typeface="+mn-ea"/>
              </a:rPr>
              <a:t>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4-12</a:t>
            </a:r>
            <a:r>
              <a:rPr lang="zh-CN" altLang="zh-CN" sz="2000" b="0" kern="1200" dirty="0">
                <a:latin typeface="微软雅黑" panose="020B0503020204020204" pitchFamily="34" charset="-122"/>
                <a:ea typeface="微软雅黑" panose="020B0503020204020204" pitchFamily="34" charset="-122"/>
                <a:sym typeface="+mn-ea"/>
              </a:rPr>
              <a:t>：原理同上，略。</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全年累计预扣预缴税额＝</a:t>
            </a:r>
            <a:r>
              <a:rPr lang="en-US" altLang="zh-CN" sz="2000" b="0" kern="1200" dirty="0">
                <a:latin typeface="微软雅黑" panose="020B0503020204020204" pitchFamily="34" charset="-122"/>
                <a:ea typeface="微软雅黑" panose="020B0503020204020204" pitchFamily="34" charset="-122"/>
                <a:sym typeface="+mn-ea"/>
              </a:rPr>
              <a:t>(30 000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12</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5 000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12</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4 500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12</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2 000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12</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16 920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27 480</a:t>
            </a:r>
            <a:r>
              <a:rPr lang="zh-CN" altLang="zh-CN" sz="2000" b="0" kern="1200" dirty="0">
                <a:latin typeface="微软雅黑" panose="020B0503020204020204" pitchFamily="34" charset="-122"/>
                <a:ea typeface="微软雅黑" panose="020B0503020204020204" pitchFamily="34" charset="-122"/>
                <a:sym typeface="+mn-ea"/>
              </a:rPr>
              <a:t>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kumimoji="0" lang="zh-CN" altLang="en-US" sz="2000" b="0" i="0" u="none" strike="noStrike" kern="0" cap="none" spc="0" normalizeH="0" baseline="0" noProof="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5" name="表格 4"/>
          <p:cNvGraphicFramePr>
            <a:graphicFrameLocks noGrp="1"/>
          </p:cNvGraphicFramePr>
          <p:nvPr>
            <p:custDataLst>
              <p:tags r:id="rId1"/>
            </p:custDataLst>
          </p:nvPr>
        </p:nvGraphicFramePr>
        <p:xfrm>
          <a:off x="755333" y="4292918"/>
          <a:ext cx="6802387" cy="1097280"/>
        </p:xfrm>
        <a:graphic>
          <a:graphicData uri="http://schemas.openxmlformats.org/drawingml/2006/table">
            <a:tbl>
              <a:tblPr/>
              <a:tblGrid>
                <a:gridCol w="595630"/>
                <a:gridCol w="3454886"/>
                <a:gridCol w="1428531"/>
                <a:gridCol w="1323340"/>
              </a:tblGrid>
              <a:tr h="365760">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级数</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累计预扣预缴应纳税所得额</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预扣率（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速算扣除数</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365760">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不超过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36 000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5082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36 000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144 000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2 520</a:t>
                      </a:r>
                      <a:endPar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
        <p:nvSpPr>
          <p:cNvPr id="2" name="文本框 1"/>
          <p:cNvSpPr txBox="1"/>
          <p:nvPr/>
        </p:nvSpPr>
        <p:spPr>
          <a:xfrm>
            <a:off x="7168515" y="621030"/>
            <a:ext cx="1627505" cy="447675"/>
          </a:xfrm>
          <a:prstGeom prst="rect">
            <a:avLst/>
          </a:prstGeom>
          <a:noFill/>
        </p:spPr>
        <p:txBody>
          <a:bodyPr wrap="square" rtlCol="0" anchor="t">
            <a:noAutofit/>
          </a:bodyPr>
          <a:p>
            <a:pPr indent="466725">
              <a:lnSpc>
                <a:spcPct val="140000"/>
              </a:lnSpc>
              <a:buSzTx/>
            </a:pPr>
            <a:r>
              <a:rPr lang="en-US" altLang="zh-CN" sz="1800" b="1" dirty="0">
                <a:solidFill>
                  <a:srgbClr val="1318EB"/>
                </a:solidFill>
                <a:latin typeface="微软雅黑" panose="020B0503020204020204" pitchFamily="34" charset="-122"/>
                <a:ea typeface="微软雅黑" panose="020B0503020204020204" pitchFamily="34" charset="-122"/>
                <a:sym typeface="+mn-ea"/>
              </a:rPr>
              <a:t>18500</a:t>
            </a:r>
            <a:r>
              <a:rPr lang="zh-CN" altLang="en-US" sz="1800" b="1" dirty="0">
                <a:solidFill>
                  <a:srgbClr val="1318EB"/>
                </a:solidFill>
                <a:latin typeface="微软雅黑" panose="020B0503020204020204" pitchFamily="34" charset="-122"/>
                <a:ea typeface="微软雅黑" panose="020B0503020204020204" pitchFamily="34" charset="-122"/>
                <a:sym typeface="+mn-ea"/>
              </a:rPr>
              <a:t>元</a:t>
            </a:r>
            <a:endParaRPr lang="zh-CN" altLang="en-US" sz="1800" b="1" dirty="0">
              <a:solidFill>
                <a:srgbClr val="1318EB"/>
              </a:solidFill>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7092315" y="1341120"/>
            <a:ext cx="1627505" cy="447675"/>
          </a:xfrm>
          <a:prstGeom prst="rect">
            <a:avLst/>
          </a:prstGeom>
          <a:noFill/>
        </p:spPr>
        <p:txBody>
          <a:bodyPr wrap="square" rtlCol="0" anchor="t">
            <a:noAutofit/>
          </a:bodyPr>
          <a:p>
            <a:pPr indent="466725">
              <a:lnSpc>
                <a:spcPct val="140000"/>
              </a:lnSpc>
              <a:buSzTx/>
            </a:pPr>
            <a:r>
              <a:rPr lang="en-US" altLang="zh-CN" sz="1800" b="1" dirty="0">
                <a:solidFill>
                  <a:srgbClr val="1318EB"/>
                </a:solidFill>
                <a:latin typeface="微软雅黑" panose="020B0503020204020204" pitchFamily="34" charset="-122"/>
                <a:ea typeface="微软雅黑" panose="020B0503020204020204" pitchFamily="34" charset="-122"/>
                <a:sym typeface="+mn-ea"/>
              </a:rPr>
              <a:t>37000</a:t>
            </a:r>
            <a:r>
              <a:rPr lang="zh-CN" altLang="en-US" sz="1800" b="1" dirty="0">
                <a:solidFill>
                  <a:srgbClr val="1318EB"/>
                </a:solidFill>
                <a:latin typeface="微软雅黑" panose="020B0503020204020204" pitchFamily="34" charset="-122"/>
                <a:ea typeface="微软雅黑" panose="020B0503020204020204" pitchFamily="34" charset="-122"/>
                <a:sym typeface="+mn-ea"/>
              </a:rPr>
              <a:t>元</a:t>
            </a:r>
            <a:endParaRPr lang="zh-CN" altLang="en-US" sz="1800" b="1" dirty="0">
              <a:solidFill>
                <a:srgbClr val="1318EB"/>
              </a:solidFill>
              <a:latin typeface="微软雅黑" panose="020B0503020204020204" pitchFamily="34" charset="-122"/>
              <a:ea typeface="微软雅黑" panose="020B0503020204020204" pitchFamily="34" charset="-122"/>
              <a:sym typeface="+mn-ea"/>
            </a:endParaRPr>
          </a:p>
        </p:txBody>
      </p:sp>
      <p:sp>
        <p:nvSpPr>
          <p:cNvPr id="6" name="文本框 5"/>
          <p:cNvSpPr txBox="1"/>
          <p:nvPr/>
        </p:nvSpPr>
        <p:spPr>
          <a:xfrm>
            <a:off x="6948170" y="2132965"/>
            <a:ext cx="1627505" cy="447675"/>
          </a:xfrm>
          <a:prstGeom prst="rect">
            <a:avLst/>
          </a:prstGeom>
          <a:noFill/>
        </p:spPr>
        <p:txBody>
          <a:bodyPr wrap="square" rtlCol="0" anchor="t">
            <a:noAutofit/>
          </a:bodyPr>
          <a:p>
            <a:pPr indent="466725">
              <a:lnSpc>
                <a:spcPct val="140000"/>
              </a:lnSpc>
              <a:buSzTx/>
            </a:pPr>
            <a:r>
              <a:rPr lang="en-US" altLang="zh-CN" sz="1800" b="1" dirty="0">
                <a:solidFill>
                  <a:srgbClr val="1318EB"/>
                </a:solidFill>
                <a:latin typeface="微软雅黑" panose="020B0503020204020204" pitchFamily="34" charset="-122"/>
                <a:ea typeface="微软雅黑" panose="020B0503020204020204" pitchFamily="34" charset="-122"/>
                <a:sym typeface="+mn-ea"/>
              </a:rPr>
              <a:t>55500</a:t>
            </a:r>
            <a:r>
              <a:rPr lang="zh-CN" altLang="en-US" sz="1800" b="1" dirty="0">
                <a:solidFill>
                  <a:srgbClr val="1318EB"/>
                </a:solidFill>
                <a:latin typeface="微软雅黑" panose="020B0503020204020204" pitchFamily="34" charset="-122"/>
                <a:ea typeface="微软雅黑" panose="020B0503020204020204" pitchFamily="34" charset="-122"/>
                <a:sym typeface="+mn-ea"/>
              </a:rPr>
              <a:t>元</a:t>
            </a:r>
            <a:endParaRPr lang="zh-CN" altLang="en-US" sz="1800" b="1" dirty="0">
              <a:solidFill>
                <a:srgbClr val="1318EB"/>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6531610" y="3357245"/>
            <a:ext cx="1972310" cy="447675"/>
          </a:xfrm>
          <a:prstGeom prst="rect">
            <a:avLst/>
          </a:prstGeom>
          <a:noFill/>
        </p:spPr>
        <p:txBody>
          <a:bodyPr wrap="square" rtlCol="0" anchor="t">
            <a:noAutofit/>
          </a:bodyPr>
          <a:p>
            <a:pPr indent="466725">
              <a:lnSpc>
                <a:spcPct val="140000"/>
              </a:lnSpc>
              <a:buSzTx/>
            </a:pPr>
            <a:r>
              <a:rPr lang="en-US" altLang="zh-CN" sz="1800" b="1" dirty="0">
                <a:solidFill>
                  <a:srgbClr val="1318EB"/>
                </a:solidFill>
                <a:latin typeface="微软雅黑" panose="020B0503020204020204" pitchFamily="34" charset="-122"/>
                <a:ea typeface="微软雅黑" panose="020B0503020204020204" pitchFamily="34" charset="-122"/>
                <a:sym typeface="+mn-ea"/>
              </a:rPr>
              <a:t>222000</a:t>
            </a:r>
            <a:r>
              <a:rPr lang="zh-CN" altLang="en-US" sz="1800" b="1" dirty="0">
                <a:solidFill>
                  <a:srgbClr val="1318EB"/>
                </a:solidFill>
                <a:latin typeface="微软雅黑" panose="020B0503020204020204" pitchFamily="34" charset="-122"/>
                <a:ea typeface="微软雅黑" panose="020B0503020204020204" pitchFamily="34" charset="-122"/>
                <a:sym typeface="+mn-ea"/>
              </a:rPr>
              <a:t>元</a:t>
            </a:r>
            <a:endParaRPr lang="zh-CN" altLang="en-US" sz="1800" b="1" dirty="0">
              <a:solidFill>
                <a:srgbClr val="1318EB"/>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 calcmode="lin" valueType="num">
                                      <p:cBhvr additive="base">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p:bldP spid="4" grpId="1"/>
      <p:bldP spid="6" grpId="0"/>
      <p:bldP spid="6"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6065" name="Rectangle 3"/>
          <p:cNvSpPr>
            <a:spLocks noGrp="1"/>
          </p:cNvSpPr>
          <p:nvPr>
            <p:ph idx="1"/>
          </p:nvPr>
        </p:nvSpPr>
        <p:spPr>
          <a:xfrm>
            <a:off x="457200" y="549275"/>
            <a:ext cx="8229600" cy="5111750"/>
          </a:xfrm>
        </p:spPr>
        <p:txBody>
          <a:bodyPr wrap="square" lIns="91440" tIns="45720" rIns="91440" bIns="45720" anchor="t" anchorCtr="0"/>
          <a:p>
            <a:pPr indent="466725" defTabSz="685800">
              <a:lnSpc>
                <a:spcPct val="120000"/>
              </a:lnSpc>
              <a:spcBef>
                <a:spcPct val="0"/>
              </a:spcBef>
              <a:buClrTx/>
              <a:buSzTx/>
            </a:pPr>
            <a:r>
              <a:rPr lang="zh-CN" altLang="zh-CN" kern="1200" dirty="0">
                <a:solidFill>
                  <a:srgbClr val="9933FF"/>
                </a:solidFill>
                <a:latin typeface="微软雅黑" panose="020B0503020204020204" pitchFamily="34" charset="-122"/>
                <a:ea typeface="微软雅黑" panose="020B0503020204020204" pitchFamily="34" charset="-122"/>
                <a:sym typeface="+mn-ea"/>
              </a:rPr>
              <a:t>一、个人所得税纳税人</a:t>
            </a:r>
            <a:endParaRPr lang="zh-CN" altLang="zh-CN" b="1" kern="1200" dirty="0">
              <a:solidFill>
                <a:srgbClr val="9933FF"/>
              </a:solidFill>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个人所得税的纳税人是指在中国境内有住所，或者无住所而在中国境内居住累计满一百八十三天，以及无住所又不居住或者无住所而在一个纳税年度内在中国境内居住累计不满一百八十三天但从中国境内取得所得的个人。具体包括中国公民、个体工商户、个人独资企业和合伙企业，外籍个人以及中国香港、澳门、台湾同胞等。</a:t>
            </a:r>
            <a:endParaRPr lang="zh-CN" altLang="zh-CN" sz="2400" b="0" kern="1200" dirty="0">
              <a:latin typeface="微软雅黑" panose="020B0503020204020204" pitchFamily="34" charset="-122"/>
              <a:ea typeface="微软雅黑" panose="020B0503020204020204" pitchFamily="34" charset="-122"/>
              <a:sym typeface="+mn-ea"/>
            </a:endParaRPr>
          </a:p>
          <a:p>
            <a:pPr indent="466725" defTabSz="685800">
              <a:lnSpc>
                <a:spcPct val="130000"/>
              </a:lnSpc>
              <a:spcBef>
                <a:spcPts val="0"/>
              </a:spcBef>
              <a:spcAft>
                <a:spcPts val="0"/>
              </a:spcAft>
              <a:buClrTx/>
              <a:buSzTx/>
            </a:pPr>
            <a:r>
              <a:rPr lang="zh-CN" altLang="zh-CN" sz="2400" b="0" kern="1200" dirty="0">
                <a:latin typeface="微软雅黑" panose="020B0503020204020204" pitchFamily="34" charset="-122"/>
                <a:ea typeface="微软雅黑" panose="020B0503020204020204" pitchFamily="34" charset="-122"/>
                <a:sym typeface="+mn-ea"/>
              </a:rPr>
              <a:t>个人所得税纳税人依据</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住所和居住时间</a:t>
            </a:r>
            <a:r>
              <a:rPr lang="zh-CN" altLang="zh-CN" sz="2400" b="0" kern="1200" dirty="0">
                <a:latin typeface="微软雅黑" panose="020B0503020204020204" pitchFamily="34" charset="-122"/>
                <a:ea typeface="微软雅黑" panose="020B0503020204020204" pitchFamily="34" charset="-122"/>
                <a:sym typeface="+mn-ea"/>
              </a:rPr>
              <a:t>两个标准，分为居民</a:t>
            </a:r>
            <a:r>
              <a:rPr lang="zh-CN" altLang="zh-CN" sz="2400" b="0" kern="1200" dirty="0">
                <a:latin typeface="微软雅黑" panose="020B0503020204020204" pitchFamily="34" charset="-122"/>
                <a:ea typeface="微软雅黑" panose="020B0503020204020204" pitchFamily="34" charset="-122"/>
                <a:sym typeface="+mn-ea"/>
              </a:rPr>
              <a:t>纳税人</a:t>
            </a:r>
            <a:r>
              <a:rPr lang="zh-CN" altLang="zh-CN" sz="2400" b="0" kern="1200" dirty="0">
                <a:latin typeface="微软雅黑" panose="020B0503020204020204" pitchFamily="34" charset="-122"/>
                <a:ea typeface="微软雅黑" panose="020B0503020204020204" pitchFamily="34" charset="-122"/>
                <a:sym typeface="+mn-ea"/>
              </a:rPr>
              <a:t>和非居民</a:t>
            </a:r>
            <a:r>
              <a:rPr lang="zh-CN" altLang="zh-CN" sz="2400" b="0" kern="1200" dirty="0">
                <a:latin typeface="微软雅黑" panose="020B0503020204020204" pitchFamily="34" charset="-122"/>
                <a:ea typeface="微软雅黑" panose="020B0503020204020204" pitchFamily="34" charset="-122"/>
                <a:sym typeface="+mn-ea"/>
              </a:rPr>
              <a:t>纳税人</a:t>
            </a:r>
            <a:r>
              <a:rPr lang="zh-CN" altLang="zh-CN" sz="2400" b="0" kern="1200" dirty="0">
                <a:latin typeface="微软雅黑" panose="020B0503020204020204" pitchFamily="34" charset="-122"/>
                <a:ea typeface="微软雅黑" panose="020B0503020204020204" pitchFamily="34" charset="-122"/>
                <a:sym typeface="+mn-ea"/>
              </a:rPr>
              <a:t>。</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endParaRPr lang="zh-CN" altLang="zh-CN" sz="24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zh-CN" b="1" kern="1200" dirty="0">
              <a:latin typeface="微软雅黑" panose="020B0503020204020204" pitchFamily="34" charset="-122"/>
              <a:ea typeface="微软雅黑" panose="020B0503020204020204" pitchFamily="34" charset="-122"/>
              <a:cs typeface="+mn-cs"/>
            </a:endParaRPr>
          </a:p>
          <a:p>
            <a:pPr eaLnBrk="1" hangingPunct="1"/>
            <a:endParaRPr lang="zh-CN" altLang="en-US" dirty="0">
              <a:solidFill>
                <a:srgbClr val="FF0000"/>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1425" name="Rectangle 2"/>
          <p:cNvSpPr>
            <a:spLocks noGrp="1"/>
          </p:cNvSpPr>
          <p:nvPr>
            <p:ph type="title"/>
          </p:nvPr>
        </p:nvSpPr>
        <p:spPr>
          <a:xfrm>
            <a:off x="468313" y="620713"/>
            <a:ext cx="7391400" cy="563562"/>
          </a:xfrm>
        </p:spPr>
        <p:txBody>
          <a:bodyPr wrap="square" lIns="91440" tIns="45720" rIns="91440" bIns="45720" anchor="ctr" anchorCtr="0"/>
          <a:p>
            <a:pPr algn="l" eaLnBrk="1" hangingPunct="1"/>
            <a:endParaRPr sz="3200" dirty="0"/>
          </a:p>
        </p:txBody>
      </p:sp>
      <p:sp>
        <p:nvSpPr>
          <p:cNvPr id="2" name="文本框 1"/>
          <p:cNvSpPr txBox="1"/>
          <p:nvPr/>
        </p:nvSpPr>
        <p:spPr>
          <a:xfrm>
            <a:off x="667385" y="1196975"/>
            <a:ext cx="7792085" cy="1642110"/>
          </a:xfrm>
          <a:prstGeom prst="rect">
            <a:avLst/>
          </a:prstGeom>
          <a:noFill/>
        </p:spPr>
        <p:txBody>
          <a:bodyPr wrap="square" rtlCol="0" anchor="t">
            <a:spAutoFit/>
          </a:bodyPr>
          <a:p>
            <a:pPr indent="466725" defTabSz="685800">
              <a:lnSpc>
                <a:spcPct val="120000"/>
              </a:lnSpc>
              <a:spcBef>
                <a:spcPts val="0"/>
              </a:spcBef>
              <a:spcAft>
                <a:spcPts val="0"/>
              </a:spcAft>
              <a:buClrTx/>
              <a:buSzTx/>
            </a:pPr>
            <a:r>
              <a:rPr lang="en-US" altLang="zh-CN" sz="2400" b="1" dirty="0">
                <a:latin typeface="微软雅黑" panose="020B0503020204020204" pitchFamily="34" charset="-122"/>
                <a:ea typeface="微软雅黑" panose="020B0503020204020204" pitchFamily="34" charset="-122"/>
                <a:sym typeface="+mn-ea"/>
              </a:rPr>
              <a:t>2.</a:t>
            </a:r>
            <a:r>
              <a:rPr lang="zh-CN" altLang="zh-CN" sz="2400" b="1" dirty="0">
                <a:latin typeface="微软雅黑" panose="020B0503020204020204" pitchFamily="34" charset="-122"/>
                <a:ea typeface="微软雅黑" panose="020B0503020204020204" pitchFamily="34" charset="-122"/>
                <a:sym typeface="+mn-ea"/>
              </a:rPr>
              <a:t>劳务报酬所得预缴税额计算</a:t>
            </a:r>
            <a:endParaRPr lang="zh-CN" altLang="zh-CN" sz="24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dirty="0">
                <a:latin typeface="微软雅黑" panose="020B0503020204020204" pitchFamily="34" charset="-122"/>
                <a:ea typeface="微软雅黑" panose="020B0503020204020204" pitchFamily="34" charset="-122"/>
                <a:sym typeface="+mn-ea"/>
              </a:rPr>
              <a:t>劳务报酬所得、稿酬所得、特许权使用费所得，属于一次性收入的，以取得该项收入为一次；属于</a:t>
            </a:r>
            <a:r>
              <a:rPr lang="zh-CN" altLang="zh-CN" sz="2000" dirty="0">
                <a:solidFill>
                  <a:srgbClr val="9933FF"/>
                </a:solidFill>
                <a:latin typeface="微软雅黑" panose="020B0503020204020204" pitchFamily="34" charset="-122"/>
                <a:ea typeface="微软雅黑" panose="020B0503020204020204" pitchFamily="34" charset="-122"/>
                <a:sym typeface="+mn-ea"/>
              </a:rPr>
              <a:t>同一项目连续性</a:t>
            </a:r>
            <a:r>
              <a:rPr lang="zh-CN" altLang="zh-CN" sz="2000" dirty="0">
                <a:latin typeface="微软雅黑" panose="020B0503020204020204" pitchFamily="34" charset="-122"/>
                <a:ea typeface="微软雅黑" panose="020B0503020204020204" pitchFamily="34" charset="-122"/>
                <a:sym typeface="+mn-ea"/>
              </a:rPr>
              <a:t>收入的，以</a:t>
            </a:r>
            <a:r>
              <a:rPr lang="zh-CN" altLang="zh-CN" sz="2000" dirty="0">
                <a:solidFill>
                  <a:srgbClr val="9933FF"/>
                </a:solidFill>
                <a:latin typeface="微软雅黑" panose="020B0503020204020204" pitchFamily="34" charset="-122"/>
                <a:ea typeface="微软雅黑" panose="020B0503020204020204" pitchFamily="34" charset="-122"/>
                <a:sym typeface="+mn-ea"/>
              </a:rPr>
              <a:t>一个月</a:t>
            </a:r>
            <a:r>
              <a:rPr lang="zh-CN" altLang="zh-CN" sz="2000" dirty="0">
                <a:latin typeface="微软雅黑" panose="020B0503020204020204" pitchFamily="34" charset="-122"/>
                <a:ea typeface="微软雅黑" panose="020B0503020204020204" pitchFamily="34" charset="-122"/>
                <a:sym typeface="+mn-ea"/>
              </a:rPr>
              <a:t>内取得的收入为一次。</a:t>
            </a:r>
            <a:endParaRPr lang="zh-CN" altLang="zh-CN" sz="2000" dirty="0">
              <a:latin typeface="微软雅黑" panose="020B0503020204020204" pitchFamily="34" charset="-122"/>
              <a:ea typeface="微软雅黑" panose="020B0503020204020204" pitchFamily="34" charset="-122"/>
              <a:sym typeface="+mn-ea"/>
            </a:endParaRPr>
          </a:p>
        </p:txBody>
      </p:sp>
      <p:graphicFrame>
        <p:nvGraphicFramePr>
          <p:cNvPr id="3" name="表格 2"/>
          <p:cNvGraphicFramePr>
            <a:graphicFrameLocks noGrp="1"/>
          </p:cNvGraphicFramePr>
          <p:nvPr>
            <p:custDataLst>
              <p:tags r:id="rId1"/>
            </p:custDataLst>
          </p:nvPr>
        </p:nvGraphicFramePr>
        <p:xfrm>
          <a:off x="1043305" y="2981325"/>
          <a:ext cx="7372350" cy="2060575"/>
        </p:xfrm>
        <a:graphic>
          <a:graphicData uri="http://schemas.openxmlformats.org/drawingml/2006/table">
            <a:tbl>
              <a:tblPr/>
              <a:tblGrid>
                <a:gridCol w="1304925"/>
                <a:gridCol w="6067425"/>
              </a:tblGrid>
              <a:tr h="294640">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所得项目</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4717" marR="64717"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税务处理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4717" marR="64717"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765935">
                <a:tc>
                  <a:txBody>
                    <a:bodyPr/>
                    <a:p>
                      <a:pPr>
                        <a:lnSpc>
                          <a:spcPct val="12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劳务报酬所得</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4717" marR="64717"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扣缴义务人支付时，按以下方法按次或按月预扣预缴税款：（</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级累进）</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）每次收入不超过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4 000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元的，预扣预缴税额＝（收入－</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800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）×预扣率</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2</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）每次收入</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4 000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元以上的，预扣预缴税额＝收入×（</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20%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）×预扣率—速算扣除数</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4717" marR="64717"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692785"/>
            <a:ext cx="8229600" cy="1821180"/>
          </a:xfrm>
        </p:spPr>
        <p:txBody>
          <a:bodyPr/>
          <a:p>
            <a:pPr indent="466725" defTabSz="685800">
              <a:lnSpc>
                <a:spcPct val="120000"/>
              </a:lnSpc>
              <a:spcBef>
                <a:spcPts val="0"/>
              </a:spcBef>
              <a:spcAft>
                <a:spcPts val="0"/>
              </a:spcAft>
              <a:buClrTx/>
              <a:buSzTx/>
            </a:pPr>
            <a:r>
              <a:rPr lang="en-US" altLang="zh-CN" sz="200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kern="1200" dirty="0">
                <a:solidFill>
                  <a:srgbClr val="FF0000"/>
                </a:solidFill>
                <a:latin typeface="微软雅黑" panose="020B0503020204020204" pitchFamily="34" charset="-122"/>
                <a:ea typeface="微软雅黑" panose="020B0503020204020204" pitchFamily="34" charset="-122"/>
                <a:sym typeface="+mn-ea"/>
              </a:rPr>
              <a:t>典型</a:t>
            </a:r>
            <a:r>
              <a:rPr lang="zh-CN" altLang="zh-CN" sz="2000" kern="1200" dirty="0">
                <a:solidFill>
                  <a:srgbClr val="FF0000"/>
                </a:solidFill>
                <a:latin typeface="微软雅黑" panose="020B0503020204020204" pitchFamily="34" charset="-122"/>
                <a:ea typeface="微软雅黑" panose="020B0503020204020204" pitchFamily="34" charset="-122"/>
                <a:sym typeface="华康少女文字W5(P)" pitchFamily="82" charset="-122"/>
              </a:rPr>
              <a:t>案例</a:t>
            </a:r>
            <a:r>
              <a:rPr lang="en-US" altLang="zh-CN" sz="2000" kern="1200" dirty="0">
                <a:solidFill>
                  <a:srgbClr val="FF0000"/>
                </a:solidFill>
                <a:latin typeface="微软雅黑" panose="020B0503020204020204" pitchFamily="34" charset="-122"/>
                <a:ea typeface="+mn-ea"/>
                <a:sym typeface="华康少女文字W5(P)" pitchFamily="82" charset="-122"/>
              </a:rPr>
              <a:t>2</a:t>
            </a:r>
            <a:r>
              <a:rPr lang="zh-CN" altLang="zh-CN" sz="200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承接【典型案例</a:t>
            </a:r>
            <a:r>
              <a:rPr lang="en-US" altLang="zh-CN" sz="2000" b="0" kern="1200" dirty="0">
                <a:solidFill>
                  <a:srgbClr val="FF0000"/>
                </a:solidFill>
                <a:latin typeface="微软雅黑" panose="020B0503020204020204" pitchFamily="34" charset="-122"/>
                <a:ea typeface="+mn-ea"/>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假如王某（居民个人）本月取得劳务报酬所得</a:t>
            </a:r>
            <a:r>
              <a:rPr lang="en-US" altLang="zh-CN" sz="2000" b="0" kern="1200" dirty="0">
                <a:latin typeface="微软雅黑" panose="020B0503020204020204" pitchFamily="34" charset="-122"/>
                <a:ea typeface="微软雅黑" panose="020B0503020204020204" pitchFamily="34" charset="-122"/>
                <a:sym typeface="+mn-ea"/>
              </a:rPr>
              <a:t>30 000</a:t>
            </a:r>
            <a:r>
              <a:rPr lang="zh-CN" altLang="zh-CN" sz="2000" b="0" kern="1200" dirty="0">
                <a:latin typeface="微软雅黑" panose="020B0503020204020204" pitchFamily="34" charset="-122"/>
                <a:ea typeface="微软雅黑" panose="020B0503020204020204" pitchFamily="34" charset="-122"/>
                <a:sym typeface="+mn-ea"/>
              </a:rPr>
              <a:t>元，计算应预扣预缴税额。</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附：</a:t>
            </a:r>
            <a:r>
              <a:rPr lang="en-US" altLang="zh-CN" sz="2000" b="0" kern="1200" dirty="0">
                <a:latin typeface="微软雅黑" panose="020B0503020204020204" pitchFamily="34" charset="-122"/>
                <a:ea typeface="微软雅黑" panose="020B0503020204020204" pitchFamily="34" charset="-122"/>
                <a:sym typeface="+mn-ea"/>
              </a:rPr>
              <a:t>P208</a:t>
            </a:r>
            <a:r>
              <a:rPr lang="zh-CN" altLang="zh-CN" sz="2000" b="0" kern="1200" dirty="0">
                <a:latin typeface="微软雅黑" panose="020B0503020204020204" pitchFamily="34" charset="-122"/>
                <a:ea typeface="微软雅黑" panose="020B0503020204020204" pitchFamily="34" charset="-122"/>
                <a:sym typeface="+mn-ea"/>
              </a:rPr>
              <a:t>个人所得税预扣率表（居民个人劳务报酬所得预扣预缴适用）</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endParaRPr lang="zh-CN" altLang="zh-CN" sz="2000" b="0" kern="1200" dirty="0">
              <a:latin typeface="微软雅黑" panose="020B0503020204020204" pitchFamily="34" charset="-122"/>
              <a:ea typeface="微软雅黑" panose="020B0503020204020204" pitchFamily="34" charset="-122"/>
              <a:cs typeface="+mn-cs"/>
              <a:sym typeface="+mn-ea"/>
            </a:endParaRPr>
          </a:p>
          <a:p>
            <a:pPr indent="466725" defTabSz="685800">
              <a:lnSpc>
                <a:spcPct val="120000"/>
              </a:lnSpc>
              <a:spcBef>
                <a:spcPts val="0"/>
              </a:spcBef>
              <a:spcAft>
                <a:spcPts val="0"/>
              </a:spcAft>
              <a:buClrTx/>
              <a:buSzTx/>
            </a:pPr>
            <a:endParaRPr lang="zh-CN" altLang="zh-CN" sz="2000" b="0" kern="1200" dirty="0">
              <a:latin typeface="微软雅黑" panose="020B0503020204020204" pitchFamily="34" charset="-122"/>
              <a:ea typeface="微软雅黑" panose="020B0503020204020204" pitchFamily="34" charset="-122"/>
              <a:cs typeface="+mn-cs"/>
              <a:sym typeface="+mn-ea"/>
            </a:endParaRPr>
          </a:p>
          <a:p>
            <a:pPr indent="466725" defTabSz="685800">
              <a:lnSpc>
                <a:spcPct val="120000"/>
              </a:lnSpc>
              <a:spcBef>
                <a:spcPts val="0"/>
              </a:spcBef>
              <a:spcAft>
                <a:spcPts val="0"/>
              </a:spcAft>
              <a:buClrTx/>
              <a:buSzTx/>
            </a:pPr>
            <a:endParaRPr lang="zh-CN" altLang="zh-CN" sz="2000" b="0" kern="1200" dirty="0">
              <a:latin typeface="微软雅黑" panose="020B0503020204020204" pitchFamily="34" charset="-122"/>
              <a:ea typeface="微软雅黑" panose="020B0503020204020204" pitchFamily="34" charset="-122"/>
              <a:cs typeface="+mn-cs"/>
              <a:sym typeface="+mn-ea"/>
            </a:endParaRPr>
          </a:p>
          <a:p>
            <a:pPr indent="466725" defTabSz="685800">
              <a:lnSpc>
                <a:spcPct val="120000"/>
              </a:lnSpc>
              <a:spcBef>
                <a:spcPts val="0"/>
              </a:spcBef>
              <a:spcAft>
                <a:spcPts val="0"/>
              </a:spcAft>
              <a:buClrTx/>
              <a:buSzTx/>
            </a:pPr>
            <a:endParaRPr lang="zh-CN" altLang="zh-CN" sz="2000" b="0" kern="1200" dirty="0">
              <a:latin typeface="微软雅黑" panose="020B0503020204020204" pitchFamily="34" charset="-122"/>
              <a:ea typeface="微软雅黑" panose="020B0503020204020204" pitchFamily="34" charset="-122"/>
              <a:cs typeface="+mn-cs"/>
              <a:sym typeface="+mn-ea"/>
            </a:endParaRPr>
          </a:p>
          <a:p>
            <a:pPr indent="466725" defTabSz="685800">
              <a:lnSpc>
                <a:spcPct val="120000"/>
              </a:lnSpc>
              <a:spcBef>
                <a:spcPts val="0"/>
              </a:spcBef>
              <a:spcAft>
                <a:spcPts val="0"/>
              </a:spcAft>
              <a:buClrTx/>
              <a:buSzTx/>
            </a:pPr>
            <a:endParaRPr lang="zh-CN" altLang="zh-CN" sz="2000" b="0" kern="1200" dirty="0">
              <a:latin typeface="微软雅黑" panose="020B0503020204020204" pitchFamily="34" charset="-122"/>
              <a:ea typeface="微软雅黑" panose="020B0503020204020204" pitchFamily="34" charset="-122"/>
              <a:cs typeface="+mn-cs"/>
              <a:sym typeface="+mn-ea"/>
            </a:endParaRPr>
          </a:p>
          <a:p>
            <a:pPr indent="466725" defTabSz="685800">
              <a:lnSpc>
                <a:spcPct val="120000"/>
              </a:lnSpc>
              <a:spcBef>
                <a:spcPts val="0"/>
              </a:spcBef>
              <a:spcAft>
                <a:spcPts val="0"/>
              </a:spcAft>
              <a:buClrTx/>
              <a:buSzTx/>
            </a:pPr>
            <a:r>
              <a:rPr lang="zh-CN" altLang="zh-CN" sz="2000" kern="1200" dirty="0">
                <a:solidFill>
                  <a:srgbClr val="FF0000"/>
                </a:solidFill>
                <a:latin typeface="微软雅黑" panose="020B0503020204020204" pitchFamily="34" charset="-122"/>
                <a:ea typeface="微软雅黑" panose="020B0503020204020204" pitchFamily="34" charset="-122"/>
                <a:sym typeface="+mn-ea"/>
              </a:rPr>
              <a:t>【解析】</a:t>
            </a:r>
            <a:r>
              <a:rPr lang="zh-CN" altLang="zh-CN" sz="2000" b="0" kern="1200" dirty="0">
                <a:latin typeface="微软雅黑" panose="020B0503020204020204" pitchFamily="34" charset="-122"/>
                <a:ea typeface="微软雅黑" panose="020B0503020204020204" pitchFamily="34" charset="-122"/>
                <a:sym typeface="+mn-ea"/>
              </a:rPr>
              <a:t>应纳税所得额＝收入×（</a:t>
            </a:r>
            <a:r>
              <a:rPr lang="en-US" altLang="zh-CN" sz="2000" b="0" kern="1200" dirty="0">
                <a:latin typeface="微软雅黑" panose="020B0503020204020204" pitchFamily="34" charset="-122"/>
                <a:ea typeface="+mn-ea"/>
                <a:sym typeface="+mn-ea"/>
              </a:rPr>
              <a:t>1</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mn-ea"/>
                <a:sym typeface="+mn-ea"/>
              </a:rPr>
              <a:t>20%</a:t>
            </a:r>
            <a:r>
              <a:rPr lang="zh-CN" altLang="zh-CN" sz="2000" b="0" kern="1200" dirty="0">
                <a:latin typeface="微软雅黑" panose="020B0503020204020204" pitchFamily="34" charset="-122"/>
                <a:ea typeface="微软雅黑" panose="020B0503020204020204" pitchFamily="34" charset="-122"/>
                <a:sym typeface="+mn-ea"/>
              </a:rPr>
              <a:t>）</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mn-ea"/>
                <a:sym typeface="+mn-ea"/>
              </a:rPr>
              <a:t>30 000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mn-ea"/>
                <a:sym typeface="+mn-ea"/>
              </a:rPr>
              <a:t>1</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mn-ea"/>
                <a:sym typeface="+mn-ea"/>
              </a:rPr>
              <a:t>20%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mn-ea"/>
                <a:sym typeface="+mn-ea"/>
              </a:rPr>
              <a:t>24 000</a:t>
            </a:r>
            <a:r>
              <a:rPr lang="zh-CN" altLang="zh-CN" sz="2000" b="0" kern="1200" dirty="0">
                <a:latin typeface="微软雅黑" panose="020B0503020204020204" pitchFamily="34" charset="-122"/>
                <a:ea typeface="微软雅黑" panose="020B0503020204020204" pitchFamily="34" charset="-122"/>
                <a:sym typeface="+mn-ea"/>
              </a:rPr>
              <a:t>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应预扣预缴税额＝</a:t>
            </a:r>
            <a:r>
              <a:rPr lang="en-US" altLang="zh-CN" sz="2000" b="0" kern="1200" dirty="0">
                <a:latin typeface="微软雅黑" panose="020B0503020204020204" pitchFamily="34" charset="-122"/>
                <a:ea typeface="+mn-ea"/>
                <a:sym typeface="+mn-ea"/>
              </a:rPr>
              <a:t>24 000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mn-ea"/>
                <a:sym typeface="+mn-ea"/>
              </a:rPr>
              <a:t>30%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mn-ea"/>
                <a:sym typeface="+mn-ea"/>
              </a:rPr>
              <a:t>2 000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mn-ea"/>
                <a:sym typeface="+mn-ea"/>
              </a:rPr>
              <a:t>5 200</a:t>
            </a:r>
            <a:r>
              <a:rPr lang="zh-CN" altLang="zh-CN" sz="2000" b="0" kern="1200" dirty="0">
                <a:latin typeface="微软雅黑" panose="020B0503020204020204" pitchFamily="34" charset="-122"/>
                <a:ea typeface="微软雅黑" panose="020B0503020204020204" pitchFamily="34" charset="-122"/>
                <a:sym typeface="+mn-ea"/>
              </a:rPr>
              <a:t>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zh-CN" sz="2000" b="0" kern="1200" dirty="0">
              <a:latin typeface="微软雅黑" panose="020B0503020204020204" pitchFamily="34" charset="-122"/>
              <a:ea typeface="微软雅黑" panose="020B0503020204020204" pitchFamily="34" charset="-122"/>
              <a:cs typeface="+mn-cs"/>
            </a:endParaRPr>
          </a:p>
          <a:p>
            <a:endParaRPr lang="zh-CN" altLang="en-US" sz="2000" b="0"/>
          </a:p>
        </p:txBody>
      </p:sp>
      <p:graphicFrame>
        <p:nvGraphicFramePr>
          <p:cNvPr id="4" name="表格 3"/>
          <p:cNvGraphicFramePr>
            <a:graphicFrameLocks noGrp="1"/>
          </p:cNvGraphicFramePr>
          <p:nvPr>
            <p:custDataLst>
              <p:tags r:id="rId1"/>
            </p:custDataLst>
          </p:nvPr>
        </p:nvGraphicFramePr>
        <p:xfrm>
          <a:off x="1475105" y="2348865"/>
          <a:ext cx="6394450" cy="1463040"/>
        </p:xfrm>
        <a:graphic>
          <a:graphicData uri="http://schemas.openxmlformats.org/drawingml/2006/table">
            <a:tbl>
              <a:tblPr/>
              <a:tblGrid>
                <a:gridCol w="652145"/>
                <a:gridCol w="3134360"/>
                <a:gridCol w="1394460"/>
                <a:gridCol w="1213485"/>
              </a:tblGrid>
              <a:tr h="260985">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级数</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预扣预缴应纳税所得额</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预扣率（</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速算扣除数</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6098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不超过</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20 000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元</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26098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20 000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50 000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2 000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260985">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50 000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40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7 000</a:t>
                      </a:r>
                      <a:endPar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bl>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94970" y="548640"/>
            <a:ext cx="8229600" cy="723265"/>
          </a:xfrm>
        </p:spPr>
        <p:txBody>
          <a:bodyPr anchor="t" anchorCtr="0"/>
          <a:p>
            <a:pPr indent="466725" defTabSz="685800">
              <a:spcBef>
                <a:spcPct val="0"/>
              </a:spcBef>
              <a:buClrTx/>
              <a:buSzTx/>
            </a:pPr>
            <a:r>
              <a:rPr lang="en-US" altLang="zh-CN" sz="2000" kern="1200" dirty="0">
                <a:latin typeface="微软雅黑" panose="020B0503020204020204" pitchFamily="34" charset="-122"/>
                <a:ea typeface="+mn-ea"/>
                <a:sym typeface="+mn-ea"/>
              </a:rPr>
              <a:t>3.</a:t>
            </a:r>
            <a:r>
              <a:rPr lang="zh-CN" altLang="zh-CN" sz="2000" kern="1200" dirty="0">
                <a:latin typeface="微软雅黑" panose="020B0503020204020204" pitchFamily="34" charset="-122"/>
                <a:ea typeface="微软雅黑" panose="020B0503020204020204" pitchFamily="34" charset="-122"/>
                <a:sym typeface="+mn-ea"/>
              </a:rPr>
              <a:t>稿酬所得预缴税额计算</a:t>
            </a:r>
            <a:endParaRPr lang="zh-CN" altLang="zh-CN" sz="2000" kern="1200" dirty="0">
              <a:latin typeface="微软雅黑" panose="020B0503020204020204" pitchFamily="34" charset="-122"/>
              <a:ea typeface="微软雅黑" panose="020B0503020204020204" pitchFamily="34" charset="-122"/>
              <a:sym typeface="+mn-ea"/>
            </a:endParaRPr>
          </a:p>
          <a:p>
            <a:pPr indent="466725" defTabSz="685800">
              <a:spcBef>
                <a:spcPct val="0"/>
              </a:spcBef>
              <a:buClrTx/>
              <a:buSzTx/>
            </a:pP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66725" defTabSz="685800">
              <a:spcBef>
                <a:spcPct val="0"/>
              </a:spcBef>
              <a:buClrTx/>
              <a:buSzTx/>
            </a:pP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66725" defTabSz="685800">
              <a:spcBef>
                <a:spcPct val="0"/>
              </a:spcBef>
              <a:buClrTx/>
              <a:buSzTx/>
            </a:pP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66725" defTabSz="685800">
              <a:spcBef>
                <a:spcPct val="0"/>
              </a:spcBef>
              <a:buClrTx/>
              <a:buSzTx/>
            </a:pP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66725" defTabSz="685800">
              <a:spcBef>
                <a:spcPct val="0"/>
              </a:spcBef>
              <a:buClrTx/>
              <a:buSzTx/>
            </a:pP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66725" defTabSz="685800">
              <a:spcBef>
                <a:spcPct val="0"/>
              </a:spcBef>
              <a:buClrTx/>
              <a:buSzTx/>
            </a:pP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66725" defTabSz="685800">
              <a:spcBef>
                <a:spcPct val="0"/>
              </a:spcBef>
              <a:buClrTx/>
              <a:buSzTx/>
            </a:pP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66725" defTabSz="685800">
              <a:spcBef>
                <a:spcPct val="0"/>
              </a:spcBef>
              <a:buClrTx/>
              <a:buSzTx/>
            </a:pP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66725" defTabSz="685800">
              <a:lnSpc>
                <a:spcPct val="125000"/>
              </a:lnSpc>
              <a:spcBef>
                <a:spcPts val="0"/>
              </a:spcBef>
              <a:spcAft>
                <a:spcPts val="0"/>
              </a:spcAft>
              <a:buClrTx/>
              <a:buSzTx/>
            </a:pPr>
            <a:r>
              <a:rPr lang="en-US" altLang="zh-CN" sz="200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kern="1200" dirty="0">
                <a:solidFill>
                  <a:srgbClr val="FF0000"/>
                </a:solidFill>
                <a:latin typeface="微软雅黑" panose="020B0503020204020204" pitchFamily="34" charset="-122"/>
                <a:ea typeface="微软雅黑" panose="020B0503020204020204" pitchFamily="34" charset="-122"/>
                <a:sym typeface="+mn-ea"/>
              </a:rPr>
              <a:t>典型</a:t>
            </a:r>
            <a:r>
              <a:rPr lang="zh-CN" altLang="zh-CN" sz="2000" kern="1200" dirty="0">
                <a:solidFill>
                  <a:srgbClr val="FF0000"/>
                </a:solidFill>
                <a:latin typeface="微软雅黑" panose="020B0503020204020204" pitchFamily="34" charset="-122"/>
                <a:ea typeface="微软雅黑" panose="020B0503020204020204" pitchFamily="34" charset="-122"/>
                <a:sym typeface="华康少女文字W5(P)" pitchFamily="82" charset="-122"/>
              </a:rPr>
              <a:t>案例</a:t>
            </a:r>
            <a:r>
              <a:rPr lang="en-US" altLang="zh-CN" sz="2000" kern="1200" dirty="0">
                <a:solidFill>
                  <a:srgbClr val="FF0000"/>
                </a:solidFill>
                <a:latin typeface="微软雅黑" panose="020B0503020204020204" pitchFamily="34" charset="-122"/>
                <a:ea typeface="+mn-ea"/>
                <a:sym typeface="华康少女文字W5(P)" pitchFamily="82" charset="-122"/>
              </a:rPr>
              <a:t>3</a:t>
            </a:r>
            <a:r>
              <a:rPr lang="zh-CN" altLang="zh-CN" sz="2000" kern="1200" dirty="0">
                <a:solidFill>
                  <a:srgbClr val="FF0000"/>
                </a:solidFill>
                <a:latin typeface="微软雅黑" panose="020B0503020204020204" pitchFamily="34" charset="-122"/>
                <a:ea typeface="微软雅黑" panose="020B0503020204020204" pitchFamily="34" charset="-122"/>
                <a:sym typeface="+mn-ea"/>
              </a:rPr>
              <a:t>】承接</a:t>
            </a:r>
            <a:r>
              <a:rPr lang="zh-CN" altLang="zh-CN" sz="2000" kern="1200" dirty="0">
                <a:solidFill>
                  <a:srgbClr val="FF0000"/>
                </a:solidFill>
                <a:latin typeface="微软雅黑" panose="020B0503020204020204" pitchFamily="34" charset="-122"/>
                <a:ea typeface="微软雅黑" panose="020B0503020204020204" pitchFamily="34" charset="-122"/>
                <a:sym typeface="华康少女文字W5(P)" pitchFamily="82" charset="-122"/>
              </a:rPr>
              <a:t>【典型案例</a:t>
            </a:r>
            <a:r>
              <a:rPr lang="en-US" altLang="zh-CN" sz="2000" kern="1200" dirty="0">
                <a:solidFill>
                  <a:srgbClr val="FF0000"/>
                </a:solidFill>
                <a:latin typeface="微软雅黑" panose="020B0503020204020204" pitchFamily="34" charset="-122"/>
                <a:ea typeface="+mn-ea"/>
                <a:sym typeface="华康少女文字W5(P)" pitchFamily="82" charset="-122"/>
              </a:rPr>
              <a:t>1</a:t>
            </a:r>
            <a:r>
              <a:rPr lang="zh-CN" altLang="zh-CN" sz="2000" kern="1200" dirty="0">
                <a:solidFill>
                  <a:srgbClr val="FF0000"/>
                </a:solidFill>
                <a:latin typeface="微软雅黑" panose="020B0503020204020204" pitchFamily="34" charset="-122"/>
                <a:ea typeface="微软雅黑" panose="020B0503020204020204" pitchFamily="34" charset="-122"/>
                <a:sym typeface="华康少女文字W5(P)" pitchFamily="82" charset="-122"/>
              </a:rPr>
              <a:t>】、【典型案例</a:t>
            </a:r>
            <a:r>
              <a:rPr lang="en-US" altLang="zh-CN" sz="2000" kern="1200" dirty="0">
                <a:solidFill>
                  <a:srgbClr val="FF0000"/>
                </a:solidFill>
                <a:latin typeface="微软雅黑" panose="020B0503020204020204" pitchFamily="34" charset="-122"/>
                <a:ea typeface="+mn-ea"/>
                <a:sym typeface="华康少女文字W5(P)" pitchFamily="82" charset="-122"/>
              </a:rPr>
              <a:t>2</a:t>
            </a:r>
            <a:r>
              <a:rPr lang="zh-CN" altLang="zh-CN" sz="2000" kern="1200" dirty="0">
                <a:solidFill>
                  <a:srgbClr val="FF0000"/>
                </a:solidFill>
                <a:latin typeface="微软雅黑" panose="020B0503020204020204" pitchFamily="34" charset="-122"/>
                <a:ea typeface="微软雅黑" panose="020B0503020204020204" pitchFamily="34" charset="-122"/>
                <a:sym typeface="华康少女文字W5(P)" pitchFamily="82" charset="-122"/>
              </a:rPr>
              <a:t>】</a:t>
            </a:r>
            <a:endParaRPr lang="zh-CN" altLang="zh-CN" sz="2000" kern="12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indent="466725" defTabSz="685800">
              <a:lnSpc>
                <a:spcPct val="125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假如王某（居民个人）本月取得稿酬报酬所得</a:t>
            </a:r>
            <a:r>
              <a:rPr lang="en-US" altLang="zh-CN" sz="2000" b="0" kern="1200" dirty="0">
                <a:latin typeface="微软雅黑" panose="020B0503020204020204" pitchFamily="34" charset="-122"/>
                <a:ea typeface="微软雅黑" panose="020B0503020204020204" pitchFamily="34" charset="-122"/>
                <a:sym typeface="+mn-ea"/>
              </a:rPr>
              <a:t>20 000</a:t>
            </a:r>
            <a:r>
              <a:rPr lang="zh-CN" altLang="zh-CN" sz="2000" b="0" kern="1200" dirty="0">
                <a:latin typeface="微软雅黑" panose="020B0503020204020204" pitchFamily="34" charset="-122"/>
                <a:ea typeface="微软雅黑" panose="020B0503020204020204" pitchFamily="34" charset="-122"/>
                <a:sym typeface="+mn-ea"/>
              </a:rPr>
              <a:t>元，计算应预扣预缴税额。</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en-US" altLang="zh-CN" sz="200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kern="1200" dirty="0">
                <a:solidFill>
                  <a:srgbClr val="FF0000"/>
                </a:solidFill>
                <a:latin typeface="微软雅黑" panose="020B0503020204020204" pitchFamily="34" charset="-122"/>
                <a:ea typeface="微软雅黑" panose="020B0503020204020204" pitchFamily="34" charset="-122"/>
                <a:sym typeface="+mn-ea"/>
              </a:rPr>
              <a:t>解析】</a:t>
            </a:r>
            <a:r>
              <a:rPr lang="zh-CN" altLang="zh-CN" sz="2000" b="0" kern="1200" dirty="0">
                <a:latin typeface="微软雅黑" panose="020B0503020204020204" pitchFamily="34" charset="-122"/>
                <a:ea typeface="微软雅黑" panose="020B0503020204020204" pitchFamily="34" charset="-122"/>
                <a:sym typeface="+mn-ea"/>
              </a:rPr>
              <a:t>应纳税所得额＝收入×（</a:t>
            </a: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70%</a:t>
            </a:r>
            <a:endParaRPr lang="en-US"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20 000 </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70%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11 200</a:t>
            </a:r>
            <a:r>
              <a:rPr lang="zh-CN" altLang="zh-CN" sz="2000" b="0" kern="1200" dirty="0">
                <a:latin typeface="微软雅黑" panose="020B0503020204020204" pitchFamily="34" charset="-122"/>
                <a:ea typeface="微软雅黑" panose="020B0503020204020204" pitchFamily="34" charset="-122"/>
                <a:sym typeface="+mn-ea"/>
              </a:rPr>
              <a:t>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应预扣预缴税额＝</a:t>
            </a:r>
            <a:r>
              <a:rPr lang="en-US" altLang="zh-CN" sz="2000" b="0" kern="1200" dirty="0">
                <a:latin typeface="微软雅黑" panose="020B0503020204020204" pitchFamily="34" charset="-122"/>
                <a:ea typeface="微软雅黑" panose="020B0503020204020204" pitchFamily="34" charset="-122"/>
                <a:sym typeface="+mn-ea"/>
              </a:rPr>
              <a:t>11 200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2 240</a:t>
            </a:r>
            <a:r>
              <a:rPr lang="zh-CN" altLang="zh-CN" sz="2000" b="0" kern="1200" dirty="0">
                <a:latin typeface="微软雅黑" panose="020B0503020204020204" pitchFamily="34" charset="-122"/>
                <a:ea typeface="微软雅黑" panose="020B0503020204020204" pitchFamily="34" charset="-122"/>
                <a:sym typeface="+mn-ea"/>
              </a:rPr>
              <a:t>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aphicFrame>
        <p:nvGraphicFramePr>
          <p:cNvPr id="4" name="表格 3"/>
          <p:cNvGraphicFramePr>
            <a:graphicFrameLocks noGrp="1"/>
          </p:cNvGraphicFramePr>
          <p:nvPr>
            <p:custDataLst>
              <p:tags r:id="rId1"/>
            </p:custDataLst>
          </p:nvPr>
        </p:nvGraphicFramePr>
        <p:xfrm>
          <a:off x="1115060" y="1189355"/>
          <a:ext cx="6924040" cy="1760220"/>
        </p:xfrm>
        <a:graphic>
          <a:graphicData uri="http://schemas.openxmlformats.org/drawingml/2006/table">
            <a:tbl>
              <a:tblPr/>
              <a:tblGrid>
                <a:gridCol w="1205865"/>
                <a:gridCol w="5718175"/>
              </a:tblGrid>
              <a:tr h="293370">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所得项目</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4717" marR="64717"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税务处理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4717" marR="64717"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466850">
                <a:tc>
                  <a:txBody>
                    <a:bodyPr/>
                    <a:p>
                      <a:pPr>
                        <a:lnSpc>
                          <a:spcPct val="12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稿酬所得</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4717" marR="64717"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扣缴义务人支付时，按以下方法按次或按月预扣预缴税款：</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）每次收入不超过</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4 000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元的，预扣预缴税额</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＝（收入－</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800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70%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20%</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）每次收入</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4 000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元以上的，预扣预缴税额</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＝收入×（</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70%</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4717" marR="64717"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4498" name="Rectangle 3"/>
          <p:cNvSpPr>
            <a:spLocks noGrp="1"/>
          </p:cNvSpPr>
          <p:nvPr>
            <p:ph idx="1"/>
          </p:nvPr>
        </p:nvSpPr>
        <p:spPr>
          <a:xfrm>
            <a:off x="394970" y="332740"/>
            <a:ext cx="8229600" cy="896620"/>
          </a:xfrm>
        </p:spPr>
        <p:txBody>
          <a:bodyPr wrap="square" lIns="91440" tIns="45720" rIns="91440" bIns="45720" anchor="t" anchorCtr="0"/>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en-US" altLang="zh-CN" sz="240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4.</a:t>
            </a:r>
            <a:r>
              <a:rPr lang="zh-CN" altLang="zh-CN" sz="240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特许权使用费所得预缴税额计算</a:t>
            </a:r>
            <a:endParaRPr lang="zh-CN" altLang="zh-CN" sz="240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endParaRPr lang="zh-CN" altLang="zh-CN" sz="24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endParaRPr lang="zh-CN" altLang="zh-CN" sz="24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endParaRPr lang="zh-CN" altLang="zh-CN" sz="24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endParaRPr lang="zh-CN" altLang="zh-CN" sz="24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endParaRPr lang="zh-CN" altLang="zh-CN" sz="24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endParaRPr>
          </a:p>
          <a:p>
            <a:pPr marL="0" marR="0" lvl="0" indent="466725" algn="l" defTabSz="685800" rtl="0" eaLnBrk="1" fontAlgn="base" latinLnBrk="0" hangingPunct="1">
              <a:lnSpc>
                <a:spcPct val="140000"/>
              </a:lnSpc>
              <a:spcBef>
                <a:spcPct val="0"/>
              </a:spcBef>
              <a:spcAft>
                <a:spcPct val="0"/>
              </a:spcAft>
              <a:buClrTx/>
              <a:buSzTx/>
              <a:buFont typeface="Arial" panose="020B0604020202020204" pitchFamily="34" charset="0"/>
              <a:buNone/>
              <a:defRPr/>
            </a:pPr>
            <a:r>
              <a:rPr lang="en-US" altLang="zh-CN" sz="2000" b="0" kern="1200" noProof="0" dirty="0" smtClean="0">
                <a:ln>
                  <a:noFill/>
                </a:ln>
                <a:solidFill>
                  <a:srgbClr val="FF0000"/>
                </a:solidFill>
                <a:effectLst/>
                <a:uLnTx/>
                <a:uFillTx/>
                <a:latin typeface="微软雅黑" panose="020B0503020204020204" pitchFamily="34" charset="-122"/>
                <a:ea typeface="微软雅黑" panose="020B0503020204020204" pitchFamily="34" charset="-122"/>
                <a:sym typeface="+mn-ea"/>
              </a:rPr>
              <a:t>【</a:t>
            </a:r>
            <a:r>
              <a:rPr lang="zh-CN" altLang="zh-CN" sz="2000" b="0" kern="1200" noProof="0" dirty="0" smtClean="0">
                <a:ln>
                  <a:noFill/>
                </a:ln>
                <a:solidFill>
                  <a:srgbClr val="FF0000"/>
                </a:solidFill>
                <a:effectLst/>
                <a:uLnTx/>
                <a:uFillTx/>
                <a:latin typeface="微软雅黑" panose="020B0503020204020204" pitchFamily="34" charset="-122"/>
                <a:ea typeface="微软雅黑" panose="020B0503020204020204" pitchFamily="34" charset="-122"/>
                <a:sym typeface="+mn-ea"/>
              </a:rPr>
              <a:t>典型</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案例</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4</a:t>
            </a:r>
            <a:r>
              <a:rPr lang="zh-CN" altLang="zh-CN" sz="2000" b="0" kern="1200" noProof="0" dirty="0" smtClean="0">
                <a:ln>
                  <a:noFill/>
                </a:ln>
                <a:solidFill>
                  <a:srgbClr val="FF0000"/>
                </a:solidFill>
                <a:effectLst/>
                <a:uLnTx/>
                <a:uFillTx/>
                <a:latin typeface="微软雅黑" panose="020B0503020204020204" pitchFamily="34" charset="-122"/>
                <a:ea typeface="微软雅黑" panose="020B0503020204020204" pitchFamily="34" charset="-122"/>
                <a:sym typeface="+mn-ea"/>
              </a:rPr>
              <a:t>】</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承接【典型案例</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】、【典型案例</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】、【典型案例</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3</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假如王某（居民个人）本月取得特许权使用费所得</a:t>
            </a:r>
            <a:r>
              <a:rPr lang="en-US"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20 000</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元，计算应预扣预缴税额。</a:t>
            </a:r>
            <a:endParaRPr kumimoji="0" lang="zh-CN" altLang="zh-CN" sz="20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466725" algn="l" defTabSz="685800" rtl="0" eaLnBrk="1" fontAlgn="base" latinLnBrk="0" hangingPunct="1">
              <a:lnSpc>
                <a:spcPct val="140000"/>
              </a:lnSpc>
              <a:spcBef>
                <a:spcPct val="0"/>
              </a:spcBef>
              <a:spcAft>
                <a:spcPct val="0"/>
              </a:spcAft>
              <a:buClrTx/>
              <a:buSzTx/>
              <a:buFont typeface="Arial" panose="020B0604020202020204" pitchFamily="34" charset="0"/>
              <a:buNone/>
              <a:defRPr/>
            </a:pPr>
            <a:r>
              <a:rPr lang="en-US" altLang="zh-CN" sz="2000" b="0" kern="1200" noProof="0" dirty="0" smtClean="0">
                <a:ln>
                  <a:noFill/>
                </a:ln>
                <a:solidFill>
                  <a:srgbClr val="FF0000"/>
                </a:solidFill>
                <a:effectLst/>
                <a:uLnTx/>
                <a:uFillTx/>
                <a:latin typeface="微软雅黑" panose="020B0503020204020204" pitchFamily="34" charset="-122"/>
                <a:ea typeface="微软雅黑" panose="020B0503020204020204" pitchFamily="34" charset="-122"/>
                <a:sym typeface="+mn-ea"/>
              </a:rPr>
              <a:t>【</a:t>
            </a:r>
            <a:r>
              <a:rPr lang="zh-CN" altLang="zh-CN" sz="2000" b="0" kern="1200" noProof="0" dirty="0" smtClean="0">
                <a:ln>
                  <a:noFill/>
                </a:ln>
                <a:solidFill>
                  <a:srgbClr val="FF0000"/>
                </a:solidFill>
                <a:effectLst/>
                <a:uLnTx/>
                <a:uFillTx/>
                <a:latin typeface="微软雅黑" panose="020B0503020204020204" pitchFamily="34" charset="-122"/>
                <a:ea typeface="微软雅黑" panose="020B0503020204020204" pitchFamily="34" charset="-122"/>
                <a:sym typeface="+mn-ea"/>
              </a:rPr>
              <a:t>解析】</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应纳税所得额＝收入×（</a:t>
            </a:r>
            <a:r>
              <a:rPr lang="en-US"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1</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a:t>
            </a:r>
            <a:r>
              <a:rPr lang="en-US"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20%</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a:t>
            </a:r>
            <a:endParaRPr kumimoji="0" lang="zh-CN" altLang="zh-CN" sz="20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466725" algn="l" defTabSz="685800" rtl="0" eaLnBrk="1" fontAlgn="base" latinLnBrk="0" hangingPunct="1">
              <a:lnSpc>
                <a:spcPct val="140000"/>
              </a:lnSpc>
              <a:spcBef>
                <a:spcPct val="0"/>
              </a:spcBef>
              <a:spcAft>
                <a:spcPct val="0"/>
              </a:spcAft>
              <a:buClrTx/>
              <a:buSzTx/>
              <a:buFont typeface="Arial" panose="020B0604020202020204" pitchFamily="34" charset="0"/>
              <a:buNone/>
              <a:defRPr/>
            </a:pP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a:t>
            </a:r>
            <a:r>
              <a:rPr lang="en-US"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20 000</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a:t>
            </a:r>
            <a:r>
              <a:rPr lang="en-US"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1</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a:t>
            </a:r>
            <a:r>
              <a:rPr lang="en-US"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20%</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a:t>
            </a:r>
            <a:r>
              <a:rPr lang="en-US"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16 000</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元</a:t>
            </a:r>
            <a:endParaRPr kumimoji="0" lang="zh-CN" altLang="zh-CN" sz="20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466725" algn="l" defTabSz="685800" rtl="0" eaLnBrk="1" fontAlgn="base" latinLnBrk="0" hangingPunct="1">
              <a:lnSpc>
                <a:spcPct val="140000"/>
              </a:lnSpc>
              <a:spcBef>
                <a:spcPct val="0"/>
              </a:spcBef>
              <a:spcAft>
                <a:spcPct val="0"/>
              </a:spcAft>
              <a:buClrTx/>
              <a:buSzTx/>
              <a:buFont typeface="Arial" panose="020B0604020202020204" pitchFamily="34" charset="0"/>
              <a:buNone/>
              <a:defRPr/>
            </a:pP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应预扣预缴税额＝</a:t>
            </a:r>
            <a:r>
              <a:rPr lang="en-US"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16 000</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a:t>
            </a:r>
            <a:r>
              <a:rPr lang="en-US"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20%</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a:t>
            </a:r>
            <a:r>
              <a:rPr lang="en-US"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3 200</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元</a:t>
            </a:r>
            <a:endParaRPr kumimoji="0" lang="zh-CN" altLang="en-US" sz="20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endParaRPr kumimoji="0" lang="zh-CN" altLang="en-US" sz="20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sym typeface="+mn-ea"/>
            </a:endParaRPr>
          </a:p>
        </p:txBody>
      </p:sp>
      <p:graphicFrame>
        <p:nvGraphicFramePr>
          <p:cNvPr id="3" name="表格 2"/>
          <p:cNvGraphicFramePr>
            <a:graphicFrameLocks noGrp="1"/>
          </p:cNvGraphicFramePr>
          <p:nvPr>
            <p:custDataLst>
              <p:tags r:id="rId1"/>
            </p:custDataLst>
          </p:nvPr>
        </p:nvGraphicFramePr>
        <p:xfrm>
          <a:off x="899160" y="1251585"/>
          <a:ext cx="6865620" cy="1903730"/>
        </p:xfrm>
        <a:graphic>
          <a:graphicData uri="http://schemas.openxmlformats.org/drawingml/2006/table">
            <a:tbl>
              <a:tblPr/>
              <a:tblGrid>
                <a:gridCol w="1195070"/>
                <a:gridCol w="5670550"/>
              </a:tblGrid>
              <a:tr h="317500">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所得项目</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4717" marR="64717"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税务处理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4717" marR="64717"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1586230">
                <a:tc>
                  <a:txBody>
                    <a:bodyPr/>
                    <a:p>
                      <a:pPr>
                        <a:lnSpc>
                          <a:spcPct val="12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4.</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特许权使用费所得</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4717" marR="64717"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扣缴义务人支付时，按以下方法按次或按月预扣预缴税款：</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）每次收入不超过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4 000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元的，预扣预缴税额</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＝（收入－</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800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20%</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2</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）每次收入</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4 000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元以上的，预扣预缴税额</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p>
                      <a:pPr>
                        <a:lnSpc>
                          <a:spcPct val="12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＝收入×（</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20%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20%</a:t>
                      </a:r>
                      <a:endPar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4717" marR="64717"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731520"/>
            <a:ext cx="7595870" cy="3529146"/>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237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b="1" dirty="0">
                  <a:solidFill>
                    <a:srgbClr val="FF0000"/>
                  </a:solidFill>
                  <a:latin typeface="微软雅黑" panose="020B0503020204020204" pitchFamily="34" charset="-122"/>
                  <a:ea typeface="微软雅黑" panose="020B0503020204020204" pitchFamily="34" charset="-122"/>
                  <a:sym typeface="+mn-ea"/>
                </a:rPr>
                <a:t>【</a:t>
              </a:r>
              <a:r>
                <a:rPr lang="zh-CN" b="1" dirty="0">
                  <a:solidFill>
                    <a:srgbClr val="FF0000"/>
                  </a:solidFill>
                  <a:latin typeface="微软雅黑" panose="020B0503020204020204" pitchFamily="34" charset="-122"/>
                  <a:ea typeface="微软雅黑" panose="020B0503020204020204" pitchFamily="34" charset="-122"/>
                  <a:sym typeface="+mn-ea"/>
                </a:rPr>
                <a:t>总结</a:t>
              </a:r>
              <a:r>
                <a:rPr lang="zh-CN" altLang="zh-CN" b="1" dirty="0">
                  <a:solidFill>
                    <a:srgbClr val="FF0000"/>
                  </a:solidFill>
                  <a:latin typeface="微软雅黑" panose="020B0503020204020204" pitchFamily="34" charset="-122"/>
                  <a:ea typeface="微软雅黑" panose="020B0503020204020204" pitchFamily="34" charset="-122"/>
                  <a:sym typeface="+mn-ea"/>
                </a:rPr>
                <a:t>】</a:t>
              </a:r>
              <a:r>
                <a:rPr lang="zh-CN" altLang="zh-CN" sz="2000" dirty="0">
                  <a:latin typeface="微软雅黑" panose="020B0503020204020204" pitchFamily="34" charset="-122"/>
                  <a:ea typeface="微软雅黑" panose="020B0503020204020204" pitchFamily="34" charset="-122"/>
                  <a:sym typeface="+mn-ea"/>
                </a:rPr>
                <a:t>劳务报酬所得、稿酬所得、特许权使用费所得以收入减除</a:t>
              </a:r>
              <a:r>
                <a:rPr lang="en-US" altLang="zh-CN" sz="2000" dirty="0">
                  <a:latin typeface="微软雅黑" panose="020B0503020204020204" pitchFamily="34" charset="-122"/>
                  <a:ea typeface="微软雅黑" panose="020B0503020204020204" pitchFamily="34" charset="-122"/>
                  <a:sym typeface="+mn-ea"/>
                </a:rPr>
                <a:t>20%</a:t>
              </a:r>
              <a:r>
                <a:rPr lang="zh-CN" altLang="zh-CN" sz="2000" dirty="0">
                  <a:latin typeface="微软雅黑" panose="020B0503020204020204" pitchFamily="34" charset="-122"/>
                  <a:ea typeface="微软雅黑" panose="020B0503020204020204" pitchFamily="34" charset="-122"/>
                  <a:sym typeface="+mn-ea"/>
                </a:rPr>
                <a:t>的费用后的余额为收入额。稿酬所得的收入额减按</a:t>
              </a:r>
              <a:r>
                <a:rPr lang="en-US" altLang="zh-CN" sz="2000" dirty="0">
                  <a:latin typeface="微软雅黑" panose="020B0503020204020204" pitchFamily="34" charset="-122"/>
                  <a:ea typeface="微软雅黑" panose="020B0503020204020204" pitchFamily="34" charset="-122"/>
                  <a:sym typeface="+mn-ea"/>
                </a:rPr>
                <a:t>70%</a:t>
              </a:r>
              <a:r>
                <a:rPr lang="zh-CN" altLang="zh-CN" sz="2000" dirty="0">
                  <a:latin typeface="微软雅黑" panose="020B0503020204020204" pitchFamily="34" charset="-122"/>
                  <a:ea typeface="微软雅黑" panose="020B0503020204020204" pitchFamily="34" charset="-122"/>
                  <a:sym typeface="+mn-ea"/>
                </a:rPr>
                <a:t>计算。</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【记忆小贴士】</a:t>
              </a:r>
              <a:r>
                <a:rPr lang="zh-CN" altLang="zh-CN" sz="2000" dirty="0">
                  <a:latin typeface="微软雅黑" panose="020B0503020204020204" pitchFamily="34" charset="-122"/>
                  <a:ea typeface="微软雅黑" panose="020B0503020204020204" pitchFamily="34" charset="-122"/>
                  <a:sym typeface="+mn-ea"/>
                </a:rPr>
                <a:t>劳务、特许打</a:t>
              </a:r>
              <a:r>
                <a:rPr lang="en-US" altLang="zh-CN" sz="2000" dirty="0">
                  <a:latin typeface="微软雅黑" panose="020B0503020204020204" pitchFamily="34" charset="-122"/>
                  <a:ea typeface="微软雅黑" panose="020B0503020204020204" pitchFamily="34" charset="-122"/>
                  <a:sym typeface="+mn-ea"/>
                </a:rPr>
                <a:t>8</a:t>
              </a:r>
              <a:r>
                <a:rPr lang="zh-CN" altLang="zh-CN" sz="2000" dirty="0">
                  <a:latin typeface="微软雅黑" panose="020B0503020204020204" pitchFamily="34" charset="-122"/>
                  <a:ea typeface="微软雅黑" panose="020B0503020204020204" pitchFamily="34" charset="-122"/>
                  <a:sym typeface="+mn-ea"/>
                </a:rPr>
                <a:t>折计入收入额；稿酬折上折，实际打</a:t>
              </a:r>
              <a:r>
                <a:rPr lang="en-US" altLang="zh-CN" sz="2000" dirty="0">
                  <a:latin typeface="微软雅黑" panose="020B0503020204020204" pitchFamily="34" charset="-122"/>
                  <a:ea typeface="微软雅黑" panose="020B0503020204020204" pitchFamily="34" charset="-122"/>
                  <a:sym typeface="+mn-ea"/>
                </a:rPr>
                <a:t>5.6</a:t>
              </a:r>
              <a:r>
                <a:rPr lang="zh-CN" altLang="zh-CN" sz="2000" dirty="0">
                  <a:latin typeface="微软雅黑" panose="020B0503020204020204" pitchFamily="34" charset="-122"/>
                  <a:ea typeface="微软雅黑" panose="020B0503020204020204" pitchFamily="34" charset="-122"/>
                  <a:sym typeface="+mn-ea"/>
                </a:rPr>
                <a:t>折计入收入额。</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21" name="标题 1"/>
          <p:cNvSpPr>
            <a:spLocks noGrp="1"/>
          </p:cNvSpPr>
          <p:nvPr>
            <p:ph type="title"/>
          </p:nvPr>
        </p:nvSpPr>
        <p:spPr/>
        <p:txBody>
          <a:bodyPr wrap="square" lIns="91440" tIns="45720" rIns="91440" bIns="45720" anchor="ctr" anchorCtr="0"/>
          <a:p>
            <a:endParaRPr lang="zh-CN" altLang="en-US" sz="3200"/>
          </a:p>
        </p:txBody>
      </p:sp>
      <p:sp>
        <p:nvSpPr>
          <p:cNvPr id="3" name="内容占位符 2"/>
          <p:cNvSpPr>
            <a:spLocks noGrp="1"/>
          </p:cNvSpPr>
          <p:nvPr>
            <p:ph idx="1"/>
          </p:nvPr>
        </p:nvSpPr>
        <p:spPr>
          <a:xfrm>
            <a:off x="35243" y="405130"/>
            <a:ext cx="8618538" cy="4965700"/>
          </a:xfrm>
        </p:spPr>
        <p:txBody>
          <a:bodyPr/>
          <a:p>
            <a:pPr indent="466725" defTabSz="685800">
              <a:lnSpc>
                <a:spcPct val="12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【注意】</a:t>
            </a:r>
            <a:r>
              <a:rPr lang="zh-CN" altLang="zh-CN" sz="2000" b="0" kern="1200" dirty="0">
                <a:latin typeface="微软雅黑" panose="020B0503020204020204" pitchFamily="34" charset="-122"/>
                <a:ea typeface="微软雅黑" panose="020B0503020204020204" pitchFamily="34" charset="-122"/>
                <a:sym typeface="+mn-ea"/>
              </a:rPr>
              <a:t>劳务报酬所得、稿酬所得、特许权使用费所得预扣预缴和汇算清缴的差异性：</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en-US"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a:t>
            </a:r>
            <a:r>
              <a:rPr lang="zh-CN" altLang="en-US" sz="2000" b="0" kern="1200" dirty="0">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收入额的计算方法不同：年度汇算清缴时，收入额为收入减除百分之二十的费用后的余额；预扣预缴时收入额为每次收入减除费用后的余额，其中，“收入不超过四千元的，费用按八百元计算；每次收入四千元以上的，费用按百分之二十计算”。</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en-US"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mn-ea"/>
                <a:sym typeface="+mn-ea"/>
              </a:rPr>
              <a:t>2</a:t>
            </a:r>
            <a:r>
              <a:rPr lang="zh-CN" altLang="en-US" sz="2000" b="0" kern="1200" dirty="0">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适用的税率</a:t>
            </a:r>
            <a:r>
              <a:rPr lang="en-US" altLang="zh-CN" sz="2000" b="0" kern="1200" dirty="0">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预扣率不同：年度汇算清缴时，并入综合所得适用百分之三至百分之四十五的超额累进税率；预扣预缴时，</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劳务报酬所得</a:t>
            </a:r>
            <a:r>
              <a:rPr lang="zh-CN" altLang="zh-CN" sz="2000" b="0" kern="1200" dirty="0">
                <a:latin typeface="微软雅黑" panose="020B0503020204020204" pitchFamily="34" charset="-122"/>
                <a:ea typeface="微软雅黑" panose="020B0503020204020204" pitchFamily="34" charset="-122"/>
                <a:sym typeface="+mn-ea"/>
              </a:rPr>
              <a:t>适用个人所得税预扣率表二（</a:t>
            </a:r>
            <a:r>
              <a:rPr lang="en-US" altLang="zh-CN" sz="2000" b="0" kern="1200" dirty="0">
                <a:latin typeface="微软雅黑" panose="020B0503020204020204" pitchFamily="34" charset="-122"/>
                <a:ea typeface="微软雅黑" panose="020B0503020204020204" pitchFamily="34" charset="-122"/>
                <a:sym typeface="+mn-ea"/>
              </a:rPr>
              <a:t>P179</a:t>
            </a:r>
            <a:r>
              <a:rPr lang="zh-CN" altLang="en-US" sz="2000" b="0" kern="1200" dirty="0">
                <a:solidFill>
                  <a:srgbClr val="FFC000"/>
                </a:solidFill>
                <a:latin typeface="微软雅黑" panose="020B0503020204020204" pitchFamily="34" charset="-122"/>
                <a:ea typeface="微软雅黑" panose="020B0503020204020204" pitchFamily="34" charset="-122"/>
                <a:sym typeface="+mn-ea"/>
              </a:rPr>
              <a:t>三级超额累进税率</a:t>
            </a:r>
            <a:r>
              <a:rPr lang="en-US" altLang="zh-CN" sz="2000" b="0" kern="1200" dirty="0">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，稿酬所得、特许权使用费所得适用百分之二十的比例预扣率。</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3）可扣除的项目不同：居民个人的上述三项所得和工资、薪金所得属于综合所得，年度汇算清缴时以四项所得的合计收入额减除费用六万元以及专项扣除、专项附加扣除和依法确定的其他扣除后的余额，为应纳税所得额。而根据个人所得税法及实施条例规定，上述三项所得日常预扣预缴税款时暂不减除上述扣除。</a:t>
            </a:r>
            <a:endParaRPr kumimoji="0" lang="zh-CN" altLang="zh-CN" sz="2000" b="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788035" y="679450"/>
            <a:ext cx="7832090" cy="2722880"/>
          </a:xfrm>
          <a:prstGeom prst="rect">
            <a:avLst/>
          </a:prstGeom>
          <a:noFill/>
        </p:spPr>
        <p:txBody>
          <a:bodyPr wrap="square" rtlCol="0">
            <a:noAutofit/>
          </a:bodyPr>
          <a:p>
            <a:pPr>
              <a:lnSpc>
                <a:spcPct val="125000"/>
              </a:lnSpc>
              <a:spcBef>
                <a:spcPts val="0"/>
              </a:spcBef>
              <a:spcAft>
                <a:spcPts val="0"/>
              </a:spcAft>
            </a:pPr>
            <a:r>
              <a:rPr lang="en-US" altLang="zh-CN" sz="2000" b="1" noProof="0" dirty="0" smtClean="0">
                <a:ln>
                  <a:noFill/>
                </a:ln>
                <a:solidFill>
                  <a:srgbClr val="FF0000"/>
                </a:solidFill>
                <a:effectLst/>
                <a:uLnTx/>
                <a:uFillTx/>
                <a:latin typeface="微软雅黑" panose="020B0503020204020204" pitchFamily="34" charset="-122"/>
                <a:ea typeface="微软雅黑" panose="020B0503020204020204" pitchFamily="34" charset="-122"/>
                <a:sym typeface="+mn-ea"/>
              </a:rPr>
              <a:t>【</a:t>
            </a:r>
            <a:r>
              <a:rPr lang="zh-CN" altLang="zh-CN" sz="2000" b="1" noProof="0" dirty="0" smtClean="0">
                <a:ln>
                  <a:noFill/>
                </a:ln>
                <a:solidFill>
                  <a:srgbClr val="FF0000"/>
                </a:solidFill>
                <a:effectLst/>
                <a:uLnTx/>
                <a:uFillTx/>
                <a:latin typeface="微软雅黑" panose="020B0503020204020204" pitchFamily="34" charset="-122"/>
                <a:ea typeface="微软雅黑" panose="020B0503020204020204" pitchFamily="34" charset="-122"/>
                <a:sym typeface="+mn-ea"/>
              </a:rPr>
              <a:t>典型</a:t>
            </a:r>
            <a:r>
              <a:rPr lang="zh-CN" altLang="zh-CN" sz="2000" b="1" dirty="0">
                <a:solidFill>
                  <a:srgbClr val="FF0000"/>
                </a:solidFill>
                <a:latin typeface="微软雅黑" panose="020B0503020204020204" pitchFamily="34" charset="-122"/>
                <a:ea typeface="微软雅黑" panose="020B0503020204020204" pitchFamily="34" charset="-122"/>
                <a:sym typeface="+mn-ea"/>
              </a:rPr>
              <a:t>案例</a:t>
            </a:r>
            <a:r>
              <a:rPr lang="en-US" altLang="zh-CN" sz="2000" b="1" dirty="0">
                <a:solidFill>
                  <a:srgbClr val="FF0000"/>
                </a:solidFill>
                <a:latin typeface="微软雅黑" panose="020B0503020204020204" pitchFamily="34" charset="-122"/>
                <a:ea typeface="微软雅黑" panose="020B0503020204020204" pitchFamily="34" charset="-122"/>
                <a:sym typeface="+mn-ea"/>
              </a:rPr>
              <a:t>5</a:t>
            </a:r>
            <a:r>
              <a:rPr lang="zh-CN" altLang="zh-CN" sz="2000" b="1" noProof="0" dirty="0" smtClean="0">
                <a:ln>
                  <a:noFill/>
                </a:ln>
                <a:solidFill>
                  <a:srgbClr val="FF0000"/>
                </a:solidFill>
                <a:effectLst/>
                <a:uLnTx/>
                <a:uFillTx/>
                <a:latin typeface="微软雅黑" panose="020B0503020204020204" pitchFamily="34" charset="-122"/>
                <a:ea typeface="微软雅黑" panose="020B0503020204020204" pitchFamily="34" charset="-122"/>
                <a:sym typeface="+mn-ea"/>
              </a:rPr>
              <a:t>】</a:t>
            </a:r>
            <a:r>
              <a:rPr lang="zh-CN" altLang="zh-CN" sz="2000" b="1" dirty="0">
                <a:solidFill>
                  <a:srgbClr val="FF0000"/>
                </a:solidFill>
                <a:latin typeface="微软雅黑" panose="020B0503020204020204" pitchFamily="34" charset="-122"/>
                <a:ea typeface="微软雅黑" panose="020B0503020204020204" pitchFamily="34" charset="-122"/>
                <a:sym typeface="+mn-ea"/>
              </a:rPr>
              <a:t>承接【典型案例</a:t>
            </a:r>
            <a:r>
              <a:rPr lang="en-US" altLang="zh-CN" sz="2000" b="1" dirty="0">
                <a:solidFill>
                  <a:srgbClr val="FF0000"/>
                </a:solidFill>
                <a:latin typeface="微软雅黑" panose="020B0503020204020204" pitchFamily="34" charset="-122"/>
                <a:ea typeface="微软雅黑" panose="020B0503020204020204" pitchFamily="34" charset="-122"/>
                <a:sym typeface="+mn-ea"/>
              </a:rPr>
              <a:t>1</a:t>
            </a:r>
            <a:r>
              <a:rPr lang="zh-CN" altLang="zh-CN" sz="2000" b="1" dirty="0">
                <a:solidFill>
                  <a:srgbClr val="FF0000"/>
                </a:solidFill>
                <a:latin typeface="微软雅黑" panose="020B0503020204020204" pitchFamily="34" charset="-122"/>
                <a:ea typeface="微软雅黑" panose="020B0503020204020204" pitchFamily="34" charset="-122"/>
                <a:sym typeface="+mn-ea"/>
              </a:rPr>
              <a:t>】、【典型案例</a:t>
            </a:r>
            <a:r>
              <a:rPr lang="en-US" altLang="zh-CN" sz="2000" b="1" dirty="0">
                <a:solidFill>
                  <a:srgbClr val="FF0000"/>
                </a:solidFill>
                <a:latin typeface="微软雅黑" panose="020B0503020204020204" pitchFamily="34" charset="-122"/>
                <a:ea typeface="微软雅黑" panose="020B0503020204020204" pitchFamily="34" charset="-122"/>
                <a:sym typeface="+mn-ea"/>
              </a:rPr>
              <a:t>2</a:t>
            </a:r>
            <a:r>
              <a:rPr lang="zh-CN" altLang="zh-CN" sz="2000" b="1" dirty="0">
                <a:solidFill>
                  <a:srgbClr val="FF0000"/>
                </a:solidFill>
                <a:latin typeface="微软雅黑" panose="020B0503020204020204" pitchFamily="34" charset="-122"/>
                <a:ea typeface="微软雅黑" panose="020B0503020204020204" pitchFamily="34" charset="-122"/>
                <a:sym typeface="+mn-ea"/>
              </a:rPr>
              <a:t>】、【典型案例</a:t>
            </a:r>
            <a:r>
              <a:rPr lang="en-US" altLang="zh-CN" sz="2000" b="1" dirty="0">
                <a:solidFill>
                  <a:srgbClr val="FF0000"/>
                </a:solidFill>
                <a:latin typeface="微软雅黑" panose="020B0503020204020204" pitchFamily="34" charset="-122"/>
                <a:ea typeface="微软雅黑" panose="020B0503020204020204" pitchFamily="34" charset="-122"/>
                <a:sym typeface="+mn-ea"/>
              </a:rPr>
              <a:t>3</a:t>
            </a:r>
            <a:r>
              <a:rPr lang="zh-CN" altLang="zh-CN" sz="2000" b="1" dirty="0">
                <a:solidFill>
                  <a:srgbClr val="FF0000"/>
                </a:solidFill>
                <a:latin typeface="微软雅黑" panose="020B0503020204020204" pitchFamily="34" charset="-122"/>
                <a:ea typeface="微软雅黑" panose="020B0503020204020204" pitchFamily="34" charset="-122"/>
                <a:sym typeface="+mn-ea"/>
              </a:rPr>
              <a:t>】、【典型案例</a:t>
            </a:r>
            <a:r>
              <a:rPr lang="en-US" altLang="zh-CN" sz="2000" b="1" dirty="0">
                <a:solidFill>
                  <a:srgbClr val="FF0000"/>
                </a:solidFill>
                <a:latin typeface="微软雅黑" panose="020B0503020204020204" pitchFamily="34" charset="-122"/>
                <a:ea typeface="微软雅黑" panose="020B0503020204020204" pitchFamily="34" charset="-122"/>
                <a:sym typeface="+mn-ea"/>
              </a:rPr>
              <a:t>4</a:t>
            </a:r>
            <a:r>
              <a:rPr lang="zh-CN" altLang="zh-CN" sz="2000" b="1" dirty="0">
                <a:solidFill>
                  <a:srgbClr val="FF0000"/>
                </a:solidFill>
                <a:latin typeface="微软雅黑" panose="020B0503020204020204" pitchFamily="34" charset="-122"/>
                <a:ea typeface="微软雅黑" panose="020B0503020204020204" pitchFamily="34" charset="-122"/>
                <a:sym typeface="+mn-ea"/>
              </a:rPr>
              <a:t>】</a:t>
            </a:r>
            <a:endParaRPr lang="zh-CN" altLang="zh-CN" sz="2000" b="1" dirty="0">
              <a:solidFill>
                <a:schemeClr val="tx1"/>
              </a:solidFill>
              <a:latin typeface="微软雅黑" panose="020B0503020204020204" pitchFamily="34" charset="-122"/>
              <a:ea typeface="微软雅黑" panose="020B0503020204020204" pitchFamily="34" charset="-122"/>
              <a:sym typeface="+mn-ea"/>
            </a:endParaRPr>
          </a:p>
          <a:p>
            <a:pPr>
              <a:lnSpc>
                <a:spcPct val="125000"/>
              </a:lnSpc>
              <a:spcBef>
                <a:spcPts val="0"/>
              </a:spcBef>
              <a:spcAft>
                <a:spcPts val="0"/>
              </a:spcAft>
            </a:pPr>
            <a:r>
              <a:rPr lang="zh-CN" altLang="zh-CN" sz="2000" b="1" dirty="0">
                <a:solidFill>
                  <a:schemeClr val="tx1"/>
                </a:solidFill>
                <a:latin typeface="微软雅黑" panose="020B0503020204020204" pitchFamily="34" charset="-122"/>
                <a:ea typeface="微软雅黑" panose="020B0503020204020204" pitchFamily="34" charset="-122"/>
                <a:sym typeface="+mn-ea"/>
              </a:rPr>
              <a:t> </a:t>
            </a:r>
            <a:r>
              <a:rPr lang="en-US" altLang="zh-CN" sz="2000" b="1" dirty="0">
                <a:solidFill>
                  <a:schemeClr val="tx1"/>
                </a:solidFill>
                <a:latin typeface="微软雅黑" panose="020B0503020204020204" pitchFamily="34" charset="-122"/>
                <a:ea typeface="微软雅黑" panose="020B0503020204020204" pitchFamily="34" charset="-122"/>
                <a:sym typeface="+mn-ea"/>
              </a:rPr>
              <a:t>       </a:t>
            </a:r>
            <a:r>
              <a:rPr lang="zh-CN" altLang="zh-CN" sz="2000" dirty="0">
                <a:solidFill>
                  <a:schemeClr val="tx1"/>
                </a:solidFill>
                <a:latin typeface="微软雅黑" panose="020B0503020204020204" pitchFamily="34" charset="-122"/>
                <a:ea typeface="微软雅黑" panose="020B0503020204020204" pitchFamily="34" charset="-122"/>
                <a:sym typeface="+mn-ea"/>
              </a:rPr>
              <a:t>王某</a:t>
            </a:r>
            <a:r>
              <a:rPr lang="en-US" altLang="zh-CN" sz="2000" dirty="0">
                <a:solidFill>
                  <a:schemeClr val="tx1"/>
                </a:solidFill>
                <a:latin typeface="微软雅黑" panose="020B0503020204020204" pitchFamily="34" charset="-122"/>
                <a:ea typeface="微软雅黑" panose="020B0503020204020204" pitchFamily="34" charset="-122"/>
                <a:sym typeface="+mn-ea"/>
              </a:rPr>
              <a:t>2023</a:t>
            </a:r>
            <a:r>
              <a:rPr lang="zh-CN" altLang="zh-CN" sz="2000" dirty="0">
                <a:solidFill>
                  <a:schemeClr val="tx1"/>
                </a:solidFill>
                <a:latin typeface="微软雅黑" panose="020B0503020204020204" pitchFamily="34" charset="-122"/>
                <a:ea typeface="微软雅黑" panose="020B0503020204020204" pitchFamily="34" charset="-122"/>
                <a:sym typeface="+mn-ea"/>
              </a:rPr>
              <a:t>年收入情况如下，全年工资薪金收入</a:t>
            </a:r>
            <a:r>
              <a:rPr lang="en-US" altLang="zh-CN" sz="2000" dirty="0">
                <a:solidFill>
                  <a:schemeClr val="tx1"/>
                </a:solidFill>
                <a:latin typeface="微软雅黑" panose="020B0503020204020204" pitchFamily="34" charset="-122"/>
                <a:ea typeface="微软雅黑" panose="020B0503020204020204" pitchFamily="34" charset="-122"/>
                <a:sym typeface="+mn-ea"/>
              </a:rPr>
              <a:t>36</a:t>
            </a:r>
            <a:r>
              <a:rPr lang="zh-CN" altLang="zh-CN" sz="2000" dirty="0">
                <a:solidFill>
                  <a:schemeClr val="tx1"/>
                </a:solidFill>
                <a:latin typeface="微软雅黑" panose="020B0503020204020204" pitchFamily="34" charset="-122"/>
                <a:ea typeface="微软雅黑" panose="020B0503020204020204" pitchFamily="34" charset="-122"/>
                <a:sym typeface="+mn-ea"/>
              </a:rPr>
              <a:t>万元，</a:t>
            </a:r>
            <a:r>
              <a:rPr lang="en-US" altLang="zh-CN" sz="2000" dirty="0">
                <a:solidFill>
                  <a:schemeClr val="tx1"/>
                </a:solidFill>
                <a:latin typeface="微软雅黑" panose="020B0503020204020204" pitchFamily="34" charset="-122"/>
                <a:ea typeface="微软雅黑" panose="020B0503020204020204" pitchFamily="34" charset="-122"/>
                <a:sym typeface="+mn-ea"/>
              </a:rPr>
              <a:t>“</a:t>
            </a:r>
            <a:r>
              <a:rPr lang="zh-CN" altLang="zh-CN" sz="2000" dirty="0">
                <a:solidFill>
                  <a:schemeClr val="tx1"/>
                </a:solidFill>
                <a:latin typeface="微软雅黑" panose="020B0503020204020204" pitchFamily="34" charset="-122"/>
                <a:ea typeface="微软雅黑" panose="020B0503020204020204" pitchFamily="34" charset="-122"/>
                <a:sym typeface="+mn-ea"/>
              </a:rPr>
              <a:t>三险一金</a:t>
            </a:r>
            <a:r>
              <a:rPr lang="en-US" altLang="zh-CN" sz="2000" dirty="0">
                <a:solidFill>
                  <a:schemeClr val="tx1"/>
                </a:solidFill>
                <a:latin typeface="微软雅黑" panose="020B0503020204020204" pitchFamily="34" charset="-122"/>
                <a:ea typeface="微软雅黑" panose="020B0503020204020204" pitchFamily="34" charset="-122"/>
                <a:sym typeface="+mn-ea"/>
              </a:rPr>
              <a:t>”</a:t>
            </a:r>
            <a:r>
              <a:rPr lang="zh-CN" altLang="zh-CN" sz="2000" dirty="0">
                <a:solidFill>
                  <a:schemeClr val="tx1"/>
                </a:solidFill>
                <a:latin typeface="微软雅黑" panose="020B0503020204020204" pitchFamily="34" charset="-122"/>
                <a:ea typeface="微软雅黑" panose="020B0503020204020204" pitchFamily="34" charset="-122"/>
                <a:sym typeface="+mn-ea"/>
              </a:rPr>
              <a:t>等专项扣除为</a:t>
            </a:r>
            <a:r>
              <a:rPr lang="en-US" altLang="zh-CN" sz="2000" dirty="0">
                <a:solidFill>
                  <a:schemeClr val="tx1"/>
                </a:solidFill>
                <a:latin typeface="微软雅黑" panose="020B0503020204020204" pitchFamily="34" charset="-122"/>
                <a:ea typeface="微软雅黑" panose="020B0503020204020204" pitchFamily="34" charset="-122"/>
                <a:sym typeface="+mn-ea"/>
              </a:rPr>
              <a:t>4 500</a:t>
            </a:r>
            <a:r>
              <a:rPr lang="zh-CN" altLang="zh-CN" sz="2000" dirty="0">
                <a:solidFill>
                  <a:schemeClr val="tx1"/>
                </a:solidFill>
                <a:latin typeface="微软雅黑" panose="020B0503020204020204" pitchFamily="34" charset="-122"/>
                <a:ea typeface="微软雅黑" panose="020B0503020204020204" pitchFamily="34" charset="-122"/>
                <a:sym typeface="+mn-ea"/>
              </a:rPr>
              <a:t>元</a:t>
            </a:r>
            <a:r>
              <a:rPr lang="en-US" altLang="zh-CN" sz="2000" dirty="0">
                <a:solidFill>
                  <a:schemeClr val="tx1"/>
                </a:solidFill>
                <a:latin typeface="微软雅黑" panose="020B0503020204020204" pitchFamily="34" charset="-122"/>
                <a:ea typeface="微软雅黑" panose="020B0503020204020204" pitchFamily="34" charset="-122"/>
                <a:sym typeface="+mn-ea"/>
              </a:rPr>
              <a:t>/</a:t>
            </a:r>
            <a:r>
              <a:rPr lang="zh-CN" altLang="zh-CN" sz="2000" dirty="0">
                <a:solidFill>
                  <a:schemeClr val="tx1"/>
                </a:solidFill>
                <a:latin typeface="微软雅黑" panose="020B0503020204020204" pitchFamily="34" charset="-122"/>
                <a:ea typeface="微软雅黑" panose="020B0503020204020204" pitchFamily="34" charset="-122"/>
                <a:sym typeface="+mn-ea"/>
              </a:rPr>
              <a:t>月，全年享受专项附加扣除共计</a:t>
            </a:r>
            <a:r>
              <a:rPr lang="en-US" altLang="zh-CN" sz="2000" dirty="0">
                <a:solidFill>
                  <a:schemeClr val="tx1"/>
                </a:solidFill>
                <a:latin typeface="微软雅黑" panose="020B0503020204020204" pitchFamily="34" charset="-122"/>
                <a:ea typeface="微软雅黑" panose="020B0503020204020204" pitchFamily="34" charset="-122"/>
                <a:sym typeface="+mn-ea"/>
              </a:rPr>
              <a:t>2.4</a:t>
            </a:r>
            <a:r>
              <a:rPr lang="zh-CN" altLang="zh-CN" sz="2000" dirty="0">
                <a:solidFill>
                  <a:schemeClr val="tx1"/>
                </a:solidFill>
                <a:latin typeface="微软雅黑" panose="020B0503020204020204" pitchFamily="34" charset="-122"/>
                <a:ea typeface="微软雅黑" panose="020B0503020204020204" pitchFamily="34" charset="-122"/>
                <a:sym typeface="+mn-ea"/>
              </a:rPr>
              <a:t>万元，全年取得劳务报酬收入</a:t>
            </a:r>
            <a:r>
              <a:rPr lang="en-US" altLang="zh-CN" sz="2000" dirty="0">
                <a:solidFill>
                  <a:schemeClr val="tx1"/>
                </a:solidFill>
                <a:latin typeface="微软雅黑" panose="020B0503020204020204" pitchFamily="34" charset="-122"/>
                <a:ea typeface="微软雅黑" panose="020B0503020204020204" pitchFamily="34" charset="-122"/>
                <a:sym typeface="+mn-ea"/>
              </a:rPr>
              <a:t>3</a:t>
            </a:r>
            <a:r>
              <a:rPr lang="zh-CN" altLang="zh-CN" sz="2000" dirty="0">
                <a:solidFill>
                  <a:schemeClr val="tx1"/>
                </a:solidFill>
                <a:latin typeface="微软雅黑" panose="020B0503020204020204" pitchFamily="34" charset="-122"/>
                <a:ea typeface="微软雅黑" panose="020B0503020204020204" pitchFamily="34" charset="-122"/>
                <a:sym typeface="+mn-ea"/>
              </a:rPr>
              <a:t>万元，稿酬收入</a:t>
            </a:r>
            <a:r>
              <a:rPr lang="en-US" altLang="zh-CN" sz="2000" dirty="0">
                <a:solidFill>
                  <a:schemeClr val="tx1"/>
                </a:solidFill>
                <a:latin typeface="微软雅黑" panose="020B0503020204020204" pitchFamily="34" charset="-122"/>
                <a:ea typeface="微软雅黑" panose="020B0503020204020204" pitchFamily="34" charset="-122"/>
                <a:sym typeface="+mn-ea"/>
              </a:rPr>
              <a:t>2</a:t>
            </a:r>
            <a:r>
              <a:rPr lang="zh-CN" altLang="zh-CN" sz="2000" dirty="0">
                <a:solidFill>
                  <a:schemeClr val="tx1"/>
                </a:solidFill>
                <a:latin typeface="微软雅黑" panose="020B0503020204020204" pitchFamily="34" charset="-122"/>
                <a:ea typeface="微软雅黑" panose="020B0503020204020204" pitchFamily="34" charset="-122"/>
                <a:sym typeface="+mn-ea"/>
              </a:rPr>
              <a:t>万元，</a:t>
            </a:r>
            <a:r>
              <a:rPr lang="zh-CN" altLang="zh-CN" sz="2000" dirty="0">
                <a:solidFill>
                  <a:schemeClr val="tx1"/>
                </a:solidFill>
                <a:latin typeface="微软雅黑" panose="020B0503020204020204" pitchFamily="34" charset="-122"/>
                <a:ea typeface="微软雅黑" panose="020B0503020204020204" pitchFamily="34" charset="-122"/>
                <a:sym typeface="+mn-ea"/>
              </a:rPr>
              <a:t>特许权使用费收入</a:t>
            </a:r>
            <a:r>
              <a:rPr lang="en-US" altLang="zh-CN" sz="2000" dirty="0">
                <a:solidFill>
                  <a:schemeClr val="tx1"/>
                </a:solidFill>
                <a:latin typeface="微软雅黑" panose="020B0503020204020204" pitchFamily="34" charset="-122"/>
                <a:ea typeface="微软雅黑" panose="020B0503020204020204" pitchFamily="34" charset="-122"/>
                <a:sym typeface="+mn-ea"/>
              </a:rPr>
              <a:t>2</a:t>
            </a:r>
            <a:r>
              <a:rPr lang="zh-CN" altLang="en-US" sz="2000" dirty="0">
                <a:solidFill>
                  <a:schemeClr val="tx1"/>
                </a:solidFill>
                <a:latin typeface="微软雅黑" panose="020B0503020204020204" pitchFamily="34" charset="-122"/>
                <a:ea typeface="微软雅黑" panose="020B0503020204020204" pitchFamily="34" charset="-122"/>
                <a:sym typeface="+mn-ea"/>
              </a:rPr>
              <a:t>万元。</a:t>
            </a:r>
            <a:r>
              <a:rPr lang="zh-CN" altLang="zh-CN" sz="2000" dirty="0">
                <a:solidFill>
                  <a:schemeClr val="tx1"/>
                </a:solidFill>
                <a:latin typeface="微软雅黑" panose="020B0503020204020204" pitchFamily="34" charset="-122"/>
                <a:ea typeface="微软雅黑" panose="020B0503020204020204" pitchFamily="34" charset="-122"/>
                <a:sym typeface="+mn-ea"/>
              </a:rPr>
              <a:t>不考虑其他因素，请计算王某汇算清缴多退少补的个人所得税税额。</a:t>
            </a:r>
            <a:endParaRPr lang="zh-CN" altLang="zh-CN" sz="2000" dirty="0">
              <a:solidFill>
                <a:schemeClr val="tx1"/>
              </a:solidFill>
              <a:latin typeface="微软雅黑" panose="020B0503020204020204" pitchFamily="34" charset="-122"/>
              <a:ea typeface="微软雅黑" panose="020B0503020204020204" pitchFamily="34" charset="-122"/>
              <a:sym typeface="+mn-ea"/>
            </a:endParaRPr>
          </a:p>
          <a:p>
            <a:pPr>
              <a:lnSpc>
                <a:spcPct val="125000"/>
              </a:lnSpc>
              <a:spcBef>
                <a:spcPts val="0"/>
              </a:spcBef>
              <a:spcAft>
                <a:spcPts val="0"/>
              </a:spcAft>
            </a:pPr>
            <a:endParaRPr kumimoji="0" lang="zh-CN" altLang="zh-CN" sz="200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a:lnSpc>
                <a:spcPct val="125000"/>
              </a:lnSpc>
              <a:spcBef>
                <a:spcPts val="0"/>
              </a:spcBef>
              <a:spcAft>
                <a:spcPts val="0"/>
              </a:spcAft>
            </a:pPr>
            <a:endParaRPr lang="en-US" altLang="zh-CN" sz="2000" noProof="1">
              <a:solidFill>
                <a:schemeClr val="tx1"/>
              </a:solidFill>
              <a:latin typeface="宋体" panose="02010600030101010101" pitchFamily="2" charset="-122"/>
              <a:ea typeface="宋体" panose="02010600030101010101" pitchFamily="2" charset="-122"/>
            </a:endParaRPr>
          </a:p>
          <a:p>
            <a:endParaRPr lang="en-US" altLang="zh-CN" sz="2000" noProof="1">
              <a:solidFill>
                <a:schemeClr val="tx1"/>
              </a:solidFill>
              <a:latin typeface="宋体" panose="02010600030101010101" pitchFamily="2" charset="-122"/>
              <a:ea typeface="宋体" panose="02010600030101010101" pitchFamily="2" charset="-122"/>
            </a:endParaRPr>
          </a:p>
          <a:p>
            <a:endParaRPr lang="en-US" altLang="zh-CN" sz="2000" noProof="1">
              <a:solidFill>
                <a:schemeClr val="tx1"/>
              </a:solidFill>
              <a:latin typeface="宋体" panose="02010600030101010101" pitchFamily="2" charset="-122"/>
              <a:ea typeface="宋体" panose="02010600030101010101" pitchFamily="2" charset="-122"/>
            </a:endParaRPr>
          </a:p>
          <a:p>
            <a:endParaRPr lang="en-US" altLang="zh-CN" sz="2000" noProof="1">
              <a:solidFill>
                <a:schemeClr val="tx1"/>
              </a:solidFill>
              <a:latin typeface="宋体" panose="02010600030101010101" pitchFamily="2" charset="-122"/>
              <a:ea typeface="宋体" panose="02010600030101010101" pitchFamily="2" charset="-122"/>
            </a:endParaRPr>
          </a:p>
          <a:p>
            <a:endParaRPr lang="en-US" altLang="zh-CN" sz="2400" b="1" noProof="1">
              <a:latin typeface="宋体" panose="02010600030101010101" pitchFamily="2" charset="-122"/>
              <a:ea typeface="宋体" panose="02010600030101010101" pitchFamily="2" charset="-122"/>
            </a:endParaRPr>
          </a:p>
          <a:p>
            <a:endParaRPr lang="en-US" altLang="zh-CN" sz="2400" b="1" noProof="1">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692468"/>
            <a:ext cx="8229600" cy="4967287"/>
          </a:xfrm>
        </p:spPr>
        <p:txBody>
          <a:bodyPr/>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400" kern="1200" dirty="0">
                <a:solidFill>
                  <a:srgbClr val="FF0000"/>
                </a:solidFill>
                <a:latin typeface="微软雅黑" panose="020B0503020204020204" pitchFamily="34" charset="-122"/>
                <a:ea typeface="微软雅黑" panose="020B0503020204020204" pitchFamily="34" charset="-122"/>
                <a:sym typeface="+mn-ea"/>
              </a:rPr>
              <a:t>【解析】</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1</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）全年收入额＝</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36</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3</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1</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20%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zh-CN" altLang="zh-CN" kern="1200" dirty="0">
                <a:solidFill>
                  <a:schemeClr val="bg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2</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1</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20%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70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2</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a:t>
            </a:r>
            <a:r>
              <a:rPr lang="en-US"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1</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a:t>
            </a:r>
            <a:r>
              <a:rPr lang="en-US"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20%</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41.12</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万元</a:t>
            </a:r>
            <a:endParaRPr kumimoji="0" lang="zh-CN" altLang="zh-CN" sz="2000" b="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2</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）全年减除费用</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6</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万元，</a:t>
            </a:r>
            <a:endParaRPr kumimoji="0" lang="zh-CN" altLang="zh-CN" sz="2000" b="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专项扣除＝</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0.45×12</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5.4</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万元</a:t>
            </a:r>
            <a:endParaRPr kumimoji="0" lang="zh-CN" altLang="zh-CN" sz="2000" b="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专项附加扣除＝</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2.4</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万元</a:t>
            </a:r>
            <a:endParaRPr kumimoji="0" lang="zh-CN" altLang="zh-CN" sz="2000" b="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000" b="0" kern="1200" dirty="0">
                <a:solidFill>
                  <a:schemeClr val="tx1"/>
                </a:solidFill>
                <a:latin typeface="微软雅黑" panose="020B0503020204020204" pitchFamily="34" charset="-122"/>
                <a:ea typeface="微软雅黑" panose="020B0503020204020204" pitchFamily="34" charset="-122"/>
                <a:sym typeface="+mn-ea"/>
              </a:rPr>
              <a:t>扣除项合计＝</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6</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5.4</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2.4</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13.8</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万元</a:t>
            </a:r>
            <a:endParaRPr kumimoji="0" lang="zh-CN" altLang="zh-CN" sz="2000" b="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mn-ea"/>
                <a:sym typeface="+mn-ea"/>
              </a:rPr>
              <a:t>3</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）应纳税所得额＝</a:t>
            </a:r>
            <a:r>
              <a:rPr lang="en-US" altLang="zh-CN" sz="2000" b="0" kern="1200" dirty="0">
                <a:solidFill>
                  <a:schemeClr val="tx1"/>
                </a:solidFill>
                <a:latin typeface="微软雅黑" panose="020B0503020204020204" pitchFamily="34" charset="-122"/>
                <a:ea typeface="+mn-ea"/>
                <a:sym typeface="+mn-ea"/>
              </a:rPr>
              <a:t>41.12</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mn-ea"/>
                <a:sym typeface="+mn-ea"/>
              </a:rPr>
              <a:t>13.8</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mn-ea"/>
                <a:sym typeface="+mn-ea"/>
              </a:rPr>
              <a:t>27.32(</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万元）</a:t>
            </a:r>
            <a:endParaRPr kumimoji="0" lang="zh-CN" altLang="zh-CN" sz="2000" b="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000" b="0" kern="1200" dirty="0">
                <a:solidFill>
                  <a:schemeClr val="tx1"/>
                </a:solidFill>
                <a:latin typeface="微软雅黑" panose="020B0503020204020204" pitchFamily="34" charset="-122"/>
                <a:ea typeface="微软雅黑" panose="020B0503020204020204" pitchFamily="34" charset="-122"/>
                <a:sym typeface="+mn-ea"/>
              </a:rPr>
              <a:t>资料：全年工资薪金收入</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36</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万元，</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三险一金</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等专项扣除为</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4 500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元</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月，全年享受专项附加扣除共计</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2.4</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万元，全年取得劳务报酬收入</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3</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万元，稿酬收入</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2</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万元，特许权使用费收入</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2</a:t>
            </a:r>
            <a:r>
              <a:rPr lang="zh-CN" altLang="en-US" sz="2000" b="0" kern="1200" dirty="0">
                <a:solidFill>
                  <a:schemeClr val="tx1"/>
                </a:solidFill>
                <a:latin typeface="微软雅黑" panose="020B0503020204020204" pitchFamily="34" charset="-122"/>
                <a:ea typeface="微软雅黑" panose="020B0503020204020204" pitchFamily="34" charset="-122"/>
                <a:sym typeface="+mn-ea"/>
              </a:rPr>
              <a:t>万元。</a:t>
            </a:r>
            <a:endParaRPr kumimoji="0" lang="zh-CN" altLang="zh-CN" sz="2000" b="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endParaRPr kumimoji="0" lang="zh-CN" altLang="zh-CN" sz="2000" b="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394970" y="692785"/>
            <a:ext cx="8229600" cy="2226945"/>
          </a:xfrm>
        </p:spPr>
        <p:txBody>
          <a:bodyPr/>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mn-ea"/>
                <a:sym typeface="+mn-ea"/>
              </a:rPr>
              <a:t>4</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）全年应纳个人所得税额＝</a:t>
            </a:r>
            <a:r>
              <a:rPr lang="en-US" altLang="zh-CN" sz="2000" b="0" kern="1200" dirty="0">
                <a:solidFill>
                  <a:schemeClr val="tx1"/>
                </a:solidFill>
                <a:latin typeface="微软雅黑" panose="020B0503020204020204" pitchFamily="34" charset="-122"/>
                <a:ea typeface="+mn-ea"/>
                <a:sym typeface="+mn-ea"/>
              </a:rPr>
              <a:t>273 200×20%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mn-ea"/>
                <a:sym typeface="+mn-ea"/>
              </a:rPr>
              <a:t>16 920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mn-ea"/>
                <a:sym typeface="+mn-ea"/>
              </a:rPr>
              <a:t>37 720(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元）</a:t>
            </a:r>
            <a:endParaRPr kumimoji="0" lang="zh-CN" altLang="zh-CN" sz="2000" b="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mn-ea"/>
                <a:sym typeface="+mn-ea"/>
              </a:rPr>
              <a:t>5</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）汇算清缴应补交税额</a:t>
            </a:r>
            <a:endParaRPr kumimoji="0" lang="zh-CN" altLang="zh-CN" sz="2000" b="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mn-ea"/>
                <a:sym typeface="+mn-ea"/>
              </a:rPr>
              <a:t>37 720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mn-ea"/>
                <a:sym typeface="+mn-ea"/>
              </a:rPr>
              <a:t>27 480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mn-ea"/>
                <a:sym typeface="+mn-ea"/>
              </a:rPr>
              <a:t>5 200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mn-ea"/>
                <a:sym typeface="+mn-ea"/>
              </a:rPr>
              <a:t>2 240-3200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mn-ea"/>
                <a:sym typeface="+mn-ea"/>
              </a:rPr>
              <a:t>-400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（元）</a:t>
            </a:r>
            <a:endParaRPr kumimoji="0" lang="zh-CN" altLang="zh-CN" sz="2000" b="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000" b="0" kern="1200" dirty="0">
                <a:solidFill>
                  <a:schemeClr val="tx1"/>
                </a:solidFill>
                <a:latin typeface="微软雅黑" panose="020B0503020204020204" pitchFamily="34" charset="-122"/>
                <a:ea typeface="微软雅黑" panose="020B0503020204020204" pitchFamily="34" charset="-122"/>
                <a:sym typeface="+mn-ea"/>
              </a:rPr>
              <a:t>所以汇算清缴时应该退税</a:t>
            </a:r>
            <a:r>
              <a:rPr lang="en-US" altLang="zh-CN" sz="2000" b="0" kern="1200" dirty="0">
                <a:solidFill>
                  <a:schemeClr val="tx1"/>
                </a:solidFill>
                <a:latin typeface="微软雅黑" panose="020B0503020204020204" pitchFamily="34" charset="-122"/>
                <a:ea typeface="+mn-ea"/>
                <a:sym typeface="+mn-ea"/>
              </a:rPr>
              <a:t>400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元。</a:t>
            </a:r>
            <a:endParaRPr lang="zh-CN" altLang="zh-CN" sz="2000" b="0" kern="1200" dirty="0">
              <a:solidFill>
                <a:schemeClr val="tx1"/>
              </a:solidFill>
              <a:latin typeface="微软雅黑" panose="020B0503020204020204" pitchFamily="34" charset="-122"/>
              <a:ea typeface="微软雅黑" panose="020B0503020204020204" pitchFamily="34" charset="-122"/>
              <a:sym typeface="+mn-ea"/>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endParaRPr lang="zh-CN" altLang="zh-CN" sz="2000" b="0" kern="1200" dirty="0">
              <a:solidFill>
                <a:schemeClr val="tx1"/>
              </a:solidFill>
              <a:latin typeface="微软雅黑" panose="020B0503020204020204" pitchFamily="34" charset="-122"/>
              <a:ea typeface="微软雅黑" panose="020B0503020204020204" pitchFamily="34" charset="-122"/>
              <a:sym typeface="+mn-ea"/>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endParaRPr lang="zh-CN" altLang="zh-CN" sz="2000" b="0" kern="1200" dirty="0">
              <a:solidFill>
                <a:schemeClr val="tx1"/>
              </a:solidFill>
              <a:latin typeface="微软雅黑" panose="020B0503020204020204" pitchFamily="34" charset="-122"/>
              <a:ea typeface="微软雅黑" panose="020B0503020204020204" pitchFamily="34" charset="-122"/>
              <a:sym typeface="+mn-ea"/>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000" b="0" kern="1200" dirty="0">
                <a:solidFill>
                  <a:schemeClr val="tx1"/>
                </a:solidFill>
                <a:latin typeface="微软雅黑" panose="020B0503020204020204" pitchFamily="34" charset="-122"/>
                <a:ea typeface="微软雅黑" panose="020B0503020204020204" pitchFamily="34" charset="-122"/>
                <a:sym typeface="+mn-ea"/>
              </a:rPr>
              <a:t>工资薪金所得全年累计预扣预缴税额</a:t>
            </a:r>
            <a:endParaRPr kumimoji="0" lang="zh-CN" altLang="zh-CN" sz="2000" b="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(30 000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12</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5 000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12</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4 500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12</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2 000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12</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20%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16 920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27 480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元；</a:t>
            </a:r>
            <a:endParaRPr kumimoji="0" lang="zh-CN" altLang="zh-CN" sz="2000" b="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000" b="0" kern="1200" dirty="0">
                <a:solidFill>
                  <a:schemeClr val="tx1"/>
                </a:solidFill>
                <a:latin typeface="微软雅黑" panose="020B0503020204020204" pitchFamily="34" charset="-122"/>
                <a:ea typeface="微软雅黑" panose="020B0503020204020204" pitchFamily="34" charset="-122"/>
                <a:sym typeface="+mn-ea"/>
              </a:rPr>
              <a:t>劳务报酬应预扣预缴税额＝</a:t>
            </a:r>
            <a:r>
              <a:rPr lang="en-US" altLang="zh-CN" sz="2000" b="0" kern="1200" dirty="0">
                <a:solidFill>
                  <a:schemeClr val="tx1"/>
                </a:solidFill>
                <a:latin typeface="微软雅黑" panose="020B0503020204020204" pitchFamily="34" charset="-122"/>
                <a:ea typeface="+mn-ea"/>
                <a:sym typeface="+mn-ea"/>
              </a:rPr>
              <a:t>24 000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mn-ea"/>
                <a:sym typeface="+mn-ea"/>
              </a:rPr>
              <a:t>30%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mn-ea"/>
                <a:sym typeface="+mn-ea"/>
              </a:rPr>
              <a:t>2 000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mn-ea"/>
                <a:sym typeface="+mn-ea"/>
              </a:rPr>
              <a:t>5 200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元</a:t>
            </a:r>
            <a:endParaRPr kumimoji="0" lang="zh-CN" altLang="zh-CN" sz="2000" b="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sym typeface="+mn-ea"/>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000" b="0" kern="1200" dirty="0">
                <a:solidFill>
                  <a:schemeClr val="tx1"/>
                </a:solidFill>
                <a:latin typeface="微软雅黑" panose="020B0503020204020204" pitchFamily="34" charset="-122"/>
                <a:ea typeface="微软雅黑" panose="020B0503020204020204" pitchFamily="34" charset="-122"/>
                <a:sym typeface="+mn-ea"/>
              </a:rPr>
              <a:t>稿酬收入应预扣预缴税额＝</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11 200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20%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2 240</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元</a:t>
            </a:r>
            <a:endParaRPr kumimoji="0" lang="zh-CN" altLang="zh-CN" sz="20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sym typeface="+mn-ea"/>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特许权使用费收入应预扣预缴税额＝</a:t>
            </a:r>
            <a:r>
              <a:rPr lang="en-US"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16 000</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a:t>
            </a:r>
            <a:r>
              <a:rPr lang="en-US"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20%</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a:t>
            </a:r>
            <a:r>
              <a:rPr lang="en-US"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3 200</a:t>
            </a:r>
            <a:r>
              <a:rPr lang="zh-CN" altLang="zh-CN" sz="2000" b="0" kern="12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元</a:t>
            </a:r>
            <a:endParaRPr kumimoji="0" lang="zh-CN" altLang="en-US" sz="2000" b="0" i="0" u="none" strike="noStrike" kern="1200" cap="none" spc="0" normalizeH="0" baseline="0" noProof="1" dirty="0">
              <a:solidFill>
                <a:schemeClr val="tx1"/>
              </a:solidFill>
              <a:latin typeface="微软雅黑" panose="020B0503020204020204" pitchFamily="34" charset="-122"/>
              <a:ea typeface="微软雅黑" panose="020B0503020204020204" pitchFamily="34" charset="-122"/>
              <a:cs typeface="+mn-cs"/>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endParaRPr lang="zh-CN" altLang="zh-CN" sz="2000" b="0" kern="1200" dirty="0">
              <a:solidFill>
                <a:schemeClr val="tx1"/>
              </a:solidFill>
              <a:latin typeface="微软雅黑" panose="020B0503020204020204" pitchFamily="34" charset="-122"/>
              <a:ea typeface="微软雅黑" panose="020B0503020204020204" pitchFamily="34" charset="-122"/>
              <a:sym typeface="+mn-ea"/>
            </a:endParaRPr>
          </a:p>
          <a:p>
            <a:pPr marL="0" marR="0" indent="466725" algn="l" defTabSz="685800" rtl="0" eaLnBrk="1" fontAlgn="base" latinLnBrk="0" hangingPunct="1">
              <a:lnSpc>
                <a:spcPct val="140000"/>
              </a:lnSpc>
              <a:spcBef>
                <a:spcPct val="0"/>
              </a:spcBef>
              <a:spcAft>
                <a:spcPct val="0"/>
              </a:spcAft>
              <a:buClrTx/>
              <a:buSzTx/>
              <a:buFont typeface="Arial" panose="020B0604020202020204" pitchFamily="34" charset="0"/>
              <a:buNone/>
            </a:pPr>
            <a:endParaRPr lang="zh-CN" altLang="zh-CN" sz="2000" b="0" kern="1200" dirty="0">
              <a:solidFill>
                <a:schemeClr val="tx1"/>
              </a:solidFill>
              <a:latin typeface="微软雅黑" panose="020B0503020204020204" pitchFamily="34" charset="-122"/>
              <a:ea typeface="微软雅黑" panose="020B0503020204020204" pitchFamily="34" charset="-122"/>
              <a:sym typeface="+mn-ea"/>
            </a:endParaRPr>
          </a:p>
        </p:txBody>
      </p:sp>
      <p:graphicFrame>
        <p:nvGraphicFramePr>
          <p:cNvPr id="4" name="表格 3"/>
          <p:cNvGraphicFramePr>
            <a:graphicFrameLocks noGrp="1"/>
          </p:cNvGraphicFramePr>
          <p:nvPr>
            <p:custDataLst>
              <p:tags r:id="rId1"/>
            </p:custDataLst>
          </p:nvPr>
        </p:nvGraphicFramePr>
        <p:xfrm>
          <a:off x="971550" y="2924810"/>
          <a:ext cx="6802195" cy="731520"/>
        </p:xfrm>
        <a:graphic>
          <a:graphicData uri="http://schemas.openxmlformats.org/drawingml/2006/table">
            <a:tbl>
              <a:tblPr/>
              <a:tblGrid>
                <a:gridCol w="595630"/>
                <a:gridCol w="3454886"/>
                <a:gridCol w="1428531"/>
                <a:gridCol w="1323148"/>
              </a:tblGrid>
              <a:tr h="365760">
                <a:tc>
                  <a:txBody>
                    <a:bodyPr/>
                    <a:p>
                      <a:pPr algn="ctr">
                        <a:lnSpc>
                          <a:spcPct val="150000"/>
                        </a:lnSpc>
                        <a:spcAft>
                          <a:spcPts val="0"/>
                        </a:spcAft>
                      </a:pPr>
                      <a:r>
                        <a:rPr lang="zh-CN" sz="16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级数</a:t>
                      </a:r>
                      <a:endParaRPr lang="zh-CN" sz="1600" b="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zh-CN" sz="16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累计预扣预缴应纳税所得额</a:t>
                      </a:r>
                      <a:endParaRPr lang="zh-CN" sz="1600" b="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zh-CN" sz="16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预扣率（</a:t>
                      </a:r>
                      <a:r>
                        <a:rPr lang="en-US" sz="16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6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p>
                      <a:pPr algn="ctr">
                        <a:lnSpc>
                          <a:spcPct val="150000"/>
                        </a:lnSpc>
                        <a:spcAft>
                          <a:spcPts val="0"/>
                        </a:spcAft>
                      </a:pPr>
                      <a:r>
                        <a:rPr lang="zh-CN" sz="1600" b="0" kern="100">
                          <a:solidFill>
                            <a:schemeClr val="tx1"/>
                          </a:solidFill>
                          <a:latin typeface="微软雅黑" panose="020B0503020204020204" pitchFamily="34" charset="-122"/>
                          <a:ea typeface="微软雅黑" panose="020B0503020204020204" pitchFamily="34" charset="-122"/>
                          <a:cs typeface="Times New Roman" panose="02020603050405020304"/>
                        </a:rPr>
                        <a:t>速算扣除数</a:t>
                      </a:r>
                      <a:endParaRPr lang="zh-CN" sz="1600" b="0"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250825">
                <a:tc>
                  <a:txBody>
                    <a:bodyPr/>
                    <a:p>
                      <a:pPr algn="ctr">
                        <a:lnSpc>
                          <a:spcPct val="150000"/>
                        </a:lnSpc>
                        <a:spcAft>
                          <a:spcPts val="0"/>
                        </a:spcAft>
                      </a:pPr>
                      <a:r>
                        <a:rPr lang="en-US" sz="1600" b="0" kern="100">
                          <a:solidFill>
                            <a:schemeClr val="tx1"/>
                          </a:solidFill>
                          <a:latin typeface="微软雅黑" panose="020B0503020204020204" pitchFamily="34" charset="-122"/>
                          <a:ea typeface="微软雅黑" panose="020B0503020204020204" pitchFamily="34" charset="-122"/>
                          <a:cs typeface="Times New Roman" panose="02020603050405020304"/>
                        </a:rPr>
                        <a:t>3</a:t>
                      </a:r>
                      <a:endParaRPr lang="en-US" sz="1600" b="0"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144 000</a:t>
                      </a:r>
                      <a:r>
                        <a:rPr lang="zh-CN" sz="16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300 000</a:t>
                      </a:r>
                      <a:r>
                        <a:rPr lang="zh-CN" sz="16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0" kern="100">
                          <a:solidFill>
                            <a:schemeClr val="tx1"/>
                          </a:solidFill>
                          <a:latin typeface="微软雅黑" panose="020B0503020204020204" pitchFamily="34" charset="-122"/>
                          <a:ea typeface="微软雅黑" panose="020B0503020204020204" pitchFamily="34" charset="-122"/>
                          <a:cs typeface="Times New Roman" panose="02020603050405020304"/>
                        </a:rPr>
                        <a:t>20</a:t>
                      </a:r>
                      <a:endParaRPr lang="en-US" sz="1600" b="0"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0" kern="100">
                          <a:solidFill>
                            <a:schemeClr val="tx1"/>
                          </a:solidFill>
                          <a:latin typeface="微软雅黑" panose="020B0503020204020204" pitchFamily="34" charset="-122"/>
                          <a:ea typeface="微软雅黑" panose="020B0503020204020204" pitchFamily="34" charset="-122"/>
                          <a:cs typeface="Times New Roman" panose="02020603050405020304"/>
                        </a:rPr>
                        <a:t>16 920</a:t>
                      </a:r>
                      <a:endParaRPr lang="en-US" sz="1600" b="0"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9138" name="Rectangle 3"/>
          <p:cNvSpPr>
            <a:spLocks noGrp="1"/>
          </p:cNvSpPr>
          <p:nvPr>
            <p:ph idx="1"/>
          </p:nvPr>
        </p:nvSpPr>
        <p:spPr>
          <a:xfrm>
            <a:off x="394970" y="260985"/>
            <a:ext cx="8594725" cy="5826760"/>
          </a:xfrm>
          <a:ln>
            <a:solidFill>
              <a:schemeClr val="accent1"/>
            </a:solidFill>
          </a:ln>
        </p:spPr>
        <p:txBody>
          <a:bodyPr wrap="square" lIns="91440" tIns="45720" rIns="91440" bIns="45720" anchor="t" anchorCtr="0"/>
          <a:p>
            <a:pPr indent="466725" defTabSz="685800">
              <a:lnSpc>
                <a:spcPct val="120000"/>
              </a:lnSpc>
              <a:spcBef>
                <a:spcPct val="0"/>
              </a:spcBef>
              <a:buClrTx/>
              <a:buSzTx/>
            </a:pPr>
            <a:r>
              <a:rPr lang="en-US" altLang="zh-CN" sz="2400" kern="1200" dirty="0">
                <a:solidFill>
                  <a:srgbClr val="FFFF00"/>
                </a:solidFill>
                <a:latin typeface="微软雅黑" panose="020B0503020204020204" pitchFamily="34" charset="-122"/>
                <a:ea typeface="微软雅黑" panose="020B0503020204020204" pitchFamily="34" charset="-122"/>
                <a:sym typeface="+mn-ea"/>
              </a:rPr>
              <a:t> </a:t>
            </a:r>
            <a:r>
              <a:rPr lang="zh-CN" altLang="en-US" sz="2400" kern="1200" dirty="0">
                <a:solidFill>
                  <a:schemeClr val="tx1"/>
                </a:solidFill>
                <a:latin typeface="微软雅黑" panose="020B0503020204020204" pitchFamily="34" charset="-122"/>
                <a:ea typeface="微软雅黑" panose="020B0503020204020204" pitchFamily="34" charset="-122"/>
                <a:sym typeface="+mn-ea"/>
              </a:rPr>
              <a:t>（</a:t>
            </a:r>
            <a:r>
              <a:rPr lang="zh-CN" altLang="zh-CN" sz="2400" kern="1200" dirty="0">
                <a:solidFill>
                  <a:schemeClr val="tx1"/>
                </a:solidFill>
                <a:latin typeface="微软雅黑" panose="020B0503020204020204" pitchFamily="34" charset="-122"/>
                <a:ea typeface="微软雅黑" panose="020B0503020204020204" pitchFamily="34" charset="-122"/>
                <a:sym typeface="+mn-ea"/>
              </a:rPr>
              <a:t>二）非居民个人上述四项所得的应纳税额计算</a:t>
            </a:r>
            <a:endParaRPr lang="zh-CN" altLang="zh-CN" sz="2400" kern="1200" dirty="0">
              <a:solidFill>
                <a:schemeClr val="tx1"/>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en-US" altLang="zh-CN" sz="2000" b="0" kern="1200" dirty="0">
                <a:latin typeface="微软雅黑" panose="020B0503020204020204" pitchFamily="34" charset="-122"/>
                <a:ea typeface="微软雅黑" panose="020B0503020204020204" pitchFamily="34" charset="-122"/>
                <a:sym typeface="+mn-ea"/>
              </a:rPr>
              <a:t>1.</a:t>
            </a:r>
            <a:r>
              <a:rPr lang="zh-CN" altLang="zh-CN" sz="2000" b="0" kern="1200" dirty="0">
                <a:latin typeface="微软雅黑" panose="020B0503020204020204" pitchFamily="34" charset="-122"/>
                <a:ea typeface="微软雅黑" panose="020B0503020204020204" pitchFamily="34" charset="-122"/>
                <a:sym typeface="+mn-ea"/>
              </a:rPr>
              <a:t>非居民个人取得工资、薪金所得，劳务报酬所得，稿酬所得和特许权使用费所得</a:t>
            </a:r>
            <a:r>
              <a:rPr lang="zh-CN" altLang="en-US" sz="2000" b="0" kern="1200" dirty="0">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有扣缴义务人的，由扣缴义务人代扣代缴税款，</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不办理汇算清缴。</a:t>
            </a:r>
            <a:endParaRPr lang="zh-CN" altLang="zh-CN" sz="2000" b="0" kern="1200" dirty="0">
              <a:solidFill>
                <a:srgbClr val="FF0000"/>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en-US" altLang="zh-CN" sz="2000" b="0" kern="1200" dirty="0">
                <a:latin typeface="微软雅黑" panose="020B0503020204020204" pitchFamily="34" charset="-122"/>
                <a:ea typeface="微软雅黑" panose="020B0503020204020204" pitchFamily="34" charset="-122"/>
                <a:sym typeface="+mn-ea"/>
              </a:rPr>
              <a:t>2.</a:t>
            </a:r>
            <a:r>
              <a:rPr lang="zh-CN" altLang="zh-CN" sz="2000" b="0" kern="1200" dirty="0">
                <a:latin typeface="微软雅黑" panose="020B0503020204020204" pitchFamily="34" charset="-122"/>
                <a:ea typeface="微软雅黑" panose="020B0503020204020204" pitchFamily="34" charset="-122"/>
                <a:sym typeface="+mn-ea"/>
              </a:rPr>
              <a:t>扣缴义务人向非居民个人支付工资、薪金所得</a:t>
            </a:r>
            <a:r>
              <a:rPr lang="zh-CN" altLang="en-US" sz="2000" b="0" kern="1200" dirty="0">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劳务报酬所得，稿酬所得和特许权使用费所得时，应当按以下方法按月或者按次代扣代缴个人所得税：</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（1）工资、薪金所得应纳税所得额＝每月收入额—</a:t>
            </a:r>
            <a:r>
              <a:rPr lang="zh-CN" altLang="zh-CN" sz="2000" b="0" kern="1200" dirty="0">
                <a:latin typeface="微软雅黑" panose="020B0503020204020204" pitchFamily="34" charset="-122"/>
                <a:ea typeface="微软雅黑" panose="020B0503020204020204" pitchFamily="34" charset="-122"/>
                <a:sym typeface="+mn-ea"/>
              </a:rPr>
              <a:t>5 000/月；</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（2）劳务报酬所得、稿酬所得、特许权使用费所得，以每次收入额为应纳税所得额，其中：</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①劳务报酬所得应纳税额</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＝收入×（1－20%）×税率—速算扣除数</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②稿酬所得应纳税额</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＝收入×（1－20%）×70%×税率—速算扣除数</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③特许权使用费所得应纳税额</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＝收入×（1－20%）×税率—速算扣除数</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【记忆小贴士】</a:t>
            </a:r>
            <a:r>
              <a:rPr lang="zh-CN" altLang="zh-CN" sz="2000" b="0" kern="1200" dirty="0">
                <a:latin typeface="微软雅黑" panose="020B0503020204020204" pitchFamily="34" charset="-122"/>
                <a:ea typeface="微软雅黑" panose="020B0503020204020204" pitchFamily="34" charset="-122"/>
                <a:sym typeface="+mn-ea"/>
              </a:rPr>
              <a:t>劳务、特许权使用费所得打8折计入收入额；稿酬所得折上折，实际打5.6折计入收入额。</a:t>
            </a:r>
            <a:endParaRPr lang="zh-CN" altLang="zh-CN" sz="2000" b="0" kern="1200" dirty="0">
              <a:latin typeface="微软雅黑" panose="020B0503020204020204" pitchFamily="34" charset="-122"/>
              <a:ea typeface="微软雅黑" panose="020B0503020204020204" pitchFamily="34" charset="-122"/>
              <a:cs typeface="+mn-cs"/>
            </a:endParaRPr>
          </a:p>
          <a:p>
            <a:pPr eaLnBrk="1" hangingPunct="1">
              <a:lnSpc>
                <a:spcPct val="120000"/>
              </a:lnSpc>
              <a:spcBef>
                <a:spcPct val="0"/>
              </a:spcBef>
            </a:pPr>
            <a:endParaRPr lang="en-US" altLang="zh-CN" sz="2000" b="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 4"/>
          <p:cNvPicPr>
            <a:picLocks noChangeAspect="1"/>
          </p:cNvPicPr>
          <p:nvPr>
            <p:custDataLst>
              <p:tags r:id="rId1"/>
            </p:custDataLst>
          </p:nvPr>
        </p:nvPicPr>
        <p:blipFill>
          <a:blip r:embed="rId2"/>
          <a:stretch>
            <a:fillRect/>
          </a:stretch>
        </p:blipFill>
        <p:spPr>
          <a:xfrm>
            <a:off x="611505" y="884555"/>
            <a:ext cx="7527290" cy="3152775"/>
          </a:xfrm>
          <a:prstGeom prst="rect">
            <a:avLst/>
          </a:prstGeom>
        </p:spPr>
      </p:pic>
      <p:sp>
        <p:nvSpPr>
          <p:cNvPr id="6" name="文本框 5"/>
          <p:cNvSpPr txBox="1"/>
          <p:nvPr/>
        </p:nvSpPr>
        <p:spPr>
          <a:xfrm>
            <a:off x="611505" y="3933190"/>
            <a:ext cx="7624445" cy="2416175"/>
          </a:xfrm>
          <a:prstGeom prst="rect">
            <a:avLst/>
          </a:prstGeom>
          <a:noFill/>
        </p:spPr>
        <p:txBody>
          <a:bodyPr wrap="square" rtlCol="0" anchor="t">
            <a:spAutoFit/>
          </a:bodyPr>
          <a:p>
            <a:pPr indent="466725" defTabSz="685800">
              <a:lnSpc>
                <a:spcPct val="120000"/>
              </a:lnSpc>
              <a:spcBef>
                <a:spcPts val="0"/>
              </a:spcBef>
              <a:spcAft>
                <a:spcPts val="0"/>
              </a:spcAft>
              <a:buClrTx/>
              <a:buSzTx/>
            </a:pPr>
            <a:r>
              <a:rPr lang="zh-CN" altLang="zh-CN" sz="1800" dirty="0">
                <a:solidFill>
                  <a:srgbClr val="FF0000"/>
                </a:solidFill>
                <a:latin typeface="微软雅黑" panose="020B0503020204020204" pitchFamily="34" charset="-122"/>
                <a:ea typeface="微软雅黑" panose="020B0503020204020204" pitchFamily="34" charset="-122"/>
                <a:sym typeface="+mn-ea"/>
              </a:rPr>
              <a:t>【提示</a:t>
            </a:r>
            <a:r>
              <a:rPr lang="en-US" altLang="zh-CN" sz="1800" dirty="0">
                <a:solidFill>
                  <a:srgbClr val="FF0000"/>
                </a:solidFill>
                <a:latin typeface="微软雅黑" panose="020B0503020204020204" pitchFamily="34" charset="-122"/>
                <a:ea typeface="微软雅黑" panose="020B0503020204020204" pitchFamily="34" charset="-122"/>
                <a:sym typeface="+mn-ea"/>
              </a:rPr>
              <a:t>1</a:t>
            </a:r>
            <a:r>
              <a:rPr lang="zh-CN" altLang="zh-CN" sz="1800" dirty="0">
                <a:solidFill>
                  <a:srgbClr val="FF0000"/>
                </a:solidFill>
                <a:latin typeface="微软雅黑" panose="020B0503020204020204" pitchFamily="34" charset="-122"/>
                <a:ea typeface="微软雅黑" panose="020B0503020204020204" pitchFamily="34" charset="-122"/>
                <a:sym typeface="+mn-ea"/>
              </a:rPr>
              <a:t>】</a:t>
            </a:r>
            <a:r>
              <a:rPr lang="zh-CN" altLang="zh-CN" sz="1800" dirty="0">
                <a:latin typeface="微软雅黑" panose="020B0503020204020204" pitchFamily="34" charset="-122"/>
                <a:ea typeface="微软雅黑" panose="020B0503020204020204" pitchFamily="34" charset="-122"/>
                <a:sym typeface="+mn-ea"/>
              </a:rPr>
              <a:t>中国境内有住所，是指因户籍、家庭、经济利益关系而在中国境内习惯性居住（住所≠住房＝习惯性居住地）</a:t>
            </a: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1800" dirty="0">
                <a:solidFill>
                  <a:srgbClr val="FF0000"/>
                </a:solidFill>
                <a:latin typeface="微软雅黑" panose="020B0503020204020204" pitchFamily="34" charset="-122"/>
                <a:ea typeface="微软雅黑" panose="020B0503020204020204" pitchFamily="34" charset="-122"/>
                <a:sym typeface="+mn-ea"/>
              </a:rPr>
              <a:t>【提示</a:t>
            </a:r>
            <a:r>
              <a:rPr lang="en-US" altLang="zh-CN" sz="1800" dirty="0">
                <a:solidFill>
                  <a:srgbClr val="FF0000"/>
                </a:solidFill>
                <a:latin typeface="微软雅黑" panose="020B0503020204020204" pitchFamily="34" charset="-122"/>
                <a:ea typeface="微软雅黑" panose="020B0503020204020204" pitchFamily="34" charset="-122"/>
                <a:sym typeface="+mn-ea"/>
              </a:rPr>
              <a:t>2</a:t>
            </a:r>
            <a:r>
              <a:rPr lang="zh-CN" altLang="zh-CN" sz="1800" dirty="0">
                <a:solidFill>
                  <a:srgbClr val="FF0000"/>
                </a:solidFill>
                <a:latin typeface="微软雅黑" panose="020B0503020204020204" pitchFamily="34" charset="-122"/>
                <a:ea typeface="微软雅黑" panose="020B0503020204020204" pitchFamily="34" charset="-122"/>
                <a:sym typeface="+mn-ea"/>
              </a:rPr>
              <a:t>】</a:t>
            </a:r>
            <a:r>
              <a:rPr lang="zh-CN" altLang="zh-CN" sz="1800" dirty="0">
                <a:latin typeface="微软雅黑" panose="020B0503020204020204" pitchFamily="34" charset="-122"/>
                <a:ea typeface="微软雅黑" panose="020B0503020204020204" pitchFamily="34" charset="-122"/>
                <a:sym typeface="+mn-ea"/>
              </a:rPr>
              <a:t>纳税年度自公历</a:t>
            </a:r>
            <a:r>
              <a:rPr lang="en-US" altLang="zh-CN" sz="1800" dirty="0">
                <a:latin typeface="微软雅黑" panose="020B0503020204020204" pitchFamily="34" charset="-122"/>
                <a:ea typeface="微软雅黑" panose="020B0503020204020204" pitchFamily="34" charset="-122"/>
                <a:sym typeface="+mn-ea"/>
              </a:rPr>
              <a:t>1</a:t>
            </a:r>
            <a:r>
              <a:rPr lang="zh-CN" altLang="zh-CN" sz="1800" dirty="0">
                <a:latin typeface="微软雅黑" panose="020B0503020204020204" pitchFamily="34" charset="-122"/>
                <a:ea typeface="微软雅黑" panose="020B0503020204020204" pitchFamily="34" charset="-122"/>
                <a:sym typeface="+mn-ea"/>
              </a:rPr>
              <a:t>月</a:t>
            </a:r>
            <a:r>
              <a:rPr lang="en-US" altLang="zh-CN" sz="1800" dirty="0">
                <a:latin typeface="微软雅黑" panose="020B0503020204020204" pitchFamily="34" charset="-122"/>
                <a:ea typeface="微软雅黑" panose="020B0503020204020204" pitchFamily="34" charset="-122"/>
                <a:sym typeface="+mn-ea"/>
              </a:rPr>
              <a:t>1</a:t>
            </a:r>
            <a:r>
              <a:rPr lang="zh-CN" altLang="zh-CN" sz="1800" dirty="0">
                <a:latin typeface="微软雅黑" panose="020B0503020204020204" pitchFamily="34" charset="-122"/>
                <a:ea typeface="微软雅黑" panose="020B0503020204020204" pitchFamily="34" charset="-122"/>
                <a:sym typeface="+mn-ea"/>
              </a:rPr>
              <a:t>日至</a:t>
            </a:r>
            <a:r>
              <a:rPr lang="en-US" altLang="zh-CN" sz="1800" dirty="0">
                <a:latin typeface="微软雅黑" panose="020B0503020204020204" pitchFamily="34" charset="-122"/>
                <a:ea typeface="微软雅黑" panose="020B0503020204020204" pitchFamily="34" charset="-122"/>
                <a:sym typeface="+mn-ea"/>
              </a:rPr>
              <a:t>12</a:t>
            </a:r>
            <a:r>
              <a:rPr lang="zh-CN" altLang="zh-CN" sz="1800" dirty="0">
                <a:latin typeface="微软雅黑" panose="020B0503020204020204" pitchFamily="34" charset="-122"/>
                <a:ea typeface="微软雅黑" panose="020B0503020204020204" pitchFamily="34" charset="-122"/>
                <a:sym typeface="+mn-ea"/>
              </a:rPr>
              <a:t>月</a:t>
            </a:r>
            <a:r>
              <a:rPr lang="en-US" altLang="zh-CN" sz="1800" dirty="0">
                <a:latin typeface="微软雅黑" panose="020B0503020204020204" pitchFamily="34" charset="-122"/>
                <a:ea typeface="微软雅黑" panose="020B0503020204020204" pitchFamily="34" charset="-122"/>
                <a:sym typeface="+mn-ea"/>
              </a:rPr>
              <a:t>31</a:t>
            </a:r>
            <a:r>
              <a:rPr lang="zh-CN" altLang="zh-CN" sz="1800" dirty="0">
                <a:latin typeface="微软雅黑" panose="020B0503020204020204" pitchFamily="34" charset="-122"/>
                <a:ea typeface="微软雅黑" panose="020B0503020204020204" pitchFamily="34" charset="-122"/>
                <a:sym typeface="+mn-ea"/>
              </a:rPr>
              <a:t>日。</a:t>
            </a:r>
            <a:endParaRPr lang="zh-CN" altLang="zh-CN" sz="18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1800" dirty="0">
                <a:solidFill>
                  <a:srgbClr val="FF0000"/>
                </a:solidFill>
                <a:latin typeface="微软雅黑" panose="020B0503020204020204" pitchFamily="34" charset="-122"/>
                <a:ea typeface="微软雅黑" panose="020B0503020204020204" pitchFamily="34" charset="-122"/>
                <a:sym typeface="+mn-ea"/>
              </a:rPr>
              <a:t>【提示</a:t>
            </a:r>
            <a:r>
              <a:rPr lang="en-US" altLang="zh-CN" sz="1800" dirty="0">
                <a:solidFill>
                  <a:srgbClr val="FF0000"/>
                </a:solidFill>
                <a:latin typeface="微软雅黑" panose="020B0503020204020204" pitchFamily="34" charset="-122"/>
                <a:ea typeface="微软雅黑" panose="020B0503020204020204" pitchFamily="34" charset="-122"/>
                <a:sym typeface="+mn-ea"/>
              </a:rPr>
              <a:t>3</a:t>
            </a:r>
            <a:r>
              <a:rPr lang="zh-CN" altLang="zh-CN" sz="1800" dirty="0">
                <a:solidFill>
                  <a:srgbClr val="FF0000"/>
                </a:solidFill>
                <a:latin typeface="微软雅黑" panose="020B0503020204020204" pitchFamily="34" charset="-122"/>
                <a:ea typeface="微软雅黑" panose="020B0503020204020204" pitchFamily="34" charset="-122"/>
                <a:sym typeface="+mn-ea"/>
              </a:rPr>
              <a:t>】</a:t>
            </a:r>
            <a:r>
              <a:rPr lang="zh-CN" altLang="zh-CN" sz="1800" dirty="0">
                <a:latin typeface="微软雅黑" panose="020B0503020204020204" pitchFamily="34" charset="-122"/>
                <a:ea typeface="微软雅黑" panose="020B0503020204020204" pitchFamily="34" charset="-122"/>
                <a:sym typeface="+mn-ea"/>
              </a:rPr>
              <a:t>无住所个人一个纳税年度内在中国境内累计居住天数，按照个人在中国境内累计停留的天数计算。在中国境内停留的当天满</a:t>
            </a:r>
            <a:r>
              <a:rPr lang="en-US" altLang="zh-CN" sz="1800" dirty="0">
                <a:latin typeface="微软雅黑" panose="020B0503020204020204" pitchFamily="34" charset="-122"/>
                <a:ea typeface="微软雅黑" panose="020B0503020204020204" pitchFamily="34" charset="-122"/>
                <a:sym typeface="+mn-ea"/>
              </a:rPr>
              <a:t>24</a:t>
            </a:r>
            <a:r>
              <a:rPr lang="zh-CN" altLang="zh-CN" sz="1800" dirty="0">
                <a:latin typeface="微软雅黑" panose="020B0503020204020204" pitchFamily="34" charset="-122"/>
                <a:ea typeface="微软雅黑" panose="020B0503020204020204" pitchFamily="34" charset="-122"/>
                <a:sym typeface="+mn-ea"/>
              </a:rPr>
              <a:t>小时的，计入中国境内居住天数，在中国境内停留的当天不足</a:t>
            </a:r>
            <a:r>
              <a:rPr lang="en-US" altLang="zh-CN" sz="1800" dirty="0">
                <a:latin typeface="微软雅黑" panose="020B0503020204020204" pitchFamily="34" charset="-122"/>
                <a:ea typeface="微软雅黑" panose="020B0503020204020204" pitchFamily="34" charset="-122"/>
                <a:sym typeface="+mn-ea"/>
              </a:rPr>
              <a:t>24</a:t>
            </a:r>
            <a:r>
              <a:rPr lang="zh-CN" altLang="zh-CN" sz="1800" dirty="0">
                <a:latin typeface="微软雅黑" panose="020B0503020204020204" pitchFamily="34" charset="-122"/>
                <a:ea typeface="微软雅黑" panose="020B0503020204020204" pitchFamily="34" charset="-122"/>
                <a:sym typeface="+mn-ea"/>
              </a:rPr>
              <a:t>小时的，不计入中国境内居住天数。</a:t>
            </a:r>
            <a:endParaRPr lang="zh-CN" altLang="zh-CN" sz="1800" dirty="0">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611505" y="424180"/>
            <a:ext cx="4940935" cy="460375"/>
          </a:xfrm>
          <a:prstGeom prst="rect">
            <a:avLst/>
          </a:prstGeom>
          <a:noFill/>
        </p:spPr>
        <p:txBody>
          <a:bodyPr wrap="square" rtlCol="0">
            <a:spAutoFit/>
          </a:bodyPr>
          <a:p>
            <a:r>
              <a:rPr lang="zh-CN" altLang="en-US" sz="2400" b="1">
                <a:solidFill>
                  <a:srgbClr val="1318EB"/>
                </a:solidFill>
                <a:latin typeface="微软雅黑" panose="020B0503020204020204" pitchFamily="34" charset="-122"/>
                <a:ea typeface="微软雅黑" panose="020B0503020204020204" pitchFamily="34" charset="-122"/>
              </a:rPr>
              <a:t>（一）居民纳税人和非居民纳税人</a:t>
            </a:r>
            <a:endParaRPr lang="zh-CN" altLang="en-US" sz="2400" b="1">
              <a:solidFill>
                <a:srgbClr val="1318EB"/>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8594" name="Rectangle 3"/>
          <p:cNvSpPr>
            <a:spLocks noGrp="1"/>
          </p:cNvSpPr>
          <p:nvPr>
            <p:ph idx="1"/>
          </p:nvPr>
        </p:nvSpPr>
        <p:spPr>
          <a:xfrm>
            <a:off x="323215" y="548640"/>
            <a:ext cx="8188325" cy="1053465"/>
          </a:xfrm>
        </p:spPr>
        <p:txBody>
          <a:bodyPr wrap="square" lIns="91440" tIns="45720" rIns="91440" bIns="45720" anchor="t" anchorCtr="0"/>
          <a:p>
            <a:pPr eaLnBrk="1" hangingPunct="1">
              <a:lnSpc>
                <a:spcPct val="120000"/>
              </a:lnSpc>
              <a:spcBef>
                <a:spcPts val="25"/>
              </a:spcBef>
            </a:pPr>
            <a:r>
              <a:rPr lang="zh-CN" altLang="zh-CN" sz="2000" kern="1200" dirty="0">
                <a:latin typeface="微软雅黑" panose="020B0503020204020204" pitchFamily="34" charset="-122"/>
                <a:ea typeface="微软雅黑" panose="020B0503020204020204" pitchFamily="34" charset="-122"/>
                <a:sym typeface="+mn-ea"/>
              </a:rPr>
              <a:t>附：个人所得税税率（非居民个人工资、薪金所得，劳务报酬所得，稿酬所得，特许权使用费所得适用）</a:t>
            </a: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3" name="表格 2"/>
          <p:cNvGraphicFramePr>
            <a:graphicFrameLocks noGrp="1"/>
          </p:cNvGraphicFramePr>
          <p:nvPr>
            <p:custDataLst>
              <p:tags r:id="rId1"/>
            </p:custDataLst>
          </p:nvPr>
        </p:nvGraphicFramePr>
        <p:xfrm>
          <a:off x="1331278" y="1601788"/>
          <a:ext cx="6086475" cy="2925763"/>
        </p:xfrm>
        <a:graphic>
          <a:graphicData uri="http://schemas.openxmlformats.org/drawingml/2006/table">
            <a:tbl>
              <a:tblPr/>
              <a:tblGrid>
                <a:gridCol w="639445"/>
                <a:gridCol w="3134995"/>
                <a:gridCol w="1108075"/>
                <a:gridCol w="1203960"/>
              </a:tblGrid>
              <a:tr h="365760">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级数</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应纳税所得额</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税率（</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速算扣除数</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47650">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不超过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47650">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12 000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210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47650">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12 000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25 000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1 410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47650">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4</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25 000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35 000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25</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2 660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47650">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5</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35 000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55 000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4 410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47650">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6</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55 000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80 000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35</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7 160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47650">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7</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80 000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45</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15 160</a:t>
                      </a:r>
                      <a:endPar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9618" name="Rectangle 3"/>
          <p:cNvSpPr>
            <a:spLocks noGrp="1"/>
          </p:cNvSpPr>
          <p:nvPr>
            <p:ph idx="1"/>
          </p:nvPr>
        </p:nvSpPr>
        <p:spPr>
          <a:xfrm>
            <a:off x="467360" y="476885"/>
            <a:ext cx="8229600" cy="1858645"/>
          </a:xfrm>
        </p:spPr>
        <p:txBody>
          <a:bodyPr wrap="square" lIns="91440" tIns="45720" rIns="91440" bIns="45720" anchor="t" anchorCtr="0"/>
          <a:p>
            <a:pPr indent="466725" defTabSz="685800">
              <a:lnSpc>
                <a:spcPct val="125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【例</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假如刘某（非居民个人）取得劳务报酬所得</a:t>
            </a:r>
            <a:r>
              <a:rPr lang="en-US" altLang="zh-CN" sz="2000" b="0" kern="1200" dirty="0">
                <a:latin typeface="微软雅黑" panose="020B0503020204020204" pitchFamily="34" charset="-122"/>
                <a:ea typeface="微软雅黑" panose="020B0503020204020204" pitchFamily="34" charset="-122"/>
                <a:sym typeface="+mn-ea"/>
              </a:rPr>
              <a:t>20 000</a:t>
            </a:r>
            <a:r>
              <a:rPr lang="zh-CN" altLang="zh-CN" sz="2000" b="0" kern="1200" dirty="0">
                <a:latin typeface="微软雅黑" panose="020B0503020204020204" pitchFamily="34" charset="-122"/>
                <a:ea typeface="微软雅黑" panose="020B0503020204020204" pitchFamily="34" charset="-122"/>
                <a:sym typeface="+mn-ea"/>
              </a:rPr>
              <a:t>元，则应扣缴税额＝</a:t>
            </a:r>
            <a:r>
              <a:rPr lang="en-US" altLang="zh-CN" sz="2000" b="0" kern="1200" dirty="0">
                <a:latin typeface="微软雅黑" panose="020B0503020204020204" pitchFamily="34" charset="-122"/>
                <a:ea typeface="微软雅黑" panose="020B0503020204020204" pitchFamily="34" charset="-122"/>
                <a:sym typeface="+mn-ea"/>
              </a:rPr>
              <a:t>20 000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mn-ea"/>
                <a:sym typeface="+mn-ea"/>
              </a:rPr>
              <a:t>1</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1 410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1 790</a:t>
            </a:r>
            <a:r>
              <a:rPr lang="zh-CN" altLang="en-US" sz="2000" b="0" kern="1200" dirty="0">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【例</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2</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假如刘某（非居民个人）取得稿酬所得</a:t>
            </a:r>
            <a:r>
              <a:rPr lang="en-US" altLang="zh-CN" sz="2000" b="0" kern="1200" dirty="0">
                <a:latin typeface="微软雅黑" panose="020B0503020204020204" pitchFamily="34" charset="-122"/>
                <a:ea typeface="微软雅黑" panose="020B0503020204020204" pitchFamily="34" charset="-122"/>
                <a:sym typeface="+mn-ea"/>
              </a:rPr>
              <a:t>10 000</a:t>
            </a:r>
            <a:r>
              <a:rPr lang="zh-CN" altLang="zh-CN" sz="2000" b="0" kern="1200" dirty="0">
                <a:latin typeface="微软雅黑" panose="020B0503020204020204" pitchFamily="34" charset="-122"/>
                <a:ea typeface="微软雅黑" panose="020B0503020204020204" pitchFamily="34" charset="-122"/>
                <a:sym typeface="+mn-ea"/>
              </a:rPr>
              <a:t>元，则应扣缴税额</a:t>
            </a:r>
            <a:r>
              <a:rPr lang="en-US" altLang="zh-CN" sz="2000" b="0" kern="1200" dirty="0">
                <a:solidFill>
                  <a:srgbClr val="1318EB"/>
                </a:solidFill>
                <a:latin typeface="微软雅黑" panose="020B0503020204020204" pitchFamily="34" charset="-122"/>
                <a:ea typeface="微软雅黑" panose="020B0503020204020204" pitchFamily="34" charset="-122"/>
                <a:sym typeface="+mn-ea"/>
              </a:rPr>
              <a:t>10 000</a:t>
            </a:r>
            <a:r>
              <a:rPr lang="zh-CN" altLang="zh-CN" sz="2000" b="0" kern="1200" dirty="0">
                <a:solidFill>
                  <a:srgbClr val="1318EB"/>
                </a:solidFill>
                <a:latin typeface="微软雅黑" panose="020B0503020204020204" pitchFamily="34" charset="-122"/>
                <a:ea typeface="微软雅黑" panose="020B0503020204020204" pitchFamily="34" charset="-122"/>
                <a:sym typeface="+mn-ea"/>
              </a:rPr>
              <a:t>×（</a:t>
            </a:r>
            <a:r>
              <a:rPr lang="en-US" altLang="zh-CN" sz="2000" b="0" kern="1200" dirty="0">
                <a:solidFill>
                  <a:srgbClr val="1318EB"/>
                </a:solidFill>
                <a:latin typeface="微软雅黑" panose="020B0503020204020204" pitchFamily="34" charset="-122"/>
                <a:ea typeface="+mn-ea"/>
                <a:sym typeface="+mn-ea"/>
              </a:rPr>
              <a:t>1</a:t>
            </a:r>
            <a:r>
              <a:rPr lang="zh-CN" altLang="zh-CN" sz="2000" b="0" kern="1200" dirty="0">
                <a:solidFill>
                  <a:srgbClr val="1318EB"/>
                </a:solidFill>
                <a:latin typeface="微软雅黑" panose="020B0503020204020204" pitchFamily="34" charset="-122"/>
                <a:ea typeface="微软雅黑" panose="020B0503020204020204" pitchFamily="34" charset="-122"/>
                <a:sym typeface="+mn-ea"/>
              </a:rPr>
              <a:t>－</a:t>
            </a:r>
            <a:r>
              <a:rPr lang="en-US" altLang="zh-CN" sz="2000" b="0" kern="1200" dirty="0">
                <a:solidFill>
                  <a:srgbClr val="1318EB"/>
                </a:solidFill>
                <a:latin typeface="微软雅黑" panose="020B0503020204020204" pitchFamily="34" charset="-122"/>
                <a:ea typeface="微软雅黑" panose="020B0503020204020204" pitchFamily="34" charset="-122"/>
                <a:sym typeface="+mn-ea"/>
              </a:rPr>
              <a:t>20%</a:t>
            </a:r>
            <a:r>
              <a:rPr lang="zh-CN" altLang="zh-CN" sz="2000" b="0" kern="1200" dirty="0">
                <a:solidFill>
                  <a:srgbClr val="1318EB"/>
                </a:solidFill>
                <a:latin typeface="微软雅黑" panose="020B0503020204020204" pitchFamily="34" charset="-122"/>
                <a:ea typeface="微软雅黑" panose="020B0503020204020204" pitchFamily="34" charset="-122"/>
                <a:sym typeface="+mn-ea"/>
              </a:rPr>
              <a:t>）×</a:t>
            </a:r>
            <a:r>
              <a:rPr lang="en-US" altLang="zh-CN" sz="2000" b="0" kern="1200" dirty="0">
                <a:solidFill>
                  <a:srgbClr val="1318EB"/>
                </a:solidFill>
                <a:latin typeface="微软雅黑" panose="020B0503020204020204" pitchFamily="34" charset="-122"/>
                <a:ea typeface="微软雅黑" panose="020B0503020204020204" pitchFamily="34" charset="-122"/>
                <a:sym typeface="+mn-ea"/>
              </a:rPr>
              <a:t>70%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10%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210</a:t>
            </a: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微软雅黑" panose="020B0503020204020204" pitchFamily="34" charset="-122"/>
                <a:sym typeface="+mn-ea"/>
              </a:rPr>
              <a:t>350</a:t>
            </a:r>
            <a:r>
              <a:rPr lang="zh-CN" altLang="en-US" sz="2000" b="0" kern="1200" dirty="0">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元）</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endParaRPr lang="zh-CN" altLang="zh-CN" sz="2000" b="0" kern="1200" dirty="0">
              <a:latin typeface="微软雅黑" panose="020B0503020204020204" pitchFamily="34" charset="-122"/>
              <a:ea typeface="微软雅黑" panose="020B0503020204020204" pitchFamily="34" charset="-122"/>
            </a:endParaRPr>
          </a:p>
        </p:txBody>
      </p:sp>
      <p:graphicFrame>
        <p:nvGraphicFramePr>
          <p:cNvPr id="3" name="表格 2"/>
          <p:cNvGraphicFramePr>
            <a:graphicFrameLocks noGrp="1"/>
          </p:cNvGraphicFramePr>
          <p:nvPr/>
        </p:nvGraphicFramePr>
        <p:xfrm>
          <a:off x="1259205" y="2204720"/>
          <a:ext cx="6086475" cy="1463040"/>
        </p:xfrm>
        <a:graphic>
          <a:graphicData uri="http://schemas.openxmlformats.org/drawingml/2006/table">
            <a:tbl>
              <a:tblPr/>
              <a:tblGrid>
                <a:gridCol w="639445"/>
                <a:gridCol w="3134995"/>
                <a:gridCol w="1108075"/>
                <a:gridCol w="1203960"/>
              </a:tblGrid>
              <a:tr h="365760">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级数</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应纳税所得额</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税率（</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速算扣除数</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47650">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不超过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47650">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12 000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210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247650">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3</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12 000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元至</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25 000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元的部分</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20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1 410</a:t>
                      </a:r>
                      <a:endPar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251460" y="260985"/>
            <a:ext cx="8481695" cy="6001385"/>
          </a:xfrm>
        </p:spPr>
        <p:txBody>
          <a:bodyPr anchor="t" anchorCtr="0"/>
          <a:p>
            <a:pPr indent="466725" defTabSz="685800">
              <a:lnSpc>
                <a:spcPct val="120000"/>
              </a:lnSpc>
              <a:spcBef>
                <a:spcPct val="0"/>
              </a:spcBef>
              <a:buClrTx/>
              <a:buSzTx/>
            </a:pPr>
            <a:r>
              <a:rPr lang="zh-CN" altLang="zh-CN" sz="2400" kern="1200" dirty="0">
                <a:solidFill>
                  <a:srgbClr val="1318EB"/>
                </a:solidFill>
                <a:latin typeface="微软雅黑" panose="020B0503020204020204" pitchFamily="34" charset="-122"/>
                <a:ea typeface="微软雅黑" panose="020B0503020204020204" pitchFamily="34" charset="-122"/>
                <a:sym typeface="+mn-ea"/>
              </a:rPr>
              <a:t>二、经营所得应纳税额的计算</a:t>
            </a:r>
            <a:endParaRPr lang="zh-CN" altLang="zh-CN" sz="2400" kern="1200" dirty="0">
              <a:solidFill>
                <a:srgbClr val="1318EB"/>
              </a:solidFill>
              <a:latin typeface="微软雅黑" panose="020B0503020204020204" pitchFamily="34" charset="-122"/>
              <a:ea typeface="微软雅黑" panose="020B0503020204020204" pitchFamily="34" charset="-122"/>
              <a:sym typeface="+mn-ea"/>
            </a:endParaRPr>
          </a:p>
          <a:p>
            <a:pPr indent="466725" defTabSz="685800">
              <a:lnSpc>
                <a:spcPct val="120000"/>
              </a:lnSpc>
              <a:spcBef>
                <a:spcPct val="0"/>
              </a:spcBef>
              <a:buClrTx/>
              <a:buSzTx/>
            </a:pPr>
            <a:r>
              <a:rPr lang="zh-CN" altLang="zh-CN" sz="2400" b="1" kern="1200" dirty="0">
                <a:solidFill>
                  <a:srgbClr val="9933FF"/>
                </a:solidFill>
                <a:latin typeface="微软雅黑" panose="020B0503020204020204" pitchFamily="34" charset="-122"/>
                <a:ea typeface="微软雅黑" panose="020B0503020204020204" pitchFamily="34" charset="-122"/>
                <a:cs typeface="+mn-cs"/>
              </a:rPr>
              <a:t>（一）应纳税所得额</a:t>
            </a:r>
            <a:endParaRPr lang="zh-CN" altLang="zh-CN" sz="2400" b="1" kern="1200" dirty="0">
              <a:solidFill>
                <a:srgbClr val="9933FF"/>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kern="1200" dirty="0">
                <a:latin typeface="微软雅黑" panose="020B0503020204020204" pitchFamily="34" charset="-122"/>
                <a:ea typeface="微软雅黑" panose="020B0503020204020204" pitchFamily="34" charset="-122"/>
                <a:sym typeface="+mn-ea"/>
              </a:rPr>
              <a:t>应纳税所得额</a:t>
            </a:r>
            <a:endParaRPr lang="zh-CN" altLang="zh-CN" sz="20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kern="1200" dirty="0">
                <a:latin typeface="微软雅黑" panose="020B0503020204020204" pitchFamily="34" charset="-122"/>
                <a:ea typeface="微软雅黑" panose="020B0503020204020204" pitchFamily="34" charset="-122"/>
                <a:sym typeface="+mn-ea"/>
              </a:rPr>
              <a:t>＝每一纳税年度的收入总额—成本—费用—损失</a:t>
            </a:r>
            <a:r>
              <a:rPr lang="en-US" altLang="zh-CN" sz="2400" kern="1200" dirty="0">
                <a:latin typeface="微软雅黑" panose="020B0503020204020204" pitchFamily="34" charset="-122"/>
                <a:ea typeface="+mn-ea"/>
                <a:sym typeface="+mn-ea"/>
              </a:rPr>
              <a:t> </a:t>
            </a:r>
            <a:endParaRPr lang="zh-CN" altLang="en-US" sz="24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微软雅黑" panose="020B0503020204020204" pitchFamily="34" charset="-122"/>
                <a:sym typeface="+mn-ea"/>
              </a:rPr>
              <a:t>1</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成本、费用，是指生产、经营活动中发生的各项直接支出和分配计入成本的间接费用以及销售费用、管理费用、财务费用；损失，是指生产、经营活动中发生的固定资产和存货的盘亏、毁损、报废损失，转让财产损失，坏账损失，自然灾害等不可抗力因素造成的损失以及其他损失。</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mn-ea"/>
                <a:sym typeface="+mn-ea"/>
              </a:rPr>
              <a:t>2</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取得经营所得的个人，没有综合所得的，计算其每一纳税年度的应纳税所得额时，应当减除费用</a:t>
            </a:r>
            <a:r>
              <a:rPr lang="en-US" altLang="zh-CN" sz="2000" b="0" kern="1200" dirty="0">
                <a:latin typeface="微软雅黑" panose="020B0503020204020204" pitchFamily="34" charset="-122"/>
                <a:ea typeface="+mn-ea"/>
                <a:sym typeface="+mn-ea"/>
              </a:rPr>
              <a:t>6</a:t>
            </a:r>
            <a:r>
              <a:rPr lang="zh-CN" altLang="zh-CN" sz="2000" b="0" kern="1200" dirty="0">
                <a:latin typeface="微软雅黑" panose="020B0503020204020204" pitchFamily="34" charset="-122"/>
                <a:ea typeface="微软雅黑" panose="020B0503020204020204" pitchFamily="34" charset="-122"/>
                <a:sym typeface="+mn-ea"/>
              </a:rPr>
              <a:t>万元、专项扣除、专项附加扣除以及依法确定的其他扣除。专项附加扣除在办理汇算清缴时减除。</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b="0" kern="1200" dirty="0">
                <a:solidFill>
                  <a:srgbClr val="FF0000"/>
                </a:solidFill>
                <a:latin typeface="微软雅黑" panose="020B0503020204020204" pitchFamily="34" charset="-122"/>
                <a:ea typeface="+mn-ea"/>
                <a:sym typeface="+mn-ea"/>
              </a:rPr>
              <a:t>3</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从事生产、经营活动，未提供完整、准确的纳税资料，不能正确计算应纳税所得额由主管税务机关核定应纳税所得额或者应纳税额。</a:t>
            </a:r>
            <a:endParaRPr lang="zh-CN" altLang="zh-CN" sz="2400" b="1"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en-US" sz="2400" b="1"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en-US"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692468"/>
            <a:ext cx="8229600" cy="4967287"/>
          </a:xfrm>
        </p:spPr>
        <p:txBody>
          <a:bodyPr/>
          <a:p>
            <a:pPr indent="466725" defTabSz="685800">
              <a:lnSpc>
                <a:spcPct val="120000"/>
              </a:lnSpc>
              <a:spcBef>
                <a:spcPct val="0"/>
              </a:spcBef>
              <a:buClrTx/>
              <a:buSzTx/>
            </a:pPr>
            <a:r>
              <a:rPr lang="zh-CN" altLang="zh-CN" sz="2000" b="0" kern="1200" dirty="0">
                <a:solidFill>
                  <a:schemeClr val="tx1"/>
                </a:solidFill>
                <a:latin typeface="微软雅黑" panose="020B0503020204020204" pitchFamily="34" charset="-122"/>
                <a:ea typeface="微软雅黑" panose="020B0503020204020204" pitchFamily="34" charset="-122"/>
                <a:sym typeface="+mn-ea"/>
              </a:rPr>
              <a:t>【提示</a:t>
            </a:r>
            <a:r>
              <a:rPr lang="en-US" altLang="zh-CN" sz="2000" b="0" kern="1200" dirty="0">
                <a:solidFill>
                  <a:schemeClr val="tx1"/>
                </a:solidFill>
                <a:latin typeface="微软雅黑" panose="020B0503020204020204" pitchFamily="34" charset="-122"/>
                <a:ea typeface="+mn-ea"/>
                <a:sym typeface="+mn-ea"/>
              </a:rPr>
              <a:t>4</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】个体工商户的生产、经营所得的具体规定</a:t>
            </a:r>
            <a:endParaRPr lang="zh-CN" altLang="zh-CN" sz="2000" b="0" kern="1200" dirty="0">
              <a:solidFill>
                <a:schemeClr val="tx1"/>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en-US" altLang="zh-CN" sz="2000" b="0" kern="1200" dirty="0">
                <a:solidFill>
                  <a:schemeClr val="tx1"/>
                </a:solidFill>
                <a:latin typeface="微软雅黑" panose="020B0503020204020204" pitchFamily="34" charset="-122"/>
                <a:ea typeface="微软雅黑" panose="020B0503020204020204" pitchFamily="34" charset="-122"/>
                <a:sym typeface="+mn-ea"/>
              </a:rPr>
              <a:t> 1.</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应纳税所得额＝收入总额－成本－费用－损失－税金－其他支出－允许弥补以前年度亏损</a:t>
            </a:r>
            <a:endParaRPr lang="zh-CN" altLang="zh-CN" sz="2000" b="0" kern="1200" dirty="0">
              <a:solidFill>
                <a:schemeClr val="tx1"/>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en-US" altLang="zh-CN" sz="2000" b="0" kern="1200" dirty="0">
                <a:solidFill>
                  <a:schemeClr val="tx1"/>
                </a:solidFill>
                <a:latin typeface="微软雅黑" panose="020B0503020204020204" pitchFamily="34" charset="-122"/>
                <a:ea typeface="微软雅黑" panose="020B0503020204020204" pitchFamily="34" charset="-122"/>
                <a:sym typeface="+mn-ea"/>
              </a:rPr>
              <a:t>2.</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个体工商户下列支出不得扣除：（</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1</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）个人所得税税款；（</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2</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）税收滞纳金；（</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3</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）罚金、罚款和被没收财物的损失；（</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4</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）不符合扣除规定的捐赠支出；（</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5</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）赞助支出；（</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6</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）用于个人和家庭的支出；（</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7</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）与取得生产经营收入无关的其他支出；（</a:t>
            </a:r>
            <a:r>
              <a:rPr lang="en-US" altLang="zh-CN" sz="2000" b="0" kern="1200" dirty="0">
                <a:solidFill>
                  <a:schemeClr val="tx1"/>
                </a:solidFill>
                <a:latin typeface="微软雅黑" panose="020B0503020204020204" pitchFamily="34" charset="-122"/>
                <a:ea typeface="微软雅黑" panose="020B0503020204020204" pitchFamily="34" charset="-122"/>
                <a:sym typeface="+mn-ea"/>
              </a:rPr>
              <a:t>8</a:t>
            </a:r>
            <a:r>
              <a:rPr lang="zh-CN" altLang="zh-CN" sz="2000" b="0" kern="1200" dirty="0">
                <a:solidFill>
                  <a:schemeClr val="tx1"/>
                </a:solidFill>
                <a:latin typeface="微软雅黑" panose="020B0503020204020204" pitchFamily="34" charset="-122"/>
                <a:ea typeface="微软雅黑" panose="020B0503020204020204" pitchFamily="34" charset="-122"/>
                <a:sym typeface="+mn-ea"/>
              </a:rPr>
              <a:t>）国家税务总局规定不准扣除的支出。</a:t>
            </a:r>
            <a:endParaRPr lang="zh-CN" altLang="zh-CN" sz="2000" b="0" kern="1200" dirty="0">
              <a:solidFill>
                <a:schemeClr val="tx1"/>
              </a:solidFill>
              <a:latin typeface="微软雅黑" panose="020B0503020204020204" pitchFamily="34" charset="-122"/>
              <a:ea typeface="微软雅黑" panose="020B0503020204020204" pitchFamily="34" charset="-122"/>
              <a:sym typeface="+mn-ea"/>
            </a:endParaRPr>
          </a:p>
          <a:p>
            <a:pPr indent="466725" defTabSz="685800">
              <a:lnSpc>
                <a:spcPct val="120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3.个体工商户生产经营活动中，应当</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分别</a:t>
            </a:r>
            <a:r>
              <a:rPr lang="zh-CN" altLang="zh-CN" sz="2000" b="0" kern="1200" dirty="0">
                <a:latin typeface="微软雅黑" panose="020B0503020204020204" pitchFamily="34" charset="-122"/>
                <a:ea typeface="微软雅黑" panose="020B0503020204020204" pitchFamily="34" charset="-122"/>
                <a:sym typeface="+mn-ea"/>
              </a:rPr>
              <a:t>核算生产经营费用和个人、家庭费用。对于生产经营与个人、家庭生活混用难以分清的费用，其</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40%</a:t>
            </a:r>
            <a:r>
              <a:rPr lang="zh-CN" altLang="zh-CN" sz="2000" b="0" kern="1200" dirty="0">
                <a:latin typeface="微软雅黑" panose="020B0503020204020204" pitchFamily="34" charset="-122"/>
                <a:ea typeface="微软雅黑" panose="020B0503020204020204" pitchFamily="34" charset="-122"/>
                <a:sym typeface="+mn-ea"/>
              </a:rPr>
              <a:t>视为与生产经营有关费用，准予扣除。</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4.个体工商户纳税年度发生的亏损，准予向以后年度结转，用以后年度的生产经营所得弥补，但结转年限</a:t>
            </a: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最长不得超过5年</a:t>
            </a:r>
            <a:r>
              <a:rPr lang="zh-CN" altLang="zh-CN" sz="2000" b="0" kern="1200" dirty="0">
                <a:latin typeface="微软雅黑" panose="020B0503020204020204" pitchFamily="34" charset="-122"/>
                <a:ea typeface="微软雅黑" panose="020B0503020204020204" pitchFamily="34" charset="-122"/>
                <a:sym typeface="+mn-ea"/>
              </a:rPr>
              <a:t>。</a:t>
            </a:r>
            <a:endParaRPr lang="zh-CN" altLang="zh-CN" sz="2000" b="0" kern="1200"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1125855"/>
            <a:ext cx="8229600" cy="1102360"/>
          </a:xfrm>
        </p:spPr>
        <p:txBody>
          <a:bodyPr/>
          <a:p>
            <a:pPr indent="466725" defTabSz="685800">
              <a:lnSpc>
                <a:spcPct val="125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5.</a:t>
            </a:r>
            <a:r>
              <a:rPr lang="zh-CN" altLang="en-US" sz="2000" b="0" kern="1200" dirty="0">
                <a:latin typeface="微软雅黑" panose="020B0503020204020204" pitchFamily="34" charset="-122"/>
                <a:ea typeface="微软雅黑" panose="020B0503020204020204" pitchFamily="34" charset="-122"/>
                <a:sym typeface="+mn-ea"/>
              </a:rPr>
              <a:t>个体工商户</a:t>
            </a:r>
            <a:r>
              <a:rPr lang="zh-CN" altLang="zh-CN" sz="2000" b="0" kern="1200" dirty="0">
                <a:latin typeface="微软雅黑" panose="020B0503020204020204" pitchFamily="34" charset="-122"/>
                <a:ea typeface="微软雅黑" panose="020B0503020204020204" pitchFamily="34" charset="-122"/>
                <a:sym typeface="+mn-ea"/>
              </a:rPr>
              <a:t>工资薪金支出、工会经费、职工福利费支出、职工教育经费等相关费用扣除总结</a:t>
            </a:r>
            <a:endParaRPr lang="zh-CN" altLang="zh-CN" b="1"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en-US" b="1" kern="1200" dirty="0">
              <a:latin typeface="微软雅黑" panose="020B0503020204020204" pitchFamily="34" charset="-122"/>
              <a:ea typeface="微软雅黑" panose="020B0503020204020204" pitchFamily="34" charset="-122"/>
              <a:cs typeface="+mn-cs"/>
            </a:endParaRPr>
          </a:p>
          <a:p>
            <a:endParaRPr lang="zh-CN" altLang="en-US"/>
          </a:p>
        </p:txBody>
      </p:sp>
      <p:graphicFrame>
        <p:nvGraphicFramePr>
          <p:cNvPr id="4" name="表格 3"/>
          <p:cNvGraphicFramePr>
            <a:graphicFrameLocks noGrp="1"/>
          </p:cNvGraphicFramePr>
          <p:nvPr>
            <p:custDataLst>
              <p:tags r:id="rId1"/>
            </p:custDataLst>
          </p:nvPr>
        </p:nvGraphicFramePr>
        <p:xfrm>
          <a:off x="1258888" y="1988820"/>
          <a:ext cx="6517322" cy="2193925"/>
        </p:xfrm>
        <a:graphic>
          <a:graphicData uri="http://schemas.openxmlformats.org/drawingml/2006/table">
            <a:tbl>
              <a:tblPr/>
              <a:tblGrid>
                <a:gridCol w="1684337"/>
                <a:gridCol w="1790700"/>
                <a:gridCol w="3042285"/>
              </a:tblGrid>
              <a:tr h="0">
                <a:tc>
                  <a:txBody>
                    <a:bodyPr/>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从业人员</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业主本人</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a:txBody>
                    <a:bodyPr/>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工资薪金支出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实际支付据实扣除</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不得税前扣除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a:txBody>
                    <a:bodyPr/>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“四险一金”</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gridSpan="2">
                  <a:txBody>
                    <a:bodyPr/>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规定的范围和标准缴纳的可扣</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r h="0">
                <a:tc>
                  <a:txBody>
                    <a:bodyPr/>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商业保险费</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gridSpan="2">
                  <a:txBody>
                    <a:bodyPr/>
                    <a:p>
                      <a:pP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除按规定为</a:t>
                      </a:r>
                      <a:r>
                        <a:rPr lang="zh-CN" sz="1600" b="1" kern="100" dirty="0">
                          <a:solidFill>
                            <a:srgbClr val="FF0000"/>
                          </a:solidFill>
                          <a:latin typeface="微软雅黑" panose="020B0503020204020204" pitchFamily="34" charset="-122"/>
                          <a:ea typeface="微软雅黑" panose="020B0503020204020204" pitchFamily="34" charset="-122"/>
                          <a:cs typeface="Times New Roman" panose="02020603050405020304"/>
                        </a:rPr>
                        <a:t>特殊工种</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从业人员支付的人身安全保险费和规定可以扣除的其他商业保险费外，为业主本人或从业人员支付商业保险费</a:t>
                      </a:r>
                      <a:r>
                        <a:rPr lang="zh-CN" sz="1600" b="1" kern="100" dirty="0">
                          <a:solidFill>
                            <a:srgbClr val="FF0000"/>
                          </a:solidFill>
                          <a:latin typeface="微软雅黑" panose="020B0503020204020204" pitchFamily="34" charset="-122"/>
                          <a:ea typeface="微软雅黑" panose="020B0503020204020204" pitchFamily="34" charset="-122"/>
                          <a:cs typeface="Times New Roman" panose="02020603050405020304"/>
                        </a:rPr>
                        <a:t>不得</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扣除</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1125855"/>
            <a:ext cx="8229600" cy="242570"/>
          </a:xfrm>
        </p:spPr>
        <p:txBody>
          <a:bodyPr/>
          <a:p>
            <a:endParaRPr lang="zh-CN" altLang="en-US"/>
          </a:p>
        </p:txBody>
      </p:sp>
      <p:graphicFrame>
        <p:nvGraphicFramePr>
          <p:cNvPr id="4" name="表格 3"/>
          <p:cNvGraphicFramePr>
            <a:graphicFrameLocks noGrp="1"/>
          </p:cNvGraphicFramePr>
          <p:nvPr>
            <p:custDataLst>
              <p:tags r:id="rId1"/>
            </p:custDataLst>
          </p:nvPr>
        </p:nvGraphicFramePr>
        <p:xfrm>
          <a:off x="963613" y="968375"/>
          <a:ext cx="6967537" cy="2926080"/>
        </p:xfrm>
        <a:graphic>
          <a:graphicData uri="http://schemas.openxmlformats.org/drawingml/2006/table">
            <a:tbl>
              <a:tblPr/>
              <a:tblGrid>
                <a:gridCol w="1684020"/>
                <a:gridCol w="2476817"/>
                <a:gridCol w="2806700"/>
              </a:tblGrid>
              <a:tr h="0">
                <a:tc>
                  <a:txBody>
                    <a:bodyPr/>
                    <a:p>
                      <a:pPr>
                        <a:lnSpc>
                          <a:spcPct val="150000"/>
                        </a:lnSpc>
                        <a:spcAft>
                          <a:spcPts val="0"/>
                        </a:spcAft>
                      </a:pPr>
                      <a:r>
                        <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　</a:t>
                      </a:r>
                      <a:endPar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从业人员</a:t>
                      </a:r>
                      <a:endPar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业主本人</a:t>
                      </a:r>
                      <a:endPar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a:txBody>
                    <a:bodyPr/>
                    <a:p>
                      <a:pPr>
                        <a:lnSpc>
                          <a:spcPct val="150000"/>
                        </a:lnSpc>
                        <a:spcAft>
                          <a:spcPts val="0"/>
                        </a:spcAft>
                      </a:pPr>
                      <a:r>
                        <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工会经费、职工福利费支出、职工教育经费</a:t>
                      </a:r>
                      <a:endPar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工资薪金总额的</a:t>
                      </a:r>
                      <a:r>
                        <a:rPr lang="en-US"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2%</a:t>
                      </a:r>
                      <a:r>
                        <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14%</a:t>
                      </a:r>
                      <a:r>
                        <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和</a:t>
                      </a:r>
                      <a:r>
                        <a:rPr lang="en-US"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2.5%</a:t>
                      </a:r>
                      <a:r>
                        <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的标准内据实扣除</a:t>
                      </a:r>
                      <a:endPar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sym typeface="+mn-ea"/>
                        </a:rPr>
                        <a:t>以</a:t>
                      </a:r>
                      <a:r>
                        <a:rPr lang="zh-CN" sz="2000" b="0" kern="100">
                          <a:solidFill>
                            <a:schemeClr val="tx1"/>
                          </a:solidFill>
                          <a:latin typeface="微软雅黑" panose="020B0503020204020204" pitchFamily="34" charset="-122"/>
                          <a:ea typeface="微软雅黑" panose="020B0503020204020204" pitchFamily="34" charset="-122"/>
                          <a:cs typeface="Times New Roman" panose="02020603050405020304"/>
                        </a:rPr>
                        <a:t>当地（地级市）上年度社会平均工资的</a:t>
                      </a:r>
                      <a:r>
                        <a:rPr lang="en-US" sz="2000" b="0" kern="100">
                          <a:solidFill>
                            <a:schemeClr val="tx1"/>
                          </a:solidFill>
                          <a:latin typeface="微软雅黑" panose="020B0503020204020204" pitchFamily="34" charset="-122"/>
                          <a:ea typeface="微软雅黑" panose="020B0503020204020204" pitchFamily="34" charset="-122"/>
                          <a:cs typeface="Times New Roman" panose="02020603050405020304"/>
                        </a:rPr>
                        <a:t>3</a:t>
                      </a:r>
                      <a:r>
                        <a:rPr lang="zh-CN" sz="2000" b="0" kern="100">
                          <a:solidFill>
                            <a:schemeClr val="tx1"/>
                          </a:solidFill>
                          <a:latin typeface="微软雅黑" panose="020B0503020204020204" pitchFamily="34" charset="-122"/>
                          <a:ea typeface="微软雅黑" panose="020B0503020204020204" pitchFamily="34" charset="-122"/>
                          <a:cs typeface="Times New Roman" panose="02020603050405020304"/>
                        </a:rPr>
                        <a:t>倍为计算基数，在规定比例内据实扣除。</a:t>
                      </a:r>
                      <a:endParaRPr lang="zh-CN" sz="2000" b="0"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a:txBody>
                    <a:bodyPr/>
                    <a:p>
                      <a:pPr>
                        <a:lnSpc>
                          <a:spcPct val="150000"/>
                        </a:lnSpc>
                        <a:spcAft>
                          <a:spcPts val="0"/>
                        </a:spcAft>
                      </a:pPr>
                      <a:r>
                        <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补充养老保险费和补充医疗保险费</a:t>
                      </a:r>
                      <a:r>
                        <a:rPr lang="en-US"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 </a:t>
                      </a:r>
                      <a:endParaRPr lang="en-US" sz="2000" b="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不超过工资总额</a:t>
                      </a:r>
                      <a:r>
                        <a:rPr lang="en-US"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5%</a:t>
                      </a:r>
                      <a:r>
                        <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标准内部分据实扣除；超过部分不得扣除</a:t>
                      </a:r>
                      <a:endPar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nSpc>
                          <a:spcPct val="150000"/>
                        </a:lnSpc>
                        <a:spcAft>
                          <a:spcPts val="0"/>
                        </a:spcAft>
                      </a:pPr>
                      <a:r>
                        <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以当地</a:t>
                      </a:r>
                      <a:r>
                        <a:rPr lang="zh-CN" sz="2000" b="0" kern="100">
                          <a:solidFill>
                            <a:schemeClr val="tx1"/>
                          </a:solidFill>
                          <a:latin typeface="微软雅黑" panose="020B0503020204020204" pitchFamily="34" charset="-122"/>
                          <a:ea typeface="微软雅黑" panose="020B0503020204020204" pitchFamily="34" charset="-122"/>
                          <a:cs typeface="Times New Roman" panose="02020603050405020304"/>
                          <a:sym typeface="+mn-ea"/>
                        </a:rPr>
                        <a:t>（地级市）</a:t>
                      </a:r>
                      <a:r>
                        <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上年度社会平均工资</a:t>
                      </a:r>
                      <a:r>
                        <a:rPr lang="en-US"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3</a:t>
                      </a:r>
                      <a:r>
                        <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rPr>
                        <a:t>倍为基数，不超过标准内的部分据实扣除；超过部分，不得扣除。</a:t>
                      </a:r>
                      <a:endParaRPr lang="zh-CN" sz="2000" b="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135890" y="332740"/>
            <a:ext cx="8550910" cy="6109335"/>
          </a:xfrm>
        </p:spPr>
        <p:txBody>
          <a:bodyPr/>
          <a:p>
            <a:pPr indent="466725" defTabSz="685800">
              <a:lnSpc>
                <a:spcPct val="125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6.</a:t>
            </a:r>
            <a:r>
              <a:rPr lang="zh-CN" altLang="zh-CN" sz="2000" b="0" kern="1200" dirty="0">
                <a:latin typeface="微软雅黑" panose="020B0503020204020204" pitchFamily="34" charset="-122"/>
                <a:ea typeface="微软雅黑" panose="020B0503020204020204" pitchFamily="34" charset="-122"/>
                <a:sym typeface="+mn-ea"/>
              </a:rPr>
              <a:t>个体工商户发生的与生产经营活动有关的</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业务招待费</a:t>
            </a:r>
            <a:r>
              <a:rPr lang="zh-CN" altLang="zh-CN" sz="2000" b="0" kern="1200" dirty="0">
                <a:latin typeface="微软雅黑" panose="020B0503020204020204" pitchFamily="34" charset="-122"/>
                <a:ea typeface="微软雅黑" panose="020B0503020204020204" pitchFamily="34" charset="-122"/>
                <a:sym typeface="+mn-ea"/>
              </a:rPr>
              <a:t>，按照实际发生额的</a:t>
            </a:r>
            <a:r>
              <a:rPr lang="en-US" altLang="zh-CN" sz="2000" b="0" kern="1200" dirty="0">
                <a:latin typeface="微软雅黑" panose="020B0503020204020204" pitchFamily="34" charset="-122"/>
                <a:ea typeface="微软雅黑" panose="020B0503020204020204" pitchFamily="34" charset="-122"/>
                <a:sym typeface="+mn-ea"/>
              </a:rPr>
              <a:t>60%</a:t>
            </a:r>
            <a:r>
              <a:rPr lang="zh-CN" altLang="en-US" sz="2000" b="0" kern="1200" dirty="0">
                <a:latin typeface="微软雅黑" panose="020B0503020204020204" pitchFamily="34" charset="-122"/>
                <a:ea typeface="微软雅黑" panose="020B0503020204020204" pitchFamily="34" charset="-122"/>
                <a:sym typeface="+mn-ea"/>
              </a:rPr>
              <a:t>扣除，但最高不得超过当年销售（营业）收入的</a:t>
            </a:r>
            <a:r>
              <a:rPr lang="en-US" altLang="zh-CN" sz="2000" b="0" kern="1200" dirty="0">
                <a:latin typeface="微软雅黑" panose="020B0503020204020204" pitchFamily="34" charset="-122"/>
                <a:ea typeface="微软雅黑" panose="020B0503020204020204" pitchFamily="34" charset="-122"/>
                <a:sym typeface="+mn-ea"/>
              </a:rPr>
              <a:t>5</a:t>
            </a:r>
            <a:r>
              <a:rPr lang="en-US" altLang="zh-CN" sz="2000" b="0" kern="1200" dirty="0">
                <a:latin typeface="Arial" panose="020B0604020202020204" pitchFamily="34" charset="0"/>
                <a:ea typeface="微软雅黑" panose="020B0503020204020204" pitchFamily="34" charset="-122"/>
                <a:sym typeface="+mn-ea"/>
              </a:rPr>
              <a:t>‰</a:t>
            </a:r>
            <a:r>
              <a:rPr lang="zh-CN" altLang="zh-CN" sz="2000" b="0" kern="1200" dirty="0">
                <a:latin typeface="微软雅黑" panose="020B0503020204020204" pitchFamily="34" charset="-122"/>
                <a:ea typeface="微软雅黑" panose="020B0503020204020204" pitchFamily="34" charset="-122"/>
                <a:sym typeface="+mn-ea"/>
              </a:rPr>
              <a:t>。</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业主自申请营业执照之日起至开始生产经营之日止所发生的业务招待费，按照实际发生额的</a:t>
            </a:r>
            <a:r>
              <a:rPr lang="en-US" altLang="zh-CN" sz="2000" b="0" kern="1200" dirty="0">
                <a:latin typeface="微软雅黑" panose="020B0503020204020204" pitchFamily="34" charset="-122"/>
                <a:ea typeface="微软雅黑" panose="020B0503020204020204" pitchFamily="34" charset="-122"/>
                <a:sym typeface="+mn-ea"/>
              </a:rPr>
              <a:t>60%</a:t>
            </a:r>
            <a:r>
              <a:rPr lang="zh-CN" altLang="en-US" sz="2000" b="0" kern="1200" dirty="0">
                <a:latin typeface="微软雅黑" panose="020B0503020204020204" pitchFamily="34" charset="-122"/>
                <a:ea typeface="微软雅黑" panose="020B0503020204020204" pitchFamily="34" charset="-122"/>
                <a:sym typeface="+mn-ea"/>
              </a:rPr>
              <a:t>计入个体工商户的开办费</a:t>
            </a:r>
            <a:r>
              <a:rPr lang="zh-CN" altLang="zh-CN" sz="2000" b="0" kern="1200" dirty="0">
                <a:latin typeface="微软雅黑" panose="020B0503020204020204" pitchFamily="34" charset="-122"/>
                <a:ea typeface="微软雅黑" panose="020B0503020204020204" pitchFamily="34" charset="-122"/>
                <a:sym typeface="+mn-ea"/>
              </a:rPr>
              <a:t>。　</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7.</a:t>
            </a:r>
            <a:r>
              <a:rPr lang="zh-CN" altLang="zh-CN" sz="2000" b="0" kern="1200" dirty="0">
                <a:latin typeface="微软雅黑" panose="020B0503020204020204" pitchFamily="34" charset="-122"/>
                <a:ea typeface="微软雅黑" panose="020B0503020204020204" pitchFamily="34" charset="-122"/>
                <a:sym typeface="+mn-ea"/>
              </a:rPr>
              <a:t>个体工商户每一纳税年度发生的与生产经营活动直接相关的广告费和业务宣传费不超过</a:t>
            </a:r>
            <a:r>
              <a:rPr lang="zh-CN" altLang="en-US" sz="2000" b="0" kern="1200" dirty="0">
                <a:latin typeface="微软雅黑" panose="020B0503020204020204" pitchFamily="34" charset="-122"/>
                <a:ea typeface="微软雅黑" panose="020B0503020204020204" pitchFamily="34" charset="-122"/>
                <a:sym typeface="+mn-ea"/>
              </a:rPr>
              <a:t>当年销售（营业）收入</a:t>
            </a:r>
            <a:r>
              <a:rPr lang="en-US" altLang="zh-CN" sz="2000" b="0" kern="1200" dirty="0">
                <a:latin typeface="微软雅黑" panose="020B0503020204020204" pitchFamily="34" charset="-122"/>
                <a:ea typeface="+mn-ea"/>
                <a:sym typeface="+mn-ea"/>
              </a:rPr>
              <a:t>15%</a:t>
            </a:r>
            <a:r>
              <a:rPr lang="zh-CN" altLang="en-US" sz="2000" b="0" kern="1200" dirty="0">
                <a:latin typeface="微软雅黑" panose="020B0503020204020204" pitchFamily="34" charset="-122"/>
                <a:ea typeface="微软雅黑" panose="020B0503020204020204" pitchFamily="34" charset="-122"/>
                <a:sym typeface="+mn-ea"/>
              </a:rPr>
              <a:t>的部分，可以据实扣除；超过部分 ，准予在以后纳税年度结转扣除</a:t>
            </a:r>
            <a:r>
              <a:rPr lang="zh-CN" altLang="zh-CN" sz="2000" b="0" kern="1200" dirty="0">
                <a:latin typeface="微软雅黑" panose="020B0503020204020204" pitchFamily="34" charset="-122"/>
                <a:ea typeface="微软雅黑" panose="020B0503020204020204" pitchFamily="34" charset="-122"/>
                <a:sym typeface="+mn-ea"/>
              </a:rPr>
              <a:t>。</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8.</a:t>
            </a:r>
            <a:r>
              <a:rPr lang="zh-CN" altLang="zh-CN" sz="2000" b="0" kern="1200" dirty="0">
                <a:latin typeface="微软雅黑" panose="020B0503020204020204" pitchFamily="34" charset="-122"/>
                <a:ea typeface="微软雅黑" panose="020B0503020204020204" pitchFamily="34" charset="-122"/>
                <a:sym typeface="+mn-ea"/>
              </a:rPr>
              <a:t>个体工商户在生产经营活动中发生的下列利息支出，准予扣除：</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mn-ea"/>
                <a:sym typeface="+mn-ea"/>
              </a:rPr>
              <a:t>1</a:t>
            </a:r>
            <a:r>
              <a:rPr lang="zh-CN" altLang="en-US" sz="2000" b="0" kern="1200" dirty="0">
                <a:latin typeface="微软雅黑" panose="020B0503020204020204" pitchFamily="34" charset="-122"/>
                <a:ea typeface="微软雅黑" panose="020B0503020204020204" pitchFamily="34" charset="-122"/>
                <a:sym typeface="+mn-ea"/>
              </a:rPr>
              <a:t>）向金融机构借款的利息</a:t>
            </a:r>
            <a:r>
              <a:rPr lang="zh-CN" altLang="zh-CN" sz="2000" b="0" kern="1200" dirty="0">
                <a:latin typeface="微软雅黑" panose="020B0503020204020204" pitchFamily="34" charset="-122"/>
                <a:ea typeface="微软雅黑" panose="020B0503020204020204" pitchFamily="34" charset="-122"/>
                <a:sym typeface="华康少女文字W5(P)" pitchFamily="82" charset="-122"/>
              </a:rPr>
              <a:t>支出</a:t>
            </a:r>
            <a:r>
              <a:rPr lang="zh-CN" altLang="en-US" sz="2000" b="0" kern="1200" dirty="0">
                <a:latin typeface="微软雅黑" panose="020B0503020204020204" pitchFamily="34" charset="-122"/>
                <a:ea typeface="微软雅黑" panose="020B0503020204020204" pitchFamily="34" charset="-122"/>
                <a:sym typeface="+mn-ea"/>
              </a:rPr>
              <a:t>；</a:t>
            </a:r>
            <a:endParaRPr lang="zh-CN" altLang="en-US"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zh-CN" altLang="en-US" sz="2000" b="0" kern="1200" dirty="0">
                <a:latin typeface="微软雅黑" panose="020B0503020204020204" pitchFamily="34" charset="-122"/>
                <a:ea typeface="微软雅黑" panose="020B0503020204020204" pitchFamily="34" charset="-122"/>
                <a:sym typeface="+mn-ea"/>
              </a:rPr>
              <a:t>（</a:t>
            </a:r>
            <a:r>
              <a:rPr lang="en-US" altLang="zh-CN" sz="2000" b="0" kern="1200" dirty="0">
                <a:latin typeface="微软雅黑" panose="020B0503020204020204" pitchFamily="34" charset="-122"/>
                <a:ea typeface="+mn-ea"/>
                <a:sym typeface="+mn-ea"/>
              </a:rPr>
              <a:t>2</a:t>
            </a:r>
            <a:r>
              <a:rPr lang="zh-CN" altLang="en-US" sz="2000" b="0" kern="1200" dirty="0">
                <a:latin typeface="微软雅黑" panose="020B0503020204020204" pitchFamily="34" charset="-122"/>
                <a:ea typeface="微软雅黑" panose="020B0503020204020204" pitchFamily="34" charset="-122"/>
                <a:sym typeface="+mn-ea"/>
              </a:rPr>
              <a:t>）向非金融企业和个人</a:t>
            </a:r>
            <a:r>
              <a:rPr lang="zh-CN" altLang="en-US" sz="2000" b="0" kern="1200" dirty="0">
                <a:latin typeface="微软雅黑" panose="020B0503020204020204" pitchFamily="34" charset="-122"/>
                <a:ea typeface="微软雅黑" panose="020B0503020204020204" pitchFamily="34" charset="-122"/>
                <a:sym typeface="华康少女文字W5(P)" pitchFamily="82" charset="-122"/>
              </a:rPr>
              <a:t>借款的利息支出，不超过按照金融企业同期同类贷款利率计算的数额的部分。</a:t>
            </a:r>
            <a:endParaRPr lang="zh-CN" altLang="en-US" sz="2000" b="0" kern="1200" dirty="0">
              <a:latin typeface="微软雅黑" panose="020B0503020204020204" pitchFamily="34" charset="-122"/>
              <a:ea typeface="微软雅黑" panose="020B0503020204020204" pitchFamily="34" charset="-122"/>
              <a:sym typeface="华康少女文字W5(P)" pitchFamily="82" charset="-122"/>
            </a:endParaRPr>
          </a:p>
          <a:p>
            <a:pPr indent="466725" defTabSz="685800">
              <a:spcBef>
                <a:spcPct val="0"/>
              </a:spcBef>
              <a:buClrTx/>
              <a:buSzTx/>
            </a:pPr>
            <a:r>
              <a:rPr lang="zh-CN" altLang="en-US" sz="2000" b="0" kern="1200" dirty="0">
                <a:latin typeface="微软雅黑" panose="020B0503020204020204" pitchFamily="34" charset="-122"/>
                <a:ea typeface="微软雅黑" panose="020B0503020204020204" pitchFamily="34" charset="-122"/>
                <a:sym typeface="+mn-ea"/>
              </a:rPr>
              <a:t>9.个体工商户代其从业人员或者他人负担的税款，不得税前扣除。　</a:t>
            </a:r>
            <a:endParaRPr lang="zh-CN" altLang="en-US"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en-US" sz="2000" b="0" kern="1200" dirty="0">
                <a:latin typeface="微软雅黑" panose="020B0503020204020204" pitchFamily="34" charset="-122"/>
                <a:ea typeface="微软雅黑" panose="020B0503020204020204" pitchFamily="34" charset="-122"/>
                <a:sym typeface="+mn-ea"/>
              </a:rPr>
              <a:t>10.个体工商户按照规定缴纳的摊位费、行政性收费、协会会费等，按实际发生数额扣除。</a:t>
            </a:r>
            <a:endParaRPr lang="zh-CN" altLang="en-US"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en-US" sz="2000" b="0" kern="1200" dirty="0">
                <a:latin typeface="微软雅黑" panose="020B0503020204020204" pitchFamily="34" charset="-122"/>
                <a:ea typeface="微软雅黑" panose="020B0503020204020204" pitchFamily="34" charset="-122"/>
                <a:sym typeface="+mn-ea"/>
              </a:rPr>
              <a:t>11.个体工商户参加财产保险，按照规定缴纳的保险费，准予扣除。　</a:t>
            </a:r>
            <a:endParaRPr lang="zh-CN" altLang="en-US"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en-US" sz="2000" b="0" kern="1200" dirty="0">
                <a:latin typeface="微软雅黑" panose="020B0503020204020204" pitchFamily="34" charset="-122"/>
                <a:ea typeface="微软雅黑" panose="020B0503020204020204" pitchFamily="34" charset="-122"/>
                <a:sym typeface="+mn-ea"/>
              </a:rPr>
              <a:t>12.个体工商户发生的合理的劳动保护支出，准予扣除。</a:t>
            </a:r>
            <a:endParaRPr lang="zh-CN" altLang="en-US" sz="2000" b="0" kern="12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394970" y="476568"/>
            <a:ext cx="8229600" cy="4967287"/>
          </a:xfrm>
        </p:spPr>
        <p:txBody>
          <a:bodyPr/>
          <a:p>
            <a:pPr indent="466725" defTabSz="685800">
              <a:lnSpc>
                <a:spcPct val="120000"/>
              </a:lnSpc>
              <a:spcBef>
                <a:spcPct val="0"/>
              </a:spcBef>
              <a:buClrTx/>
              <a:buSzTx/>
            </a:pPr>
            <a:r>
              <a:rPr lang="en-US" altLang="zh-CN" sz="2000" b="0" kern="1200" dirty="0">
                <a:latin typeface="微软雅黑" panose="020B0503020204020204" pitchFamily="34" charset="-122"/>
                <a:ea typeface="微软雅黑" panose="020B0503020204020204" pitchFamily="34" charset="-122"/>
                <a:sym typeface="+mn-ea"/>
              </a:rPr>
              <a:t>13.</a:t>
            </a:r>
            <a:r>
              <a:rPr lang="zh-CN" altLang="zh-CN" sz="2000" b="0" kern="1200" dirty="0">
                <a:latin typeface="微软雅黑" panose="020B0503020204020204" pitchFamily="34" charset="-122"/>
                <a:ea typeface="微软雅黑" panose="020B0503020204020204" pitchFamily="34" charset="-122"/>
                <a:sym typeface="+mn-ea"/>
              </a:rPr>
              <a:t>个体工商户自申请营业执照之日起至开始生产经营之日止所发生符合规定的费用，除为取得固定资产、无形资产的支出，以及应计入资产价值的汇兑损益、利息支出外，作为开办费，个体工商户可以选择在开始生产经营的当年一次性扣除，也可自生产经营月份起在不短于</a:t>
            </a:r>
            <a:r>
              <a:rPr lang="en-US" altLang="zh-CN" sz="2000" b="0" kern="1200" dirty="0">
                <a:latin typeface="微软雅黑" panose="020B0503020204020204" pitchFamily="34" charset="-122"/>
                <a:ea typeface="微软雅黑" panose="020B0503020204020204" pitchFamily="34" charset="-122"/>
                <a:sym typeface="+mn-ea"/>
              </a:rPr>
              <a:t>3</a:t>
            </a:r>
            <a:r>
              <a:rPr lang="zh-CN" altLang="zh-CN" sz="2000" b="0" kern="1200" dirty="0">
                <a:latin typeface="微软雅黑" panose="020B0503020204020204" pitchFamily="34" charset="-122"/>
                <a:ea typeface="微软雅黑" panose="020B0503020204020204" pitchFamily="34" charset="-122"/>
                <a:sym typeface="+mn-ea"/>
              </a:rPr>
              <a:t>年期限内摊销扣除，但一经选定，不得改变。</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en-US" altLang="zh-CN" sz="2000" b="0" kern="1200" dirty="0">
                <a:latin typeface="微软雅黑" panose="020B0503020204020204" pitchFamily="34" charset="-122"/>
                <a:ea typeface="微软雅黑" panose="020B0503020204020204" pitchFamily="34" charset="-122"/>
                <a:sym typeface="+mn-ea"/>
              </a:rPr>
              <a:t>14.</a:t>
            </a:r>
            <a:r>
              <a:rPr lang="zh-CN" altLang="zh-CN" sz="2000" b="0" kern="1200" dirty="0">
                <a:latin typeface="微软雅黑" panose="020B0503020204020204" pitchFamily="34" charset="-122"/>
                <a:ea typeface="微软雅黑" panose="020B0503020204020204" pitchFamily="34" charset="-122"/>
                <a:sym typeface="+mn-ea"/>
              </a:rPr>
              <a:t>个体工商户通过公益性社会团体或者县级以上人民政府及其部门，用于规定的公益事业的捐赠，捐赠额不超过其应纳税所得额</a:t>
            </a:r>
            <a:r>
              <a:rPr lang="zh-CN" altLang="zh-CN" sz="2000" b="0" kern="1200" dirty="0">
                <a:latin typeface="微软雅黑" panose="020B0503020204020204" pitchFamily="34" charset="-122"/>
                <a:ea typeface="微软雅黑" panose="020B0503020204020204" pitchFamily="34" charset="-122"/>
                <a:sym typeface="+mn-ea"/>
              </a:rPr>
              <a:t>30%的部分可以据实扣除。个体工商户直接对受益人的捐赠不得扣除。</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15.个体工商户研究开发新产品、新技术、新工艺所发生的开发费用，以及研究开发新产品、新技术而购置单台价值在10万元以下的测试仪器和试验性装置的购置费准予直接扣除；单台价值在10万元以上（含10万元）的测试仪器和试验性装置，按固定资产管理，不得在当期直接扣除。　</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ct val="0"/>
              </a:spcBef>
              <a:buClrTx/>
              <a:buSzTx/>
            </a:pPr>
            <a:r>
              <a:rPr lang="zh-CN" altLang="zh-CN" sz="2000" b="0" kern="1200" dirty="0">
                <a:latin typeface="微软雅黑" panose="020B0503020204020204" pitchFamily="34" charset="-122"/>
                <a:ea typeface="微软雅黑" panose="020B0503020204020204" pitchFamily="34" charset="-122"/>
                <a:sym typeface="+mn-ea"/>
              </a:rPr>
              <a:t>16.查账征收的个人独资企业和合伙企业的扣除项目比照《个体工商户个人所得税计税办法》的规定确定。</a:t>
            </a:r>
            <a:endParaRPr lang="zh-CN" altLang="zh-CN" sz="2000" b="0" kern="12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57200" y="476568"/>
            <a:ext cx="8229600" cy="4967287"/>
          </a:xfrm>
        </p:spPr>
        <p:txBody>
          <a:bodyPr/>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17.</a:t>
            </a:r>
            <a:r>
              <a:rPr lang="zh-CN" altLang="zh-CN" sz="2000" b="0" kern="1200" dirty="0">
                <a:latin typeface="微软雅黑" panose="020B0503020204020204" pitchFamily="34" charset="-122"/>
                <a:ea typeface="微软雅黑" panose="020B0503020204020204" pitchFamily="34" charset="-122"/>
                <a:sym typeface="+mn-ea"/>
              </a:rPr>
              <a:t>个人独资企业的投资者以全部生产经营为应纳税所得额；合伙企业的投资者按合伙企业的全部生产经营所得和合伙协议约定的分配比例确定应纳税所得额，合伙协议没有约定分配比例的，以全部生产经营所得和合伙人数量平均计算每个投资者的应纳税所得额。生产经营所得，包括企业分配给投资者</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个人的所得</a:t>
            </a:r>
            <a:r>
              <a:rPr lang="zh-CN" altLang="zh-CN" sz="2000" b="0" kern="1200" dirty="0">
                <a:latin typeface="微软雅黑" panose="020B0503020204020204" pitchFamily="34" charset="-122"/>
                <a:ea typeface="微软雅黑" panose="020B0503020204020204" pitchFamily="34" charset="-122"/>
                <a:sym typeface="+mn-ea"/>
              </a:rPr>
              <a:t>和</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企业当年留存的所得</a:t>
            </a:r>
            <a:r>
              <a:rPr lang="en-US" altLang="zh-CN" sz="2000" b="0" kern="1200" dirty="0">
                <a:solidFill>
                  <a:srgbClr val="FFC000"/>
                </a:solidFill>
                <a:latin typeface="微软雅黑" panose="020B0503020204020204" pitchFamily="34" charset="-122"/>
                <a:ea typeface="微软雅黑" panose="020B0503020204020204" pitchFamily="34" charset="-122"/>
                <a:sym typeface="+mn-ea"/>
              </a:rPr>
              <a:t>(</a:t>
            </a: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利润）。</a:t>
            </a:r>
            <a:endParaRPr lang="zh-CN" altLang="zh-CN" sz="2000" b="0" kern="1200" dirty="0">
              <a:solidFill>
                <a:srgbClr val="FFC000"/>
              </a:solidFill>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18.投资者兴办两个或两个以上企业的，其投资者个人费用扣除标准由投资者选择在其中一个企业的生产经营所得中扣除。</a:t>
            </a:r>
            <a:endParaRPr lang="en-US"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19.投资者兴办2个或2个以上企业，并且企业性质全部是个人独资的，年度终了后汇算清缴时，应纳税额的计算按以下方法进行：汇总其投资兴办的所有企业的经营所得作为应纳税所得额，以此确定适用税率，计算出全年经营所得的应纳税额，再根据每个企业的经营所得占所有企业经营所得的比例，分别计算出每个企业的应纳税额和应补缴税额。</a:t>
            </a:r>
            <a:endParaRPr lang="en-US"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en-US" altLang="zh-CN" sz="2000" b="0" kern="1200" dirty="0">
              <a:latin typeface="微软雅黑" panose="020B0503020204020204" pitchFamily="34" charset="-122"/>
              <a:ea typeface="微软雅黑" panose="020B0503020204020204" pitchFamily="34" charset="-122"/>
            </a:endParaRPr>
          </a:p>
        </p:txBody>
      </p:sp>
      <p:sp>
        <p:nvSpPr>
          <p:cNvPr id="4" name="流程图: 磁盘 3"/>
          <p:cNvSpPr/>
          <p:nvPr>
            <p:custDataLst>
              <p:tags r:id="rId1"/>
            </p:custDataLst>
          </p:nvPr>
        </p:nvSpPr>
        <p:spPr>
          <a:xfrm>
            <a:off x="2843530" y="5301615"/>
            <a:ext cx="720725" cy="115570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1600" b="1" strike="noStrike" noProof="1">
                <a:solidFill>
                  <a:srgbClr val="FF0000"/>
                </a:solidFill>
              </a:rPr>
              <a:t>小贴士</a:t>
            </a:r>
            <a:endParaRPr lang="zh-CN" altLang="en-US" sz="1600" b="1" strike="noStrike" noProof="1">
              <a:solidFill>
                <a:srgbClr val="FF0000"/>
              </a:solidFill>
            </a:endParaRPr>
          </a:p>
        </p:txBody>
      </p:sp>
      <p:sp>
        <p:nvSpPr>
          <p:cNvPr id="5" name="流程图: 准备 4"/>
          <p:cNvSpPr/>
          <p:nvPr>
            <p:custDataLst>
              <p:tags r:id="rId2"/>
            </p:custDataLst>
          </p:nvPr>
        </p:nvSpPr>
        <p:spPr>
          <a:xfrm>
            <a:off x="3923348" y="5517515"/>
            <a:ext cx="3609975" cy="590550"/>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l" fontAlgn="base"/>
            <a:r>
              <a:rPr lang="zh-CN" altLang="en-US" sz="1600" b="1" strike="noStrike" noProof="1">
                <a:solidFill>
                  <a:srgbClr val="FF0000"/>
                </a:solidFill>
              </a:rPr>
              <a:t>先汇总，再按比例分</a:t>
            </a:r>
            <a:endParaRPr lang="zh-CN" altLang="en-US" sz="1600" b="1" strike="noStrike" noProof="1">
              <a:solidFill>
                <a:srgbClr val="FF0000"/>
              </a:solidFill>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714375" y="332740"/>
            <a:ext cx="7595870" cy="3580969"/>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3984"/>
              <a:ext cx="6996" cy="2856"/>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15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【例·单选题】</a:t>
              </a:r>
              <a:r>
                <a:rPr lang="zh-CN" altLang="zh-CN" sz="2000" dirty="0">
                  <a:latin typeface="微软雅黑" panose="020B0503020204020204" pitchFamily="34" charset="-122"/>
                  <a:ea typeface="微软雅黑" panose="020B0503020204020204" pitchFamily="34" charset="-122"/>
                  <a:sym typeface="+mn-ea"/>
                </a:rPr>
                <a:t>根据个人所得税法律制度的规定，个体工商户的下列支出中，在计算经营所得应纳税所得额时，不得扣除的是（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代替从业人员负担的税款</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支付给金融企业的短期流动资金借款利息支出</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依照国家有关规定为特殊工种从业人员支付的人身安全保险金</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15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实际支付给从业人员合理的工资薪金支出</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2" name="文本框 1"/>
          <p:cNvSpPr txBox="1"/>
          <p:nvPr/>
        </p:nvSpPr>
        <p:spPr>
          <a:xfrm>
            <a:off x="827405" y="4077335"/>
            <a:ext cx="7371080" cy="1783715"/>
          </a:xfrm>
          <a:prstGeom prst="rect">
            <a:avLst/>
          </a:prstGeom>
          <a:noFill/>
        </p:spPr>
        <p:txBody>
          <a:bodyPr wrap="square" rtlCol="0" anchor="t">
            <a:spAutoFit/>
          </a:bodyPr>
          <a:p>
            <a:pPr indent="466725">
              <a:lnSpc>
                <a:spcPts val="3300"/>
              </a:lnSpc>
              <a:buSzTx/>
            </a:pPr>
            <a:r>
              <a:rPr lang="zh-CN" altLang="zh-CN" sz="1800" b="1" dirty="0">
                <a:solidFill>
                  <a:srgbClr val="FF0000"/>
                </a:solidFill>
                <a:latin typeface="微软雅黑" panose="020B0503020204020204" pitchFamily="34" charset="-122"/>
                <a:ea typeface="微软雅黑" panose="020B0503020204020204" pitchFamily="34" charset="-122"/>
                <a:sym typeface="+mn-ea"/>
              </a:rPr>
              <a:t>【答案】</a:t>
            </a:r>
            <a:r>
              <a:rPr lang="en-US" altLang="zh-CN" sz="1800" b="1" dirty="0">
                <a:solidFill>
                  <a:srgbClr val="FF0000"/>
                </a:solidFill>
                <a:latin typeface="微软雅黑" panose="020B0503020204020204" pitchFamily="34" charset="-122"/>
                <a:ea typeface="微软雅黑" panose="020B0503020204020204" pitchFamily="34" charset="-122"/>
                <a:sym typeface="+mn-ea"/>
              </a:rPr>
              <a:t>A</a:t>
            </a:r>
            <a:endParaRPr lang="en-US" altLang="zh-CN" sz="1800" b="1" dirty="0">
              <a:solidFill>
                <a:srgbClr val="FF0000"/>
              </a:solidFill>
              <a:latin typeface="微软雅黑" panose="020B0503020204020204" pitchFamily="34" charset="-122"/>
              <a:ea typeface="微软雅黑" panose="020B0503020204020204" pitchFamily="34" charset="-122"/>
              <a:sym typeface="+mn-ea"/>
            </a:endParaRPr>
          </a:p>
          <a:p>
            <a:pPr indent="466725">
              <a:lnSpc>
                <a:spcPts val="3300"/>
              </a:lnSpc>
              <a:buSzTx/>
            </a:pPr>
            <a:r>
              <a:rPr lang="zh-CN" altLang="zh-CN" sz="1800" b="1" dirty="0">
                <a:solidFill>
                  <a:srgbClr val="FF0000"/>
                </a:solidFill>
                <a:latin typeface="微软雅黑" panose="020B0503020204020204" pitchFamily="34" charset="-122"/>
                <a:ea typeface="微软雅黑" panose="020B0503020204020204" pitchFamily="34" charset="-122"/>
                <a:sym typeface="+mn-ea"/>
              </a:rPr>
              <a:t>【解析】</a:t>
            </a:r>
            <a:r>
              <a:rPr lang="zh-CN" altLang="zh-CN" sz="1800" b="1" dirty="0">
                <a:latin typeface="微软雅黑" panose="020B0503020204020204" pitchFamily="34" charset="-122"/>
                <a:ea typeface="微软雅黑" panose="020B0503020204020204" pitchFamily="34" charset="-122"/>
                <a:sym typeface="+mn-ea"/>
              </a:rPr>
              <a:t>个体工商户代其从业人员或者他人负担的税款，不得税前扣除，选项</a:t>
            </a:r>
            <a:r>
              <a:rPr lang="en-US" altLang="zh-CN" sz="1800" b="1" dirty="0">
                <a:latin typeface="微软雅黑" panose="020B0503020204020204" pitchFamily="34" charset="-122"/>
                <a:ea typeface="+mn-ea"/>
                <a:sym typeface="+mn-ea"/>
              </a:rPr>
              <a:t>A</a:t>
            </a:r>
            <a:r>
              <a:rPr lang="zh-CN" altLang="zh-CN" sz="1800" b="1" dirty="0">
                <a:latin typeface="微软雅黑" panose="020B0503020204020204" pitchFamily="34" charset="-122"/>
                <a:ea typeface="微软雅黑" panose="020B0503020204020204" pitchFamily="34" charset="-122"/>
                <a:sym typeface="+mn-ea"/>
              </a:rPr>
              <a:t>正确。</a:t>
            </a:r>
            <a:endParaRPr lang="zh-CN" altLang="zh-CN" sz="1800" b="1" kern="1200" dirty="0">
              <a:latin typeface="微软雅黑" panose="020B0503020204020204" pitchFamily="34" charset="-122"/>
              <a:ea typeface="微软雅黑" panose="020B0503020204020204" pitchFamily="34" charset="-122"/>
              <a:cs typeface="+mn-cs"/>
            </a:endParaRPr>
          </a:p>
          <a:p>
            <a:pPr indent="466725">
              <a:lnSpc>
                <a:spcPts val="3300"/>
              </a:lnSpc>
              <a:buSzTx/>
            </a:pPr>
            <a:endParaRPr lang="zh-CN" altLang="zh-CN" sz="1800" b="1"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1377315" y="730250"/>
            <a:ext cx="6474460" cy="344487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278" y="4215"/>
              <a:ext cx="6491" cy="2314"/>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zh-CN" altLang="zh-CN" sz="2000" dirty="0">
                  <a:latin typeface="微软雅黑" panose="020B0503020204020204" pitchFamily="34" charset="-122"/>
                  <a:ea typeface="微软雅黑" panose="020B0503020204020204" pitchFamily="34" charset="-122"/>
                  <a:sym typeface="+mn-ea"/>
                </a:rPr>
                <a:t>英国留学生汤姆</a:t>
              </a:r>
              <a:r>
                <a:rPr lang="en-US" altLang="zh-CN" sz="2000" dirty="0">
                  <a:latin typeface="微软雅黑" panose="020B0503020204020204" pitchFamily="34" charset="-122"/>
                  <a:ea typeface="微软雅黑" panose="020B0503020204020204" pitchFamily="34" charset="-122"/>
                  <a:sym typeface="+mn-ea"/>
                </a:rPr>
                <a:t>2022</a:t>
              </a:r>
              <a:r>
                <a:rPr lang="zh-CN" altLang="zh-CN" sz="2000" dirty="0">
                  <a:latin typeface="微软雅黑" panose="020B0503020204020204" pitchFamily="34" charset="-122"/>
                  <a:ea typeface="微软雅黑" panose="020B0503020204020204" pitchFamily="34" charset="-122"/>
                  <a:sym typeface="+mn-ea"/>
                </a:rPr>
                <a:t>年</a:t>
              </a:r>
              <a:r>
                <a:rPr lang="en-US" altLang="zh-CN" sz="2000" dirty="0">
                  <a:latin typeface="微软雅黑" panose="020B0503020204020204" pitchFamily="34" charset="-122"/>
                  <a:ea typeface="微软雅黑" panose="020B0503020204020204" pitchFamily="34" charset="-122"/>
                  <a:sym typeface="+mn-ea"/>
                </a:rPr>
                <a:t>3</a:t>
              </a:r>
              <a:r>
                <a:rPr lang="zh-CN" altLang="zh-CN" sz="2000" dirty="0">
                  <a:latin typeface="微软雅黑" panose="020B0503020204020204" pitchFamily="34" charset="-122"/>
                  <a:ea typeface="微软雅黑" panose="020B0503020204020204" pitchFamily="34" charset="-122"/>
                  <a:sym typeface="+mn-ea"/>
                </a:rPr>
                <a:t>月</a:t>
              </a:r>
              <a:r>
                <a:rPr lang="en-US" altLang="zh-CN" sz="2000" dirty="0">
                  <a:latin typeface="微软雅黑" panose="020B0503020204020204" pitchFamily="34" charset="-122"/>
                  <a:ea typeface="微软雅黑" panose="020B0503020204020204" pitchFamily="34" charset="-122"/>
                  <a:sym typeface="+mn-ea"/>
                </a:rPr>
                <a:t>1</a:t>
              </a:r>
              <a:r>
                <a:rPr lang="zh-CN" altLang="zh-CN" sz="2000" dirty="0">
                  <a:latin typeface="微软雅黑" panose="020B0503020204020204" pitchFamily="34" charset="-122"/>
                  <a:ea typeface="微软雅黑" panose="020B0503020204020204" pitchFamily="34" charset="-122"/>
                  <a:sym typeface="+mn-ea"/>
                </a:rPr>
                <a:t>日来中国留学，</a:t>
              </a:r>
              <a:r>
                <a:rPr lang="en-US" altLang="zh-CN" sz="2000" dirty="0">
                  <a:latin typeface="微软雅黑" panose="020B0503020204020204" pitchFamily="34" charset="-122"/>
                  <a:ea typeface="微软雅黑" panose="020B0503020204020204" pitchFamily="34" charset="-122"/>
                  <a:sym typeface="+mn-ea"/>
                </a:rPr>
                <a:t>2023</a:t>
              </a:r>
              <a:r>
                <a:rPr lang="zh-CN" altLang="en-US" sz="2000" dirty="0">
                  <a:latin typeface="微软雅黑" panose="020B0503020204020204" pitchFamily="34" charset="-122"/>
                  <a:ea typeface="微软雅黑" panose="020B0503020204020204" pitchFamily="34" charset="-122"/>
                  <a:sym typeface="+mn-ea"/>
                </a:rPr>
                <a:t>年</a:t>
              </a:r>
              <a:r>
                <a:rPr lang="en-US" altLang="zh-CN" sz="2000" dirty="0">
                  <a:latin typeface="微软雅黑" panose="020B0503020204020204" pitchFamily="34" charset="-122"/>
                  <a:ea typeface="微软雅黑" panose="020B0503020204020204" pitchFamily="34" charset="-122"/>
                  <a:sym typeface="+mn-ea"/>
                </a:rPr>
                <a:t>3</a:t>
              </a:r>
              <a:r>
                <a:rPr lang="zh-CN" altLang="en-US" sz="2000" dirty="0">
                  <a:latin typeface="微软雅黑" panose="020B0503020204020204" pitchFamily="34" charset="-122"/>
                  <a:ea typeface="微软雅黑" panose="020B0503020204020204" pitchFamily="34" charset="-122"/>
                  <a:sym typeface="+mn-ea"/>
                </a:rPr>
                <a:t>月假期期间回国。</a:t>
              </a:r>
              <a:endParaRPr lang="zh-CN" altLang="zh-CN" sz="2000" kern="1200" dirty="0">
                <a:solidFill>
                  <a:srgbClr val="FFFF00"/>
                </a:solidFill>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【思考】</a:t>
              </a:r>
              <a:r>
                <a:rPr lang="zh-CN" altLang="zh-CN" sz="2000" dirty="0">
                  <a:latin typeface="微软雅黑" panose="020B0503020204020204" pitchFamily="34" charset="-122"/>
                  <a:ea typeface="微软雅黑" panose="020B0503020204020204" pitchFamily="34" charset="-122"/>
                  <a:sym typeface="+mn-ea"/>
                </a:rPr>
                <a:t>汤姆</a:t>
              </a:r>
              <a:r>
                <a:rPr lang="en-US" altLang="zh-CN" sz="2000" dirty="0">
                  <a:latin typeface="微软雅黑" panose="020B0503020204020204" pitchFamily="34" charset="-122"/>
                  <a:ea typeface="微软雅黑" panose="020B0503020204020204" pitchFamily="34" charset="-122"/>
                  <a:sym typeface="+mn-ea"/>
                </a:rPr>
                <a:t>2022</a:t>
              </a:r>
              <a:r>
                <a:rPr lang="zh-CN" altLang="en-US" sz="2000" dirty="0">
                  <a:latin typeface="微软雅黑" panose="020B0503020204020204" pitchFamily="34" charset="-122"/>
                  <a:ea typeface="微软雅黑" panose="020B0503020204020204" pitchFamily="34" charset="-122"/>
                  <a:sym typeface="+mn-ea"/>
                </a:rPr>
                <a:t>年、</a:t>
              </a:r>
              <a:r>
                <a:rPr lang="en-US" altLang="zh-CN" sz="2000" dirty="0">
                  <a:latin typeface="微软雅黑" panose="020B0503020204020204" pitchFamily="34" charset="-122"/>
                  <a:ea typeface="微软雅黑" panose="020B0503020204020204" pitchFamily="34" charset="-122"/>
                  <a:sym typeface="+mn-ea"/>
                </a:rPr>
                <a:t>2023</a:t>
              </a:r>
              <a:r>
                <a:rPr lang="zh-CN" altLang="zh-CN" sz="2000" dirty="0">
                  <a:latin typeface="微软雅黑" panose="020B0503020204020204" pitchFamily="34" charset="-122"/>
                  <a:ea typeface="微软雅黑" panose="020B0503020204020204" pitchFamily="34" charset="-122"/>
                  <a:sym typeface="+mn-ea"/>
                </a:rPr>
                <a:t>年属于居民纳税人吗？</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50000"/>
                </a:lnSpc>
                <a:spcBef>
                  <a:spcPct val="0"/>
                </a:spcBef>
                <a:buClrTx/>
                <a:buSzTx/>
              </a:pPr>
              <a:endParaRPr lang="zh-CN" altLang="zh-CN" sz="2000" kern="1200" dirty="0">
                <a:latin typeface="微软雅黑" panose="020B0503020204020204" pitchFamily="34" charset="-122"/>
                <a:ea typeface="微软雅黑" panose="020B0503020204020204" pitchFamily="34" charset="-122"/>
                <a:cs typeface="+mn-cs"/>
              </a:endParaRPr>
            </a:p>
            <a:p>
              <a:pPr marL="342900" marR="0" indent="466725" algn="l" defTabSz="685800" rtl="0" eaLnBrk="0" hangingPunct="0">
                <a:lnSpc>
                  <a:spcPct val="120000"/>
                </a:lnSpc>
                <a:spcBef>
                  <a:spcPts val="0"/>
                </a:spcBef>
                <a:spcAft>
                  <a:spcPts val="0"/>
                </a:spcAft>
                <a:buClrTx/>
                <a:buSzTx/>
                <a:buFont typeface="Wingdings" panose="05000000000000000000" pitchFamily="2" charset="2"/>
                <a:buChar char="v"/>
              </a:pPr>
              <a:endParaRPr lang="zh-CN" altLang="zh-CN" sz="2000" kern="1200" dirty="0">
                <a:latin typeface="微软雅黑" panose="020B0503020204020204" pitchFamily="34" charset="-122"/>
                <a:ea typeface="微软雅黑" panose="020B0503020204020204" pitchFamily="34" charset="-122"/>
                <a:cs typeface="+mn-cs"/>
              </a:endParaRPr>
            </a:p>
            <a:p>
              <a:pPr marL="342900" marR="0" indent="466725" algn="l" defTabSz="685800" rtl="0" eaLnBrk="0" fontAlgn="base" latinLnBrk="0" hangingPunct="0">
                <a:lnSpc>
                  <a:spcPct val="120000"/>
                </a:lnSpc>
                <a:spcBef>
                  <a:spcPts val="0"/>
                </a:spcBef>
                <a:spcAft>
                  <a:spcPts val="0"/>
                </a:spcAft>
                <a:buClrTx/>
                <a:buSzTx/>
                <a:buFont typeface="Wingdings" panose="05000000000000000000" pitchFamily="2" charset="2"/>
                <a:buChar char="v"/>
              </a:pP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2" name="文本框 1"/>
          <p:cNvSpPr txBox="1"/>
          <p:nvPr/>
        </p:nvSpPr>
        <p:spPr>
          <a:xfrm>
            <a:off x="1149985" y="4509135"/>
            <a:ext cx="6826250" cy="1014730"/>
          </a:xfrm>
          <a:prstGeom prst="rect">
            <a:avLst/>
          </a:prstGeom>
          <a:noFill/>
        </p:spPr>
        <p:txBody>
          <a:bodyPr wrap="square" rtlCol="0" anchor="t">
            <a:spAutoFit/>
          </a:bodyPr>
          <a:p>
            <a:pPr>
              <a:lnSpc>
                <a:spcPct val="150000"/>
              </a:lnSpc>
            </a:pPr>
            <a:r>
              <a:rPr lang="zh-CN" altLang="zh-CN" sz="2000" dirty="0">
                <a:latin typeface="微软雅黑" panose="020B0503020204020204" pitchFamily="34" charset="-122"/>
                <a:ea typeface="微软雅黑" panose="020B0503020204020204" pitchFamily="34" charset="-122"/>
                <a:sym typeface="+mn-ea"/>
              </a:rPr>
              <a:t>【答案】汤姆</a:t>
            </a:r>
            <a:r>
              <a:rPr lang="en-US" altLang="zh-CN" sz="2000" dirty="0">
                <a:latin typeface="微软雅黑" panose="020B0503020204020204" pitchFamily="34" charset="-122"/>
                <a:ea typeface="+mn-ea"/>
                <a:sym typeface="+mn-ea"/>
              </a:rPr>
              <a:t>2022</a:t>
            </a:r>
            <a:r>
              <a:rPr lang="zh-CN" altLang="en-US" sz="2000" dirty="0">
                <a:latin typeface="微软雅黑" panose="020B0503020204020204" pitchFamily="34" charset="-122"/>
                <a:ea typeface="微软雅黑" panose="020B0503020204020204" pitchFamily="34" charset="-122"/>
                <a:sym typeface="+mn-ea"/>
              </a:rPr>
              <a:t>年是</a:t>
            </a:r>
            <a:r>
              <a:rPr lang="zh-CN" altLang="zh-CN" sz="2000" dirty="0">
                <a:latin typeface="微软雅黑" panose="020B0503020204020204" pitchFamily="34" charset="-122"/>
                <a:ea typeface="微软雅黑" panose="020B0503020204020204" pitchFamily="34" charset="-122"/>
                <a:sym typeface="+mn-ea"/>
              </a:rPr>
              <a:t>居民纳税人，本年度汤姆</a:t>
            </a:r>
            <a:r>
              <a:rPr lang="zh-CN" altLang="zh-CN" sz="2000" dirty="0">
                <a:latin typeface="微软雅黑" panose="020B0503020204020204" pitchFamily="34" charset="-122"/>
                <a:ea typeface="微软雅黑" panose="020B0503020204020204" pitchFamily="34" charset="-122"/>
                <a:sym typeface="宋体" panose="02010600030101010101" pitchFamily="2" charset="-122"/>
              </a:rPr>
              <a:t>在中国境内居住累计</a:t>
            </a:r>
            <a:r>
              <a:rPr lang="zh-CN" altLang="zh-CN" sz="200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满</a:t>
            </a:r>
            <a:r>
              <a:rPr lang="zh-CN" altLang="zh-CN" sz="2000" dirty="0">
                <a:latin typeface="微软雅黑" panose="020B0503020204020204" pitchFamily="34" charset="-122"/>
                <a:ea typeface="微软雅黑" panose="020B0503020204020204" pitchFamily="34" charset="-122"/>
                <a:sym typeface="宋体" panose="02010600030101010101" pitchFamily="2" charset="-122"/>
              </a:rPr>
              <a:t>183天</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mn-ea"/>
                <a:sym typeface="华康少女文字W5(P)" pitchFamily="82" charset="-122"/>
              </a:rPr>
              <a:t>2023</a:t>
            </a:r>
            <a:r>
              <a:rPr lang="zh-CN" altLang="zh-CN" sz="2000" dirty="0">
                <a:latin typeface="微软雅黑" panose="020B0503020204020204" pitchFamily="34" charset="-122"/>
                <a:ea typeface="微软雅黑" panose="020B0503020204020204" pitchFamily="34" charset="-122"/>
                <a:sym typeface="华康少女文字W5(P)" pitchFamily="82" charset="-122"/>
              </a:rPr>
              <a:t>年不是</a:t>
            </a:r>
            <a:r>
              <a:rPr lang="zh-CN" altLang="zh-CN" sz="2000" dirty="0">
                <a:latin typeface="微软雅黑" panose="020B0503020204020204" pitchFamily="34" charset="-122"/>
                <a:ea typeface="微软雅黑" panose="020B0503020204020204" pitchFamily="34" charset="-122"/>
                <a:sym typeface="+mn-ea"/>
              </a:rPr>
              <a:t>。</a:t>
            </a:r>
            <a:endParaRPr lang="zh-CN" altLang="zh-CN" sz="2000" dirty="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714375" y="332740"/>
            <a:ext cx="7595870" cy="3580969"/>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3984"/>
              <a:ext cx="6996" cy="261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【例·单选题】</a:t>
              </a:r>
              <a:r>
                <a:rPr lang="zh-CN" altLang="zh-CN" sz="2000" dirty="0">
                  <a:latin typeface="微软雅黑" panose="020B0503020204020204" pitchFamily="34" charset="-122"/>
                  <a:ea typeface="微软雅黑" panose="020B0503020204020204" pitchFamily="34" charset="-122"/>
                  <a:sym typeface="+mn-ea"/>
                </a:rPr>
                <a:t>根据个人所得税法律制度的规定，个体工商户发生的下列支出中，在计算个人所得税应纳税所得额时不得扣除的是（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非广告性的赞助支出</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合理的劳务保护支出</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实际支付给从业人员的合理的工资薪金支出</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按规定缴纳的财产保险费</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2" name="文本框 1"/>
          <p:cNvSpPr txBox="1"/>
          <p:nvPr/>
        </p:nvSpPr>
        <p:spPr>
          <a:xfrm>
            <a:off x="827405" y="4077335"/>
            <a:ext cx="7371080" cy="937260"/>
          </a:xfrm>
          <a:prstGeom prst="rect">
            <a:avLst/>
          </a:prstGeom>
          <a:noFill/>
        </p:spPr>
        <p:txBody>
          <a:bodyPr wrap="square" rtlCol="0" anchor="t">
            <a:spAutoFit/>
          </a:bodyPr>
          <a:p>
            <a:pPr indent="466725">
              <a:lnSpc>
                <a:spcPts val="3300"/>
              </a:lnSpc>
              <a:buSzTx/>
            </a:pPr>
            <a:r>
              <a:rPr lang="zh-CN" altLang="zh-CN" sz="1800" b="1" dirty="0">
                <a:solidFill>
                  <a:srgbClr val="FF0000"/>
                </a:solidFill>
                <a:latin typeface="微软雅黑" panose="020B0503020204020204" pitchFamily="34" charset="-122"/>
                <a:ea typeface="微软雅黑" panose="020B0503020204020204" pitchFamily="34" charset="-122"/>
                <a:sym typeface="+mn-ea"/>
              </a:rPr>
              <a:t>【答案】</a:t>
            </a:r>
            <a:r>
              <a:rPr lang="en-US" altLang="zh-CN" sz="1800" b="1" dirty="0">
                <a:solidFill>
                  <a:srgbClr val="FF0000"/>
                </a:solidFill>
                <a:latin typeface="微软雅黑" panose="020B0503020204020204" pitchFamily="34" charset="-122"/>
                <a:ea typeface="微软雅黑" panose="020B0503020204020204" pitchFamily="34" charset="-122"/>
                <a:sym typeface="+mn-ea"/>
              </a:rPr>
              <a:t>A</a:t>
            </a:r>
            <a:endParaRPr lang="en-US" altLang="zh-CN" sz="1800" b="1" dirty="0">
              <a:solidFill>
                <a:srgbClr val="FF0000"/>
              </a:solidFill>
              <a:latin typeface="微软雅黑" panose="020B0503020204020204" pitchFamily="34" charset="-122"/>
              <a:ea typeface="微软雅黑" panose="020B0503020204020204" pitchFamily="34" charset="-122"/>
              <a:sym typeface="+mn-ea"/>
            </a:endParaRPr>
          </a:p>
          <a:p>
            <a:pPr indent="466725">
              <a:lnSpc>
                <a:spcPts val="3300"/>
              </a:lnSpc>
              <a:buSzTx/>
            </a:pPr>
            <a:r>
              <a:rPr lang="zh-CN" altLang="zh-CN" sz="1800" b="1" dirty="0">
                <a:solidFill>
                  <a:srgbClr val="FF0000"/>
                </a:solidFill>
                <a:latin typeface="微软雅黑" panose="020B0503020204020204" pitchFamily="34" charset="-122"/>
                <a:ea typeface="微软雅黑" panose="020B0503020204020204" pitchFamily="34" charset="-122"/>
                <a:sym typeface="+mn-ea"/>
              </a:rPr>
              <a:t>【解析】</a:t>
            </a:r>
            <a:r>
              <a:rPr lang="zh-CN" altLang="zh-CN" sz="1800" b="1" dirty="0">
                <a:latin typeface="微软雅黑" panose="020B0503020204020204" pitchFamily="34" charset="-122"/>
                <a:ea typeface="微软雅黑" panose="020B0503020204020204" pitchFamily="34" charset="-122"/>
                <a:sym typeface="+mn-ea"/>
              </a:rPr>
              <a:t>根据规定，个体工商户发生的赞助支出不得扣除。</a:t>
            </a:r>
            <a:endParaRPr lang="zh-CN" altLang="zh-CN" sz="1800" b="1"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714375" y="144145"/>
            <a:ext cx="7595870" cy="3580969"/>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3906"/>
              <a:ext cx="6996" cy="303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466725" algn="l" defTabSz="685800" rtl="0" eaLnBrk="1" fontAlgn="base" latinLnBrk="0" hangingPunct="1">
                <a:lnSpc>
                  <a:spcPct val="140000"/>
                </a:lnSpc>
                <a:spcBef>
                  <a:spcPct val="0"/>
                </a:spcBef>
                <a:spcAft>
                  <a:spcPct val="0"/>
                </a:spcAft>
                <a:buClrTx/>
                <a:buSzTx/>
                <a:buFont typeface="Arial" panose="020B0604020202020204" pitchFamily="34" charset="0"/>
                <a:buNone/>
                <a:defRPr/>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【例·多选题】</a:t>
              </a:r>
              <a:r>
                <a:rPr lang="zh-CN" altLang="zh-CN" sz="20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根据个人所得税法律制度的规定，个体工商户的下列支出中，在计算个人所得税应纳税所得额时，不得扣除的有（　）。</a:t>
              </a:r>
              <a:endParaRPr kumimoji="0" lang="zh-CN" altLang="zh-CN" sz="200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466725" algn="l" defTabSz="685800" rtl="0" eaLnBrk="1" fontAlgn="base" latinLnBrk="0" hangingPunct="1">
                <a:lnSpc>
                  <a:spcPct val="140000"/>
                </a:lnSpc>
                <a:spcBef>
                  <a:spcPct val="0"/>
                </a:spcBef>
                <a:spcAft>
                  <a:spcPct val="0"/>
                </a:spcAft>
                <a:buClrTx/>
                <a:buSzTx/>
                <a:buFont typeface="Arial" panose="020B0604020202020204" pitchFamily="34" charset="0"/>
                <a:buNone/>
                <a:defRPr/>
              </a:pPr>
              <a:r>
                <a:rPr lang="en-US" altLang="zh-CN" sz="20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A.</a:t>
              </a:r>
              <a:r>
                <a:rPr lang="zh-CN" altLang="zh-CN" sz="20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税收滞纳金</a:t>
              </a:r>
              <a:endParaRPr kumimoji="0" lang="zh-CN" altLang="zh-CN" sz="200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466725" algn="l" defTabSz="685800" rtl="0" eaLnBrk="1" fontAlgn="base" latinLnBrk="0" hangingPunct="1">
                <a:lnSpc>
                  <a:spcPct val="140000"/>
                </a:lnSpc>
                <a:spcBef>
                  <a:spcPct val="0"/>
                </a:spcBef>
                <a:spcAft>
                  <a:spcPct val="0"/>
                </a:spcAft>
                <a:buClrTx/>
                <a:buSzTx/>
                <a:buFont typeface="Arial" panose="020B0604020202020204" pitchFamily="34" charset="0"/>
                <a:buNone/>
                <a:defRPr/>
              </a:pPr>
              <a:r>
                <a:rPr lang="en-US" altLang="zh-CN" sz="20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B.</a:t>
              </a:r>
              <a:r>
                <a:rPr lang="zh-CN" altLang="zh-CN" sz="20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个人所得税税款</a:t>
              </a:r>
              <a:endParaRPr kumimoji="0" lang="zh-CN" altLang="zh-CN" sz="200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466725" algn="l" defTabSz="685800" rtl="0" eaLnBrk="1" fontAlgn="base" latinLnBrk="0" hangingPunct="1">
                <a:lnSpc>
                  <a:spcPct val="140000"/>
                </a:lnSpc>
                <a:spcBef>
                  <a:spcPct val="0"/>
                </a:spcBef>
                <a:spcAft>
                  <a:spcPct val="0"/>
                </a:spcAft>
                <a:buClrTx/>
                <a:buSzTx/>
                <a:buFont typeface="Arial" panose="020B0604020202020204" pitchFamily="34" charset="0"/>
                <a:buNone/>
                <a:defRPr/>
              </a:pPr>
              <a:r>
                <a:rPr lang="en-US" altLang="zh-CN" sz="20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C.</a:t>
              </a:r>
              <a:r>
                <a:rPr lang="zh-CN" altLang="zh-CN" sz="20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业主的工资薪金支出</a:t>
              </a:r>
              <a:endParaRPr kumimoji="0" lang="zh-CN" altLang="zh-CN" sz="200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466725" algn="l" defTabSz="685800" rtl="0" eaLnBrk="1" fontAlgn="base" latinLnBrk="0" hangingPunct="1">
                <a:lnSpc>
                  <a:spcPct val="140000"/>
                </a:lnSpc>
                <a:spcBef>
                  <a:spcPct val="0"/>
                </a:spcBef>
                <a:spcAft>
                  <a:spcPct val="0"/>
                </a:spcAft>
                <a:buClrTx/>
                <a:buSzTx/>
                <a:buFont typeface="Arial" panose="020B0604020202020204" pitchFamily="34" charset="0"/>
                <a:buNone/>
                <a:defRPr/>
              </a:pPr>
              <a:r>
                <a:rPr lang="en-US" altLang="zh-CN" sz="20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D.</a:t>
              </a:r>
              <a:r>
                <a:rPr lang="zh-CN" altLang="zh-CN" sz="20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mn-ea"/>
                </a:rPr>
                <a:t>在生产经营活动中因自然灾害造成</a:t>
              </a:r>
              <a:r>
                <a:rPr lang="zh-CN" altLang="zh-CN" sz="2000" b="1" noProof="0" dirty="0" smtClean="0">
                  <a:ln>
                    <a:noFill/>
                  </a:ln>
                  <a:solidFill>
                    <a:schemeClr val="bg1"/>
                  </a:solidFill>
                  <a:effectLst/>
                  <a:uLnTx/>
                  <a:uFillTx/>
                  <a:latin typeface="微软雅黑" panose="020B0503020204020204" pitchFamily="34" charset="-122"/>
                  <a:ea typeface="微软雅黑" panose="020B0503020204020204" pitchFamily="34" charset="-122"/>
                  <a:sym typeface="+mn-ea"/>
                </a:rPr>
                <a:t>的损失</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2" name="文本框 1"/>
          <p:cNvSpPr txBox="1"/>
          <p:nvPr/>
        </p:nvSpPr>
        <p:spPr>
          <a:xfrm>
            <a:off x="827405" y="3861435"/>
            <a:ext cx="7371080" cy="2422525"/>
          </a:xfrm>
          <a:prstGeom prst="rect">
            <a:avLst/>
          </a:prstGeom>
          <a:noFill/>
        </p:spPr>
        <p:txBody>
          <a:bodyPr wrap="square" rtlCol="0" anchor="t">
            <a:spAutoFit/>
          </a:bodyPr>
          <a:p>
            <a:pPr indent="466725">
              <a:lnSpc>
                <a:spcPts val="3300"/>
              </a:lnSpc>
              <a:buSzTx/>
            </a:pPr>
            <a:r>
              <a:rPr lang="zh-CN" altLang="zh-CN" sz="1800" b="1" dirty="0">
                <a:solidFill>
                  <a:srgbClr val="FF0000"/>
                </a:solidFill>
                <a:latin typeface="微软雅黑" panose="020B0503020204020204" pitchFamily="34" charset="-122"/>
                <a:ea typeface="微软雅黑" panose="020B0503020204020204" pitchFamily="34" charset="-122"/>
                <a:sym typeface="+mn-ea"/>
              </a:rPr>
              <a:t>【答案】</a:t>
            </a:r>
            <a:r>
              <a:rPr lang="en-US" altLang="zh-CN" sz="1800" b="1" dirty="0">
                <a:solidFill>
                  <a:srgbClr val="FF0000"/>
                </a:solidFill>
                <a:latin typeface="微软雅黑" panose="020B0503020204020204" pitchFamily="34" charset="-122"/>
                <a:ea typeface="微软雅黑" panose="020B0503020204020204" pitchFamily="34" charset="-122"/>
                <a:sym typeface="+mn-ea"/>
              </a:rPr>
              <a:t>ABC</a:t>
            </a:r>
            <a:endParaRPr lang="en-US" altLang="zh-CN" sz="1800" b="1" dirty="0">
              <a:solidFill>
                <a:srgbClr val="FF0000"/>
              </a:solidFill>
              <a:latin typeface="微软雅黑" panose="020B0503020204020204" pitchFamily="34" charset="-122"/>
              <a:ea typeface="微软雅黑" panose="020B0503020204020204" pitchFamily="34" charset="-122"/>
              <a:sym typeface="+mn-ea"/>
            </a:endParaRPr>
          </a:p>
          <a:p>
            <a:pPr indent="466725" defTabSz="685800">
              <a:lnSpc>
                <a:spcPct val="115000"/>
              </a:lnSpc>
              <a:spcBef>
                <a:spcPts val="0"/>
              </a:spcBef>
              <a:spcAft>
                <a:spcPts val="0"/>
              </a:spcAft>
              <a:buClrTx/>
              <a:buSzTx/>
            </a:pPr>
            <a:r>
              <a:rPr lang="zh-CN" altLang="zh-CN" sz="1800" b="1" dirty="0">
                <a:solidFill>
                  <a:srgbClr val="FF0000"/>
                </a:solidFill>
                <a:latin typeface="微软雅黑" panose="020B0503020204020204" pitchFamily="34" charset="-122"/>
                <a:ea typeface="微软雅黑" panose="020B0503020204020204" pitchFamily="34" charset="-122"/>
                <a:sym typeface="+mn-ea"/>
              </a:rPr>
              <a:t>【解析】</a:t>
            </a:r>
            <a:r>
              <a:rPr lang="zh-CN" altLang="zh-CN" sz="1800" dirty="0">
                <a:latin typeface="微软雅黑" panose="020B0503020204020204" pitchFamily="34" charset="-122"/>
                <a:ea typeface="微软雅黑" panose="020B0503020204020204" pitchFamily="34" charset="-122"/>
                <a:sym typeface="+mn-ea"/>
              </a:rPr>
              <a:t>个体工商户下列支出不得扣除：①个人所得税税款；②税收滞纳金；③罚金、罚款和被没收财物的损失；④不符合扣除规定的捐赠支出；⑤赞助支出；⑥用于个人和家庭的支出；⑦与取得生产经营收入无关的其他支出；⑧国家税务总局规定不准扣除的支出。个体工商户实际支付给从业人员的、合理的工资薪金支出，准予扣除，个体工商户业主的工资薪金支出不得税前扣除。</a:t>
            </a:r>
            <a:endParaRPr lang="zh-CN" altLang="zh-CN" sz="1800"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67360" y="620713"/>
            <a:ext cx="8229600" cy="4967287"/>
          </a:xfrm>
        </p:spPr>
        <p:txBody>
          <a:bodyPr/>
          <a:p>
            <a:pPr indent="466725" defTabSz="685800">
              <a:lnSpc>
                <a:spcPct val="125000"/>
              </a:lnSpc>
              <a:spcBef>
                <a:spcPts val="0"/>
              </a:spcBef>
              <a:spcAft>
                <a:spcPts val="0"/>
              </a:spcAft>
              <a:buClrTx/>
              <a:buSzTx/>
            </a:pPr>
            <a:r>
              <a:rPr lang="zh-CN" altLang="zh-CN" sz="2400" kern="1200" dirty="0">
                <a:solidFill>
                  <a:srgbClr val="9933FF"/>
                </a:solidFill>
                <a:latin typeface="微软雅黑" panose="020B0503020204020204" pitchFamily="34" charset="-122"/>
                <a:ea typeface="微软雅黑" panose="020B0503020204020204" pitchFamily="34" charset="-122"/>
                <a:sym typeface="+mn-ea"/>
              </a:rPr>
              <a:t>（二）经营所得应纳税额的计算</a:t>
            </a:r>
            <a:endParaRPr lang="zh-CN" altLang="zh-CN" sz="2400" b="1" kern="1200" dirty="0">
              <a:solidFill>
                <a:srgbClr val="1318EB"/>
              </a:solidFill>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endParaRPr lang="zh-CN" altLang="zh-CN" sz="2000" b="0" kern="1200" dirty="0">
              <a:solidFill>
                <a:srgbClr val="FFC000"/>
              </a:solidFill>
              <a:latin typeface="微软雅黑" panose="020B0503020204020204" pitchFamily="34" charset="-122"/>
              <a:ea typeface="微软雅黑" panose="020B0503020204020204" pitchFamily="34" charset="-122"/>
              <a:sym typeface="+mn-ea"/>
            </a:endParaRPr>
          </a:p>
          <a:p>
            <a:pPr indent="466725" defTabSz="685800">
              <a:lnSpc>
                <a:spcPct val="125000"/>
              </a:lnSpc>
              <a:spcBef>
                <a:spcPts val="0"/>
              </a:spcBef>
              <a:spcAft>
                <a:spcPts val="0"/>
              </a:spcAft>
              <a:buClrTx/>
              <a:buSzTx/>
            </a:pPr>
            <a:r>
              <a:rPr lang="zh-CN" altLang="zh-CN" sz="2000" b="0" kern="1200" dirty="0">
                <a:solidFill>
                  <a:srgbClr val="FFC000"/>
                </a:solidFill>
                <a:latin typeface="微软雅黑" panose="020B0503020204020204" pitchFamily="34" charset="-122"/>
                <a:ea typeface="微软雅黑" panose="020B0503020204020204" pitchFamily="34" charset="-122"/>
                <a:sym typeface="+mn-ea"/>
              </a:rPr>
              <a:t>个体工商户</a:t>
            </a:r>
            <a:r>
              <a:rPr lang="zh-CN" altLang="zh-CN" sz="2000" b="0" kern="1200" dirty="0">
                <a:latin typeface="微软雅黑" panose="020B0503020204020204" pitchFamily="34" charset="-122"/>
                <a:ea typeface="微软雅黑" panose="020B0503020204020204" pitchFamily="34" charset="-122"/>
                <a:sym typeface="+mn-ea"/>
              </a:rPr>
              <a:t>的生产、经营所得的具体规定</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 </a:t>
            </a:r>
            <a:r>
              <a:rPr lang="zh-CN" altLang="zh-CN" sz="2000" b="0" kern="1200" dirty="0">
                <a:latin typeface="微软雅黑" panose="020B0503020204020204" pitchFamily="34" charset="-122"/>
                <a:ea typeface="微软雅黑" panose="020B0503020204020204" pitchFamily="34" charset="-122"/>
                <a:sym typeface="+mn-ea"/>
              </a:rPr>
              <a:t>应纳税额＝应纳税所得额×税率－速算扣除数</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zh-CN" altLang="zh-CN" sz="2000" b="0" kern="1200" dirty="0">
                <a:latin typeface="微软雅黑" panose="020B0503020204020204" pitchFamily="34" charset="-122"/>
                <a:ea typeface="微软雅黑" panose="020B0503020204020204" pitchFamily="34" charset="-122"/>
                <a:sym typeface="+mn-ea"/>
              </a:rPr>
              <a:t>＝（全年收入总额－成本－费用－损失－税金－其他支出－允许弥补以前年度亏损）×税率－速算扣除数</a:t>
            </a:r>
            <a:endParaRPr lang="zh-CN" altLang="zh-CN" sz="2000" b="0" kern="1200" dirty="0">
              <a:latin typeface="微软雅黑" panose="020B0503020204020204" pitchFamily="34" charset="-122"/>
              <a:ea typeface="微软雅黑" panose="020B0503020204020204" pitchFamily="34" charset="-122"/>
              <a:cs typeface="+mn-cs"/>
            </a:endParaRPr>
          </a:p>
          <a:p>
            <a:endParaRPr lang="zh-CN" altLang="en-US" sz="2000" b="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467360" y="764858"/>
            <a:ext cx="8229600" cy="4967287"/>
          </a:xfrm>
        </p:spPr>
        <p:txBody>
          <a:bodyPr/>
          <a:p>
            <a:pPr>
              <a:lnSpc>
                <a:spcPct val="120000"/>
              </a:lnSpc>
              <a:spcBef>
                <a:spcPts val="20"/>
              </a:spcBef>
              <a:spcAft>
                <a:spcPts val="0"/>
              </a:spcAft>
            </a:pPr>
            <a:r>
              <a:rPr lang="zh-CN" altLang="en-US" sz="2000" b="0">
                <a:solidFill>
                  <a:srgbClr val="FF0000"/>
                </a:solidFill>
              </a:rPr>
              <a:t>【工作实例6-4】</a:t>
            </a:r>
            <a:r>
              <a:rPr lang="zh-CN" altLang="en-US" sz="2000" b="0"/>
              <a:t>某市庐州酒家系个体经营户，账证比较健全，202</a:t>
            </a:r>
            <a:r>
              <a:rPr lang="en-US" altLang="zh-CN" sz="2000" b="0"/>
              <a:t>2</a:t>
            </a:r>
            <a:r>
              <a:rPr lang="zh-CN" altLang="en-US" sz="2000" b="0"/>
              <a:t>年12月取得营业额160000元，购进大米、面粉、肉、蛋、菜等原料费为80000元，缴纳水费、电费、燃气费、房租等为23000元，缴纳其他税费合计为8800元。当月支付给4名雇员工资共10000元，业主个人费用扣除标准为5000元。1～11月累计应纳税所得额为89300元，计算该个体业户202</a:t>
            </a:r>
            <a:r>
              <a:rPr lang="en-US" altLang="zh-CN" sz="2000" b="0"/>
              <a:t>2</a:t>
            </a:r>
            <a:r>
              <a:rPr lang="zh-CN" altLang="en-US" sz="2000" b="0"/>
              <a:t>年应缴纳的个人所得税。</a:t>
            </a:r>
            <a:endParaRPr lang="zh-CN" altLang="en-US" sz="2000" b="0"/>
          </a:p>
          <a:p>
            <a:pPr>
              <a:lnSpc>
                <a:spcPct val="120000"/>
              </a:lnSpc>
              <a:spcBef>
                <a:spcPts val="20"/>
              </a:spcBef>
              <a:spcAft>
                <a:spcPts val="0"/>
              </a:spcAft>
            </a:pPr>
            <a:r>
              <a:rPr lang="zh-CN" altLang="en-US" sz="2000" b="0">
                <a:solidFill>
                  <a:srgbClr val="FF0000"/>
                </a:solidFill>
              </a:rPr>
              <a:t>【解析】</a:t>
            </a:r>
            <a:endParaRPr lang="zh-CN" altLang="en-US" sz="2000" b="0">
              <a:solidFill>
                <a:srgbClr val="FF0000"/>
              </a:solidFill>
            </a:endParaRPr>
          </a:p>
          <a:p>
            <a:pPr>
              <a:lnSpc>
                <a:spcPct val="120000"/>
              </a:lnSpc>
              <a:spcBef>
                <a:spcPts val="20"/>
              </a:spcBef>
              <a:spcAft>
                <a:spcPts val="0"/>
              </a:spcAft>
            </a:pPr>
            <a:r>
              <a:rPr lang="zh-CN" altLang="en-US" sz="2000" b="0"/>
              <a:t>(1)12月份应纳税所得额</a:t>
            </a:r>
            <a:endParaRPr lang="zh-CN" altLang="en-US" sz="2000" b="0"/>
          </a:p>
          <a:p>
            <a:pPr>
              <a:lnSpc>
                <a:spcPct val="120000"/>
              </a:lnSpc>
              <a:spcBef>
                <a:spcPts val="20"/>
              </a:spcBef>
              <a:spcAft>
                <a:spcPts val="0"/>
              </a:spcAft>
            </a:pPr>
            <a:r>
              <a:rPr lang="zh-CN" altLang="en-US" sz="2000" b="0"/>
              <a:t>=160000-80000-23000-8800-10000-5000=33200(元)</a:t>
            </a:r>
            <a:endParaRPr lang="zh-CN" altLang="en-US" sz="2000" b="0"/>
          </a:p>
          <a:p>
            <a:pPr>
              <a:lnSpc>
                <a:spcPct val="120000"/>
              </a:lnSpc>
              <a:spcBef>
                <a:spcPts val="20"/>
              </a:spcBef>
              <a:spcAft>
                <a:spcPts val="0"/>
              </a:spcAft>
            </a:pPr>
            <a:r>
              <a:rPr lang="zh-CN" altLang="en-US" sz="2000" b="0"/>
              <a:t>(2)全年应纳税所得额=89300+33200=122500(元)</a:t>
            </a:r>
            <a:endParaRPr lang="zh-CN" altLang="en-US" sz="2000" b="0"/>
          </a:p>
          <a:p>
            <a:pPr>
              <a:lnSpc>
                <a:spcPct val="120000"/>
              </a:lnSpc>
              <a:spcBef>
                <a:spcPts val="20"/>
              </a:spcBef>
              <a:spcAft>
                <a:spcPts val="0"/>
              </a:spcAft>
            </a:pPr>
            <a:r>
              <a:rPr lang="zh-CN" altLang="en-US" sz="2000" b="0"/>
              <a:t>(3)全年应纳个人所得税=122500×20%-10500=14000(元)</a:t>
            </a:r>
            <a:endParaRPr lang="zh-CN" altLang="en-US" sz="2000" b="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714375" y="144145"/>
            <a:ext cx="7595870" cy="2744470"/>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3906"/>
              <a:ext cx="6996" cy="2941"/>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rgbClr val="FF0000"/>
                  </a:solidFill>
                  <a:latin typeface="微软雅黑" panose="020B0503020204020204" pitchFamily="34" charset="-122"/>
                  <a:ea typeface="微软雅黑" panose="020B0503020204020204" pitchFamily="34" charset="-122"/>
                  <a:sym typeface="+mn-ea"/>
                </a:rPr>
                <a:t>【例·多选题】</a:t>
              </a:r>
              <a:r>
                <a:rPr lang="zh-CN" altLang="zh-CN" sz="2000" dirty="0">
                  <a:latin typeface="微软雅黑" panose="020B0503020204020204" pitchFamily="34" charset="-122"/>
                  <a:ea typeface="微软雅黑" panose="020B0503020204020204" pitchFamily="34" charset="-122"/>
                  <a:sym typeface="+mn-ea"/>
                </a:rPr>
                <a:t>甲个人独资企业（李某兴办）发生的下列支出中，在计算</a:t>
              </a:r>
              <a:r>
                <a:rPr lang="en-US" altLang="zh-CN" sz="2000" dirty="0">
                  <a:latin typeface="微软雅黑" panose="020B0503020204020204" pitchFamily="34" charset="-122"/>
                  <a:ea typeface="微软雅黑" panose="020B0503020204020204" pitchFamily="34" charset="-122"/>
                  <a:sym typeface="+mn-ea"/>
                </a:rPr>
                <a:t>2023</a:t>
              </a:r>
              <a:r>
                <a:rPr lang="zh-CN" altLang="zh-CN" sz="2000" dirty="0">
                  <a:latin typeface="微软雅黑" panose="020B0503020204020204" pitchFamily="34" charset="-122"/>
                  <a:ea typeface="微软雅黑" panose="020B0503020204020204" pitchFamily="34" charset="-122"/>
                  <a:sym typeface="+mn-ea"/>
                </a:rPr>
                <a:t>年度个人所得税应纳税所得额时，准予扣除的是（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A.</a:t>
              </a:r>
              <a:r>
                <a:rPr lang="zh-CN" altLang="zh-CN" sz="2000" dirty="0">
                  <a:latin typeface="微软雅黑" panose="020B0503020204020204" pitchFamily="34" charset="-122"/>
                  <a:ea typeface="微软雅黑" panose="020B0503020204020204" pitchFamily="34" charset="-122"/>
                  <a:sym typeface="+mn-ea"/>
                </a:rPr>
                <a:t>合同违约金      </a:t>
              </a:r>
              <a:r>
                <a:rPr lang="en-US" altLang="zh-CN" sz="2000" dirty="0">
                  <a:latin typeface="微软雅黑" panose="020B0503020204020204" pitchFamily="34" charset="-122"/>
                  <a:ea typeface="微软雅黑" panose="020B0503020204020204" pitchFamily="34" charset="-122"/>
                  <a:sym typeface="+mn-ea"/>
                </a:rPr>
                <a:t>B.</a:t>
              </a:r>
              <a:r>
                <a:rPr lang="zh-CN" altLang="zh-CN" sz="2000" dirty="0">
                  <a:latin typeface="微软雅黑" panose="020B0503020204020204" pitchFamily="34" charset="-122"/>
                  <a:ea typeface="微软雅黑" panose="020B0503020204020204" pitchFamily="34" charset="-122"/>
                  <a:sym typeface="+mn-ea"/>
                </a:rPr>
                <a:t>李某工资</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en-US" altLang="zh-CN" sz="2000" dirty="0">
                  <a:latin typeface="微软雅黑" panose="020B0503020204020204" pitchFamily="34" charset="-122"/>
                  <a:ea typeface="微软雅黑" panose="020B0503020204020204" pitchFamily="34" charset="-122"/>
                  <a:sym typeface="+mn-ea"/>
                </a:rPr>
                <a:t>C.</a:t>
              </a:r>
              <a:r>
                <a:rPr lang="zh-CN" altLang="zh-CN" sz="2000" dirty="0">
                  <a:latin typeface="微软雅黑" panose="020B0503020204020204" pitchFamily="34" charset="-122"/>
                  <a:ea typeface="微软雅黑" panose="020B0503020204020204" pitchFamily="34" charset="-122"/>
                  <a:sym typeface="+mn-ea"/>
                </a:rPr>
                <a:t>行政罚款          </a:t>
              </a:r>
              <a:r>
                <a:rPr lang="en-US" altLang="zh-CN" sz="2000" dirty="0">
                  <a:latin typeface="微软雅黑" panose="020B0503020204020204" pitchFamily="34" charset="-122"/>
                  <a:ea typeface="微软雅黑" panose="020B0503020204020204" pitchFamily="34" charset="-122"/>
                  <a:sym typeface="+mn-ea"/>
                </a:rPr>
                <a:t>D.</a:t>
              </a:r>
              <a:r>
                <a:rPr lang="zh-CN" altLang="zh-CN" sz="2000" dirty="0">
                  <a:latin typeface="微软雅黑" panose="020B0503020204020204" pitchFamily="34" charset="-122"/>
                  <a:ea typeface="微软雅黑" panose="020B0503020204020204" pitchFamily="34" charset="-122"/>
                  <a:sym typeface="+mn-ea"/>
                </a:rPr>
                <a:t>雇员工资</a:t>
              </a:r>
              <a:endParaRPr lang="zh-CN" altLang="zh-CN" sz="2000" kern="1200" dirty="0">
                <a:latin typeface="微软雅黑" panose="020B0503020204020204" pitchFamily="34" charset="-122"/>
                <a:ea typeface="微软雅黑" panose="020B0503020204020204" pitchFamily="34" charset="-122"/>
                <a:cs typeface="+mn-cs"/>
              </a:endParaRPr>
            </a:p>
            <a:p>
              <a:pPr marL="0" marR="0" lvl="0" indent="466725" algn="l" defTabSz="685800" rtl="0" eaLnBrk="1" fontAlgn="base" latinLnBrk="0" hangingPunct="1">
                <a:lnSpc>
                  <a:spcPct val="120000"/>
                </a:lnSpc>
                <a:spcBef>
                  <a:spcPts val="0"/>
                </a:spcBef>
                <a:spcAft>
                  <a:spcPts val="0"/>
                </a:spcAft>
                <a:buClrTx/>
                <a:buSzTx/>
                <a:buFont typeface="Arial" panose="020B0604020202020204" pitchFamily="34" charset="0"/>
                <a:buNone/>
                <a:defRPr/>
              </a:pPr>
              <a:r>
                <a:rPr lang="zh-CN" altLang="zh-CN" sz="2000" noProof="0" dirty="0" smtClean="0">
                  <a:ln>
                    <a:noFill/>
                  </a:ln>
                  <a:solidFill>
                    <a:schemeClr val="bg1"/>
                  </a:solidFill>
                  <a:effectLst/>
                  <a:uLnTx/>
                  <a:uFillTx/>
                  <a:latin typeface="微软雅黑" panose="020B0503020204020204" pitchFamily="34" charset="-122"/>
                  <a:ea typeface="微软雅黑" panose="020B0503020204020204" pitchFamily="34" charset="-122"/>
                  <a:sym typeface="+mn-ea"/>
                </a:rPr>
                <a:t>损失</a:t>
              </a:r>
              <a:endParaRPr lang="zh-CN" altLang="en-US" sz="20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2" name="文本框 1"/>
          <p:cNvSpPr txBox="1"/>
          <p:nvPr/>
        </p:nvSpPr>
        <p:spPr>
          <a:xfrm>
            <a:off x="856615" y="3068955"/>
            <a:ext cx="7371080" cy="2635250"/>
          </a:xfrm>
          <a:prstGeom prst="rect">
            <a:avLst/>
          </a:prstGeom>
          <a:noFill/>
        </p:spPr>
        <p:txBody>
          <a:bodyPr wrap="square" rtlCol="0" anchor="t">
            <a:spAutoFit/>
          </a:bodyPr>
          <a:p>
            <a:pPr indent="466725">
              <a:lnSpc>
                <a:spcPct val="115000"/>
              </a:lnSpc>
              <a:spcBef>
                <a:spcPts val="0"/>
              </a:spcBef>
              <a:spcAft>
                <a:spcPts val="0"/>
              </a:spcAft>
              <a:buSzTx/>
            </a:pPr>
            <a:r>
              <a:rPr lang="zh-CN" altLang="zh-CN" sz="1800" b="1" dirty="0">
                <a:solidFill>
                  <a:srgbClr val="FF0000"/>
                </a:solidFill>
                <a:latin typeface="微软雅黑" panose="020B0503020204020204" pitchFamily="34" charset="-122"/>
                <a:ea typeface="微软雅黑" panose="020B0503020204020204" pitchFamily="34" charset="-122"/>
                <a:sym typeface="+mn-ea"/>
              </a:rPr>
              <a:t>【答案】</a:t>
            </a:r>
            <a:r>
              <a:rPr lang="en-US" altLang="zh-CN" sz="1800" b="1" dirty="0">
                <a:solidFill>
                  <a:srgbClr val="FF0000"/>
                </a:solidFill>
                <a:latin typeface="微软雅黑" panose="020B0503020204020204" pitchFamily="34" charset="-122"/>
                <a:ea typeface="微软雅黑" panose="020B0503020204020204" pitchFamily="34" charset="-122"/>
                <a:sym typeface="+mn-ea"/>
              </a:rPr>
              <a:t>AD</a:t>
            </a:r>
            <a:endParaRPr lang="en-US" altLang="zh-CN" sz="1800" b="1" dirty="0">
              <a:solidFill>
                <a:srgbClr val="FF0000"/>
              </a:solidFill>
              <a:latin typeface="微软雅黑" panose="020B0503020204020204" pitchFamily="34" charset="-122"/>
              <a:ea typeface="微软雅黑" panose="020B0503020204020204" pitchFamily="34" charset="-122"/>
              <a:sym typeface="+mn-ea"/>
            </a:endParaRPr>
          </a:p>
          <a:p>
            <a:pPr indent="466725" defTabSz="685800">
              <a:lnSpc>
                <a:spcPct val="115000"/>
              </a:lnSpc>
              <a:spcBef>
                <a:spcPts val="0"/>
              </a:spcBef>
              <a:spcAft>
                <a:spcPts val="0"/>
              </a:spcAft>
              <a:buClrTx/>
              <a:buSzTx/>
            </a:pPr>
            <a:r>
              <a:rPr lang="zh-CN" altLang="zh-CN" sz="1800" b="1" dirty="0">
                <a:solidFill>
                  <a:srgbClr val="FF0000"/>
                </a:solidFill>
                <a:latin typeface="微软雅黑" panose="020B0503020204020204" pitchFamily="34" charset="-122"/>
                <a:ea typeface="微软雅黑" panose="020B0503020204020204" pitchFamily="34" charset="-122"/>
                <a:sym typeface="+mn-ea"/>
              </a:rPr>
              <a:t>【解析】</a:t>
            </a:r>
            <a:r>
              <a:rPr lang="zh-CN" altLang="zh-CN" sz="1800" b="1" dirty="0">
                <a:latin typeface="微软雅黑" panose="020B0503020204020204" pitchFamily="34" charset="-122"/>
                <a:ea typeface="微软雅黑" panose="020B0503020204020204" pitchFamily="34" charset="-122"/>
                <a:sym typeface="+mn-ea"/>
              </a:rPr>
              <a:t>根据规定</a:t>
            </a:r>
            <a:r>
              <a:rPr lang="zh-CN" altLang="zh-CN" sz="1800" b="1" dirty="0">
                <a:solidFill>
                  <a:srgbClr val="FFC000"/>
                </a:solidFill>
                <a:latin typeface="微软雅黑" panose="020B0503020204020204" pitchFamily="34" charset="-122"/>
                <a:ea typeface="微软雅黑" panose="020B0503020204020204" pitchFamily="34" charset="-122"/>
                <a:sym typeface="+mn-ea"/>
              </a:rPr>
              <a:t>合同违约金</a:t>
            </a:r>
            <a:r>
              <a:rPr lang="zh-CN" altLang="zh-CN" sz="1800" b="1" dirty="0">
                <a:latin typeface="微软雅黑" panose="020B0503020204020204" pitchFamily="34" charset="-122"/>
                <a:ea typeface="微软雅黑" panose="020B0503020204020204" pitchFamily="34" charset="-122"/>
                <a:sym typeface="+mn-ea"/>
              </a:rPr>
              <a:t>是属于经营性质的，可以在所得税前扣除。罚款、滞纳金是行政机关的罚没收入不能税前扣除，所以选项</a:t>
            </a:r>
            <a:r>
              <a:rPr lang="en-US" altLang="zh-CN" sz="1800" b="1" dirty="0">
                <a:latin typeface="微软雅黑" panose="020B0503020204020204" pitchFamily="34" charset="-122"/>
                <a:ea typeface="+mn-ea"/>
                <a:sym typeface="+mn-ea"/>
              </a:rPr>
              <a:t>A</a:t>
            </a:r>
            <a:r>
              <a:rPr lang="zh-CN" altLang="zh-CN" sz="1800" b="1" dirty="0">
                <a:latin typeface="微软雅黑" panose="020B0503020204020204" pitchFamily="34" charset="-122"/>
                <a:ea typeface="微软雅黑" panose="020B0503020204020204" pitchFamily="34" charset="-122"/>
                <a:sym typeface="+mn-ea"/>
              </a:rPr>
              <a:t>可以扣除，选项</a:t>
            </a:r>
            <a:r>
              <a:rPr lang="en-US" altLang="zh-CN" sz="1800" b="1" dirty="0">
                <a:latin typeface="微软雅黑" panose="020B0503020204020204" pitchFamily="34" charset="-122"/>
                <a:ea typeface="+mn-ea"/>
                <a:sym typeface="+mn-ea"/>
              </a:rPr>
              <a:t>C</a:t>
            </a:r>
            <a:r>
              <a:rPr lang="zh-CN" altLang="zh-CN" sz="1800" b="1" dirty="0">
                <a:latin typeface="微软雅黑" panose="020B0503020204020204" pitchFamily="34" charset="-122"/>
                <a:ea typeface="微软雅黑" panose="020B0503020204020204" pitchFamily="34" charset="-122"/>
                <a:sym typeface="+mn-ea"/>
              </a:rPr>
              <a:t>不可以扣除；</a:t>
            </a:r>
            <a:r>
              <a:rPr lang="zh-CN" altLang="zh-CN" sz="1800" b="1" dirty="0">
                <a:solidFill>
                  <a:srgbClr val="FFC000"/>
                </a:solidFill>
                <a:latin typeface="微软雅黑" panose="020B0503020204020204" pitchFamily="34" charset="-122"/>
                <a:ea typeface="微软雅黑" panose="020B0503020204020204" pitchFamily="34" charset="-122"/>
                <a:sym typeface="+mn-ea"/>
              </a:rPr>
              <a:t>个人独资企业和合伙企业以投资者和合伙人（自然人）为个人所得税的纳税人</a:t>
            </a:r>
            <a:r>
              <a:rPr lang="zh-CN" altLang="zh-CN" sz="1800" b="1" dirty="0">
                <a:latin typeface="微软雅黑" panose="020B0503020204020204" pitchFamily="34" charset="-122"/>
                <a:ea typeface="微软雅黑" panose="020B0503020204020204" pitchFamily="34" charset="-122"/>
                <a:sym typeface="+mn-ea"/>
              </a:rPr>
              <a:t>，投资者和合伙人（自然人）</a:t>
            </a:r>
            <a:r>
              <a:rPr lang="zh-CN" altLang="zh-CN" sz="1800" b="1" dirty="0">
                <a:solidFill>
                  <a:srgbClr val="FFC000"/>
                </a:solidFill>
                <a:latin typeface="微软雅黑" panose="020B0503020204020204" pitchFamily="34" charset="-122"/>
                <a:ea typeface="微软雅黑" panose="020B0503020204020204" pitchFamily="34" charset="-122"/>
                <a:sym typeface="+mn-ea"/>
              </a:rPr>
              <a:t>取得的工资</a:t>
            </a:r>
            <a:r>
              <a:rPr lang="zh-CN" altLang="zh-CN" sz="1800" b="1" dirty="0">
                <a:latin typeface="微软雅黑" panose="020B0503020204020204" pitchFamily="34" charset="-122"/>
                <a:ea typeface="微软雅黑" panose="020B0503020204020204" pitchFamily="34" charset="-122"/>
                <a:sym typeface="+mn-ea"/>
              </a:rPr>
              <a:t>，是他们计算个人所得税的收入项目，只允许扣除生计费。</a:t>
            </a:r>
            <a:r>
              <a:rPr lang="zh-CN" altLang="zh-CN" sz="1800" b="1" dirty="0">
                <a:solidFill>
                  <a:srgbClr val="FFC000"/>
                </a:solidFill>
                <a:latin typeface="微软雅黑" panose="020B0503020204020204" pitchFamily="34" charset="-122"/>
                <a:ea typeface="微软雅黑" panose="020B0503020204020204" pitchFamily="34" charset="-122"/>
                <a:sym typeface="+mn-ea"/>
              </a:rPr>
              <a:t>投资者的工资不得</a:t>
            </a:r>
            <a:r>
              <a:rPr lang="zh-CN" altLang="zh-CN" sz="1800" b="1" dirty="0">
                <a:latin typeface="微软雅黑" panose="020B0503020204020204" pitchFamily="34" charset="-122"/>
                <a:ea typeface="微软雅黑" panose="020B0503020204020204" pitchFamily="34" charset="-122"/>
                <a:sym typeface="+mn-ea"/>
              </a:rPr>
              <a:t>在税前直接扣除。其发生费用符合标准的情况下是可以扣除的，所以选项</a:t>
            </a:r>
            <a:r>
              <a:rPr lang="en-US" altLang="zh-CN" sz="1800" b="1" dirty="0">
                <a:latin typeface="微软雅黑" panose="020B0503020204020204" pitchFamily="34" charset="-122"/>
                <a:ea typeface="+mn-ea"/>
                <a:sym typeface="+mn-ea"/>
              </a:rPr>
              <a:t>B</a:t>
            </a:r>
            <a:r>
              <a:rPr lang="zh-CN" altLang="zh-CN" sz="1800" b="1" dirty="0">
                <a:latin typeface="微软雅黑" panose="020B0503020204020204" pitchFamily="34" charset="-122"/>
                <a:ea typeface="微软雅黑" panose="020B0503020204020204" pitchFamily="34" charset="-122"/>
                <a:sym typeface="+mn-ea"/>
              </a:rPr>
              <a:t>不可以扣除。</a:t>
            </a:r>
            <a:endParaRPr lang="zh-CN" altLang="zh-CN" sz="1800"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2689" name="Rectangle 3"/>
          <p:cNvSpPr>
            <a:spLocks noGrp="1"/>
          </p:cNvSpPr>
          <p:nvPr>
            <p:ph idx="1"/>
          </p:nvPr>
        </p:nvSpPr>
        <p:spPr>
          <a:xfrm>
            <a:off x="539115" y="332740"/>
            <a:ext cx="8229600" cy="673100"/>
          </a:xfrm>
        </p:spPr>
        <p:txBody>
          <a:bodyPr wrap="square" lIns="91440" tIns="45720" rIns="91440" bIns="45720" anchor="t" anchorCtr="0"/>
          <a:p>
            <a:pPr eaLnBrk="1" hangingPunct="1">
              <a:lnSpc>
                <a:spcPct val="90000"/>
              </a:lnSpc>
            </a:pPr>
            <a:r>
              <a:rPr lang="zh-CN" altLang="zh-CN" sz="2400" kern="1200" dirty="0">
                <a:solidFill>
                  <a:srgbClr val="1318EB"/>
                </a:solidFill>
                <a:latin typeface="微软雅黑" panose="020B0503020204020204" pitchFamily="34" charset="-122"/>
                <a:ea typeface="微软雅黑" panose="020B0503020204020204" pitchFamily="34" charset="-122"/>
                <a:sym typeface="+mn-ea"/>
              </a:rPr>
              <a:t>三、财产租赁所得应纳税额的计算</a:t>
            </a:r>
            <a:endParaRPr lang="zh-CN" altLang="zh-CN" sz="2400" b="1" kern="1200" dirty="0">
              <a:solidFill>
                <a:srgbClr val="1318EB"/>
              </a:solidFill>
              <a:latin typeface="微软雅黑" panose="020B0503020204020204" pitchFamily="34" charset="-122"/>
              <a:ea typeface="微软雅黑" panose="020B0503020204020204" pitchFamily="34" charset="-122"/>
              <a:cs typeface="+mn-cs"/>
            </a:endParaRPr>
          </a:p>
          <a:p>
            <a:pPr eaLnBrk="1" hangingPunct="1">
              <a:lnSpc>
                <a:spcPct val="90000"/>
              </a:lnSpc>
            </a:pPr>
            <a:endParaRPr lang="zh-CN" altLang="en-US" sz="2400" dirty="0"/>
          </a:p>
        </p:txBody>
      </p:sp>
      <p:sp>
        <p:nvSpPr>
          <p:cNvPr id="6" name="文本框 5"/>
          <p:cNvSpPr txBox="1"/>
          <p:nvPr/>
        </p:nvSpPr>
        <p:spPr>
          <a:xfrm>
            <a:off x="511175" y="765175"/>
            <a:ext cx="8091805" cy="6000750"/>
          </a:xfrm>
          <a:prstGeom prst="rect">
            <a:avLst/>
          </a:prstGeom>
          <a:noFill/>
        </p:spPr>
        <p:txBody>
          <a:bodyPr wrap="square" rtlCol="0">
            <a:spAutoFit/>
          </a:bodyPr>
          <a:p>
            <a:pPr indent="466725" defTabSz="685800">
              <a:lnSpc>
                <a:spcPct val="120000"/>
              </a:lnSpc>
              <a:spcBef>
                <a:spcPts val="0"/>
              </a:spcBef>
              <a:spcAft>
                <a:spcPts val="0"/>
              </a:spcAft>
              <a:buClrTx/>
              <a:buSzTx/>
            </a:pPr>
            <a:r>
              <a:rPr lang="zh-CN" altLang="zh-CN" sz="2000" b="1" dirty="0">
                <a:latin typeface="微软雅黑" panose="020B0503020204020204" pitchFamily="34" charset="-122"/>
                <a:ea typeface="微软雅黑" panose="020B0503020204020204" pitchFamily="34" charset="-122"/>
                <a:sym typeface="+mn-ea"/>
              </a:rPr>
              <a:t>（一）应纳税所得额</a:t>
            </a:r>
            <a:endParaRPr lang="zh-CN" altLang="zh-CN" sz="2000" b="1" dirty="0">
              <a:latin typeface="微软雅黑" panose="020B0503020204020204" pitchFamily="34" charset="-122"/>
              <a:ea typeface="微软雅黑" panose="020B0503020204020204" pitchFamily="34" charset="-122"/>
              <a:sym typeface="+mn-ea"/>
            </a:endParaRPr>
          </a:p>
          <a:p>
            <a:pPr indent="466725" defTabSz="685800">
              <a:lnSpc>
                <a:spcPct val="120000"/>
              </a:lnSpc>
              <a:spcBef>
                <a:spcPts val="0"/>
              </a:spcBef>
              <a:spcAft>
                <a:spcPts val="0"/>
              </a:spcAft>
              <a:buClrTx/>
              <a:buSzTx/>
            </a:pP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1</a:t>
            </a:r>
            <a:r>
              <a:rPr lang="zh-CN" altLang="zh-CN" sz="2000" dirty="0">
                <a:latin typeface="微软雅黑" panose="020B0503020204020204" pitchFamily="34" charset="-122"/>
                <a:ea typeface="微软雅黑" panose="020B0503020204020204" pitchFamily="34" charset="-122"/>
                <a:sym typeface="+mn-ea"/>
              </a:rPr>
              <a:t>）每次（月）收入不足</a:t>
            </a:r>
            <a:r>
              <a:rPr lang="en-US" altLang="zh-CN" sz="2000" dirty="0">
                <a:latin typeface="微软雅黑" panose="020B0503020204020204" pitchFamily="34" charset="-122"/>
                <a:ea typeface="微软雅黑" panose="020B0503020204020204" pitchFamily="34" charset="-122"/>
                <a:sym typeface="+mn-ea"/>
              </a:rPr>
              <a:t>4 000</a:t>
            </a:r>
            <a:r>
              <a:rPr lang="zh-CN" altLang="zh-CN" sz="2000" dirty="0">
                <a:latin typeface="微软雅黑" panose="020B0503020204020204" pitchFamily="34" charset="-122"/>
                <a:ea typeface="微软雅黑" panose="020B0503020204020204" pitchFamily="34" charset="-122"/>
                <a:sym typeface="+mn-ea"/>
              </a:rPr>
              <a:t>元的，减除费用</a:t>
            </a:r>
            <a:r>
              <a:rPr lang="en-US" altLang="zh-CN" sz="2000" dirty="0">
                <a:latin typeface="微软雅黑" panose="020B0503020204020204" pitchFamily="34" charset="-122"/>
                <a:ea typeface="微软雅黑" panose="020B0503020204020204" pitchFamily="34" charset="-122"/>
                <a:sym typeface="+mn-ea"/>
              </a:rPr>
              <a:t>800</a:t>
            </a:r>
            <a:r>
              <a:rPr lang="zh-CN" altLang="en-US" sz="2000" dirty="0">
                <a:latin typeface="微软雅黑" panose="020B0503020204020204" pitchFamily="34" charset="-122"/>
                <a:ea typeface="微软雅黑" panose="020B0503020204020204" pitchFamily="34" charset="-122"/>
                <a:sym typeface="+mn-ea"/>
              </a:rPr>
              <a:t>元</a:t>
            </a:r>
            <a:r>
              <a:rPr lang="zh-CN" altLang="zh-CN" sz="2000" dirty="0">
                <a:latin typeface="微软雅黑" panose="020B0503020204020204" pitchFamily="34" charset="-122"/>
                <a:ea typeface="微软雅黑" panose="020B0503020204020204" pitchFamily="34" charset="-122"/>
                <a:sym typeface="+mn-ea"/>
              </a:rPr>
              <a:t>：</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dirty="0">
                <a:latin typeface="微软雅黑" panose="020B0503020204020204" pitchFamily="34" charset="-122"/>
                <a:ea typeface="微软雅黑" panose="020B0503020204020204" pitchFamily="34" charset="-122"/>
                <a:sym typeface="+mn-ea"/>
              </a:rPr>
              <a:t>应纳税所得额＝【每次（月）收入额－财产租赁过程中缴纳的税费－由纳税人负担的租赁财产实际开支的修缮费用（</a:t>
            </a:r>
            <a:r>
              <a:rPr lang="en-US" altLang="zh-CN" sz="2000" dirty="0">
                <a:latin typeface="微软雅黑" panose="020B0503020204020204" pitchFamily="34" charset="-122"/>
                <a:ea typeface="微软雅黑" panose="020B0503020204020204" pitchFamily="34" charset="-122"/>
                <a:sym typeface="+mn-ea"/>
              </a:rPr>
              <a:t>800</a:t>
            </a:r>
            <a:r>
              <a:rPr lang="zh-CN" altLang="zh-CN" sz="2000" dirty="0">
                <a:latin typeface="微软雅黑" panose="020B0503020204020204" pitchFamily="34" charset="-122"/>
                <a:ea typeface="微软雅黑" panose="020B0503020204020204" pitchFamily="34" charset="-122"/>
                <a:sym typeface="+mn-ea"/>
              </a:rPr>
              <a:t>元为限）</a:t>
            </a:r>
            <a:r>
              <a:rPr lang="en-US" altLang="zh-CN" sz="2000" dirty="0">
                <a:latin typeface="微软雅黑" panose="020B0503020204020204" pitchFamily="34" charset="-122"/>
                <a:ea typeface="微软雅黑" panose="020B0503020204020204" pitchFamily="34" charset="-122"/>
                <a:sym typeface="+mn-ea"/>
              </a:rPr>
              <a:t>-800</a:t>
            </a:r>
            <a:r>
              <a:rPr lang="zh-CN" altLang="zh-CN" sz="2000" dirty="0">
                <a:latin typeface="微软雅黑" panose="020B0503020204020204" pitchFamily="34" charset="-122"/>
                <a:ea typeface="微软雅黑" panose="020B0503020204020204" pitchFamily="34" charset="-122"/>
                <a:sym typeface="+mn-ea"/>
              </a:rPr>
              <a:t>】</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mn-ea"/>
                <a:sym typeface="+mn-ea"/>
              </a:rPr>
              <a:t>2</a:t>
            </a:r>
            <a:r>
              <a:rPr lang="zh-CN" altLang="zh-CN" sz="2000" dirty="0">
                <a:latin typeface="微软雅黑" panose="020B0503020204020204" pitchFamily="34" charset="-122"/>
                <a:ea typeface="微软雅黑" panose="020B0503020204020204" pitchFamily="34" charset="-122"/>
                <a:sym typeface="+mn-ea"/>
              </a:rPr>
              <a:t>）每次（月）收入在</a:t>
            </a:r>
            <a:r>
              <a:rPr lang="en-US" altLang="zh-CN" sz="2000" dirty="0">
                <a:latin typeface="微软雅黑" panose="020B0503020204020204" pitchFamily="34" charset="-122"/>
                <a:ea typeface="+mn-ea"/>
                <a:sym typeface="+mn-ea"/>
              </a:rPr>
              <a:t>4 000</a:t>
            </a:r>
            <a:r>
              <a:rPr lang="zh-CN" altLang="zh-CN" sz="2000" dirty="0">
                <a:latin typeface="微软雅黑" panose="020B0503020204020204" pitchFamily="34" charset="-122"/>
                <a:ea typeface="微软雅黑" panose="020B0503020204020204" pitchFamily="34" charset="-122"/>
                <a:sym typeface="+mn-ea"/>
              </a:rPr>
              <a:t>元以上的，减除</a:t>
            </a:r>
            <a:r>
              <a:rPr lang="en-US" altLang="zh-CN" sz="2000" dirty="0">
                <a:latin typeface="微软雅黑" panose="020B0503020204020204" pitchFamily="34" charset="-122"/>
                <a:ea typeface="微软雅黑" panose="020B0503020204020204" pitchFamily="34" charset="-122"/>
                <a:sym typeface="+mn-ea"/>
              </a:rPr>
              <a:t>20%</a:t>
            </a:r>
            <a:r>
              <a:rPr lang="zh-CN" altLang="en-US" sz="2000" dirty="0">
                <a:latin typeface="微软雅黑" panose="020B0503020204020204" pitchFamily="34" charset="-122"/>
                <a:ea typeface="微软雅黑" panose="020B0503020204020204" pitchFamily="34" charset="-122"/>
                <a:sym typeface="+mn-ea"/>
              </a:rPr>
              <a:t>的费用</a:t>
            </a:r>
            <a:r>
              <a:rPr lang="zh-CN" altLang="zh-CN" sz="2000" dirty="0">
                <a:latin typeface="微软雅黑" panose="020B0503020204020204" pitchFamily="34" charset="-122"/>
                <a:ea typeface="微软雅黑" panose="020B0503020204020204" pitchFamily="34" charset="-122"/>
                <a:sym typeface="+mn-ea"/>
              </a:rPr>
              <a:t>：</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dirty="0">
                <a:latin typeface="微软雅黑" panose="020B0503020204020204" pitchFamily="34" charset="-122"/>
                <a:ea typeface="微软雅黑" panose="020B0503020204020204" pitchFamily="34" charset="-122"/>
                <a:sym typeface="+mn-ea"/>
              </a:rPr>
              <a:t>应纳税所得额＝【每次（月）收入额－财产租赁过程中缴纳的税费－由纳税人负担的租赁财产实际开支的修缮费用（</a:t>
            </a:r>
            <a:r>
              <a:rPr lang="en-US" altLang="zh-CN" sz="2000" dirty="0">
                <a:latin typeface="微软雅黑" panose="020B0503020204020204" pitchFamily="34" charset="-122"/>
                <a:ea typeface="+mn-ea"/>
                <a:sym typeface="+mn-ea"/>
              </a:rPr>
              <a:t>800</a:t>
            </a:r>
            <a:r>
              <a:rPr lang="zh-CN" altLang="zh-CN" sz="2000" dirty="0">
                <a:latin typeface="微软雅黑" panose="020B0503020204020204" pitchFamily="34" charset="-122"/>
                <a:ea typeface="微软雅黑" panose="020B0503020204020204" pitchFamily="34" charset="-122"/>
                <a:sym typeface="+mn-ea"/>
              </a:rPr>
              <a:t>元为限）】×（</a:t>
            </a:r>
            <a:r>
              <a:rPr lang="en-US" altLang="zh-CN" sz="2000" dirty="0">
                <a:latin typeface="微软雅黑" panose="020B0503020204020204" pitchFamily="34" charset="-122"/>
                <a:ea typeface="+mn-ea"/>
                <a:sym typeface="+mn-ea"/>
              </a:rPr>
              <a:t>1</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mn-ea"/>
                <a:sym typeface="+mn-ea"/>
              </a:rPr>
              <a:t>20%</a:t>
            </a:r>
            <a:r>
              <a:rPr lang="zh-CN" altLang="zh-CN" sz="2000" dirty="0">
                <a:latin typeface="微软雅黑" panose="020B0503020204020204" pitchFamily="34" charset="-122"/>
                <a:ea typeface="微软雅黑" panose="020B0503020204020204" pitchFamily="34" charset="-122"/>
                <a:sym typeface="+mn-ea"/>
              </a:rPr>
              <a:t>）</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dirty="0">
                <a:solidFill>
                  <a:srgbClr val="FF0000"/>
                </a:solidFill>
                <a:latin typeface="微软雅黑" panose="020B0503020204020204" pitchFamily="34" charset="-122"/>
                <a:ea typeface="+mn-ea"/>
                <a:sym typeface="+mn-ea"/>
              </a:rPr>
              <a:t>1</a:t>
            </a:r>
            <a:r>
              <a:rPr lang="zh-CN"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zh-CN" sz="2000" dirty="0">
                <a:latin typeface="微软雅黑" panose="020B0503020204020204" pitchFamily="34" charset="-122"/>
                <a:ea typeface="微软雅黑" panose="020B0503020204020204" pitchFamily="34" charset="-122"/>
                <a:sym typeface="+mn-ea"/>
              </a:rPr>
              <a:t>每次收入的确定：财产租赁所得，以</a:t>
            </a:r>
            <a:r>
              <a:rPr lang="zh-CN" altLang="zh-CN" sz="2000" dirty="0">
                <a:solidFill>
                  <a:srgbClr val="FF0000"/>
                </a:solidFill>
                <a:latin typeface="微软雅黑" panose="020B0503020204020204" pitchFamily="34" charset="-122"/>
                <a:ea typeface="微软雅黑" panose="020B0503020204020204" pitchFamily="34" charset="-122"/>
                <a:sym typeface="+mn-ea"/>
              </a:rPr>
              <a:t>一个月内</a:t>
            </a:r>
            <a:r>
              <a:rPr lang="zh-CN" altLang="zh-CN" sz="2000" dirty="0">
                <a:latin typeface="微软雅黑" panose="020B0503020204020204" pitchFamily="34" charset="-122"/>
                <a:ea typeface="微软雅黑" panose="020B0503020204020204" pitchFamily="34" charset="-122"/>
                <a:sym typeface="+mn-ea"/>
              </a:rPr>
              <a:t>取得的收入</a:t>
            </a:r>
            <a:r>
              <a:rPr lang="zh-CN" altLang="zh-CN" sz="2000" dirty="0">
                <a:solidFill>
                  <a:srgbClr val="FF0000"/>
                </a:solidFill>
                <a:latin typeface="微软雅黑" panose="020B0503020204020204" pitchFamily="34" charset="-122"/>
                <a:ea typeface="微软雅黑" panose="020B0503020204020204" pitchFamily="34" charset="-122"/>
                <a:sym typeface="+mn-ea"/>
              </a:rPr>
              <a:t>为一次</a:t>
            </a:r>
            <a:r>
              <a:rPr lang="zh-CN" altLang="zh-CN" sz="2000" dirty="0">
                <a:latin typeface="微软雅黑" panose="020B0503020204020204" pitchFamily="34" charset="-122"/>
                <a:ea typeface="微软雅黑" panose="020B0503020204020204" pitchFamily="34" charset="-122"/>
                <a:sym typeface="+mn-ea"/>
              </a:rPr>
              <a:t>。</a:t>
            </a:r>
            <a:endParaRPr lang="zh-CN" altLang="zh-CN" sz="2000" dirty="0">
              <a:latin typeface="微软雅黑" panose="020B0503020204020204" pitchFamily="34" charset="-122"/>
              <a:ea typeface="微软雅黑" panose="020B0503020204020204" pitchFamily="34" charset="-122"/>
              <a:sym typeface="+mn-ea"/>
            </a:endParaRPr>
          </a:p>
          <a:p>
            <a:pPr indent="466725" defTabSz="685800">
              <a:spcBef>
                <a:spcPct val="0"/>
              </a:spcBef>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dirty="0">
                <a:solidFill>
                  <a:srgbClr val="FF0000"/>
                </a:solidFill>
                <a:latin typeface="微软雅黑" panose="020B0503020204020204" pitchFamily="34" charset="-122"/>
                <a:ea typeface="微软雅黑" panose="020B0503020204020204" pitchFamily="34" charset="-122"/>
                <a:sym typeface="+mn-ea"/>
              </a:rPr>
              <a:t>2</a:t>
            </a:r>
            <a:r>
              <a:rPr lang="zh-CN"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zh-CN" sz="2000" dirty="0">
                <a:latin typeface="微软雅黑" panose="020B0503020204020204" pitchFamily="34" charset="-122"/>
                <a:ea typeface="微软雅黑" panose="020B0503020204020204" pitchFamily="34" charset="-122"/>
                <a:sym typeface="+mn-ea"/>
              </a:rPr>
              <a:t>个人出租房屋的个人所得税应税收入</a:t>
            </a:r>
            <a:r>
              <a:rPr lang="zh-CN" altLang="zh-CN" sz="2000" dirty="0">
                <a:solidFill>
                  <a:srgbClr val="FF0000"/>
                </a:solidFill>
                <a:latin typeface="微软雅黑" panose="020B0503020204020204" pitchFamily="34" charset="-122"/>
                <a:ea typeface="微软雅黑" panose="020B0503020204020204" pitchFamily="34" charset="-122"/>
                <a:sym typeface="+mn-ea"/>
              </a:rPr>
              <a:t>不含增值税</a:t>
            </a:r>
            <a:r>
              <a:rPr lang="zh-CN" altLang="zh-CN" sz="2000" dirty="0">
                <a:latin typeface="微软雅黑" panose="020B0503020204020204" pitchFamily="34" charset="-122"/>
                <a:ea typeface="微软雅黑" panose="020B0503020204020204" pitchFamily="34" charset="-122"/>
                <a:sym typeface="+mn-ea"/>
              </a:rPr>
              <a:t>，计算房屋出租所得可扣除的税费不包括本次出租缴纳的增值税。个人取得的财产转租收入，属于“财产租赁所得”的征税范围。个人转租房屋的，其向房屋出租方支付的租金及增值税额，在计算转租所得时予以扣除。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【记忆小贴士】</a:t>
            </a:r>
            <a:r>
              <a:rPr lang="zh-CN" altLang="zh-CN" sz="2000" dirty="0">
                <a:latin typeface="微软雅黑" panose="020B0503020204020204" pitchFamily="34" charset="-122"/>
                <a:ea typeface="微软雅黑" panose="020B0503020204020204" pitchFamily="34" charset="-122"/>
                <a:sym typeface="+mn-ea"/>
              </a:rPr>
              <a:t>收入不含增值税，本环节的增值税不能扣，以前环节负担的增值税可以扣。</a:t>
            </a:r>
            <a:endParaRPr lang="zh-CN" altLang="en-US"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endParaRPr lang="zh-CN" altLang="en-US" sz="200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756920" y="1271270"/>
            <a:ext cx="7595870" cy="2436495"/>
            <a:chOff x="5868" y="3651"/>
            <a:chExt cx="7463" cy="3499"/>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2518"/>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50000"/>
                </a:lnSpc>
                <a:spcBef>
                  <a:spcPct val="0"/>
                </a:spcBef>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a:t>
              </a:r>
              <a:r>
                <a:rPr lang="zh-CN" dirty="0">
                  <a:solidFill>
                    <a:srgbClr val="FF0000"/>
                  </a:solidFill>
                  <a:latin typeface="微软雅黑" panose="020B0503020204020204" pitchFamily="34" charset="-122"/>
                  <a:ea typeface="微软雅黑" panose="020B0503020204020204" pitchFamily="34" charset="-122"/>
                  <a:sym typeface="+mn-ea"/>
                </a:rPr>
                <a:t>案例</a:t>
              </a:r>
              <a:r>
                <a:rPr lang="zh-CN" altLang="zh-CN" dirty="0">
                  <a:solidFill>
                    <a:srgbClr val="FF0000"/>
                  </a:solidFill>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中国公民王某</a:t>
              </a:r>
              <a:r>
                <a:rPr lang="en-US" altLang="zh-CN" dirty="0">
                  <a:latin typeface="微软雅黑" panose="020B0503020204020204" pitchFamily="34" charset="-122"/>
                  <a:ea typeface="微软雅黑" panose="020B0503020204020204" pitchFamily="34" charset="-122"/>
                  <a:sym typeface="+mn-ea"/>
                </a:rPr>
                <a:t>1</a:t>
              </a:r>
              <a:r>
                <a:rPr lang="zh-CN" altLang="zh-CN" dirty="0">
                  <a:latin typeface="微软雅黑" panose="020B0503020204020204" pitchFamily="34" charset="-122"/>
                  <a:ea typeface="微软雅黑" panose="020B0503020204020204" pitchFamily="34" charset="-122"/>
                  <a:sym typeface="+mn-ea"/>
                </a:rPr>
                <a:t>月</a:t>
              </a:r>
              <a:r>
                <a:rPr lang="en-US" altLang="zh-CN" dirty="0">
                  <a:latin typeface="微软雅黑" panose="020B0503020204020204" pitchFamily="34" charset="-122"/>
                  <a:ea typeface="微软雅黑" panose="020B0503020204020204" pitchFamily="34" charset="-122"/>
                  <a:sym typeface="+mn-ea"/>
                </a:rPr>
                <a:t>1</a:t>
              </a:r>
              <a:r>
                <a:rPr lang="zh-CN" altLang="zh-CN" dirty="0">
                  <a:latin typeface="微软雅黑" panose="020B0503020204020204" pitchFamily="34" charset="-122"/>
                  <a:ea typeface="微软雅黑" panose="020B0503020204020204" pitchFamily="34" charset="-122"/>
                  <a:sym typeface="+mn-ea"/>
                </a:rPr>
                <a:t>日起将其位于市区的一套住房按市价出租，每月收取不含税租金</a:t>
              </a:r>
              <a:r>
                <a:rPr lang="en-US" altLang="zh-CN" dirty="0">
                  <a:latin typeface="微软雅黑" panose="020B0503020204020204" pitchFamily="34" charset="-122"/>
                  <a:ea typeface="微软雅黑" panose="020B0503020204020204" pitchFamily="34" charset="-122"/>
                  <a:sym typeface="+mn-ea"/>
                </a:rPr>
                <a:t>3 800</a:t>
              </a:r>
              <a:r>
                <a:rPr lang="zh-CN" altLang="zh-CN" dirty="0">
                  <a:latin typeface="微软雅黑" panose="020B0503020204020204" pitchFamily="34" charset="-122"/>
                  <a:ea typeface="微软雅黑" panose="020B0503020204020204" pitchFamily="34" charset="-122"/>
                  <a:sym typeface="+mn-ea"/>
                </a:rPr>
                <a:t>元。</a:t>
              </a:r>
              <a:r>
                <a:rPr lang="en-US" altLang="zh-CN" dirty="0">
                  <a:latin typeface="微软雅黑" panose="020B0503020204020204" pitchFamily="34" charset="-122"/>
                  <a:ea typeface="微软雅黑" panose="020B0503020204020204" pitchFamily="34" charset="-122"/>
                  <a:sym typeface="+mn-ea"/>
                </a:rPr>
                <a:t>1</a:t>
              </a:r>
              <a:r>
                <a:rPr lang="zh-CN" altLang="zh-CN" dirty="0">
                  <a:latin typeface="微软雅黑" panose="020B0503020204020204" pitchFamily="34" charset="-122"/>
                  <a:ea typeface="微软雅黑" panose="020B0503020204020204" pitchFamily="34" charset="-122"/>
                  <a:sym typeface="+mn-ea"/>
                </a:rPr>
                <a:t>月因卫生间漏水发生修缮费用</a:t>
              </a:r>
              <a:r>
                <a:rPr lang="en-US" altLang="zh-CN" dirty="0">
                  <a:latin typeface="微软雅黑" panose="020B0503020204020204" pitchFamily="34" charset="-122"/>
                  <a:ea typeface="微软雅黑" panose="020B0503020204020204" pitchFamily="34" charset="-122"/>
                  <a:sym typeface="+mn-ea"/>
                </a:rPr>
                <a:t>1 200</a:t>
              </a:r>
              <a:r>
                <a:rPr lang="zh-CN" altLang="zh-CN" dirty="0">
                  <a:latin typeface="微软雅黑" panose="020B0503020204020204" pitchFamily="34" charset="-122"/>
                  <a:ea typeface="微软雅黑" panose="020B0503020204020204" pitchFamily="34" charset="-122"/>
                  <a:sym typeface="+mn-ea"/>
                </a:rPr>
                <a:t>元，已取得合法有效的支出凭证，不考虑其他费用扣除，请计算前两个月应纳的个人所得税。</a:t>
              </a: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50900" y="3933190"/>
            <a:ext cx="7606030" cy="1252855"/>
          </a:xfrm>
          <a:prstGeom prst="rect">
            <a:avLst/>
          </a:prstGeom>
          <a:noFill/>
        </p:spPr>
        <p:txBody>
          <a:bodyPr wrap="square" rtlCol="0" anchor="t">
            <a:spAutoFit/>
          </a:bodyPr>
          <a:p>
            <a:pPr indent="466725">
              <a:lnSpc>
                <a:spcPct val="140000"/>
              </a:lnSpc>
              <a:buSzTx/>
              <a:buFont typeface="Arial" panose="020B0604020202020204" pitchFamily="34" charset="0"/>
            </a:pPr>
            <a:r>
              <a:rPr lang="zh-CN" altLang="zh-CN" sz="1800" b="1"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b="1" dirty="0">
                <a:latin typeface="微软雅黑" panose="020B0503020204020204" pitchFamily="34" charset="-122"/>
                <a:ea typeface="微软雅黑" panose="020B0503020204020204" pitchFamily="34" charset="-122"/>
                <a:sym typeface="+mn-ea"/>
              </a:rPr>
              <a:t>应纳个人所得税</a:t>
            </a:r>
            <a:endParaRPr lang="zh-CN" altLang="zh-CN" sz="1800" b="1" dirty="0">
              <a:latin typeface="微软雅黑" panose="020B0503020204020204" pitchFamily="34" charset="-122"/>
              <a:ea typeface="微软雅黑" panose="020B0503020204020204" pitchFamily="34" charset="-122"/>
              <a:sym typeface="+mn-ea"/>
            </a:endParaRPr>
          </a:p>
          <a:p>
            <a:pPr indent="466725">
              <a:lnSpc>
                <a:spcPct val="140000"/>
              </a:lnSpc>
              <a:buSzTx/>
              <a:buFont typeface="Arial" panose="020B0604020202020204" pitchFamily="34" charset="0"/>
            </a:pPr>
            <a:r>
              <a:rPr lang="zh-CN" altLang="zh-CN" sz="1800" b="1" dirty="0">
                <a:latin typeface="微软雅黑" panose="020B0503020204020204" pitchFamily="34" charset="-122"/>
                <a:ea typeface="微软雅黑" panose="020B0503020204020204" pitchFamily="34" charset="-122"/>
                <a:sym typeface="+mn-ea"/>
              </a:rPr>
              <a:t>＝</a:t>
            </a:r>
            <a:r>
              <a:rPr lang="zh-CN" altLang="zh-CN" sz="1800" b="1" dirty="0">
                <a:solidFill>
                  <a:srgbClr val="FF0000"/>
                </a:solidFill>
                <a:latin typeface="微软雅黑" panose="020B0503020204020204" pitchFamily="34" charset="-122"/>
                <a:ea typeface="微软雅黑" panose="020B0503020204020204" pitchFamily="34" charset="-122"/>
                <a:sym typeface="+mn-ea"/>
              </a:rPr>
              <a:t>（</a:t>
            </a:r>
            <a:r>
              <a:rPr lang="en-US" altLang="zh-CN" sz="1800" b="1" dirty="0">
                <a:solidFill>
                  <a:srgbClr val="FF0000"/>
                </a:solidFill>
                <a:latin typeface="微软雅黑" panose="020B0503020204020204" pitchFamily="34" charset="-122"/>
                <a:ea typeface="微软雅黑" panose="020B0503020204020204" pitchFamily="34" charset="-122"/>
                <a:sym typeface="+mn-ea"/>
              </a:rPr>
              <a:t>3 800</a:t>
            </a:r>
            <a:r>
              <a:rPr lang="zh-CN" altLang="zh-CN" sz="1800" b="1" dirty="0">
                <a:solidFill>
                  <a:srgbClr val="FF0000"/>
                </a:solidFill>
                <a:latin typeface="微软雅黑" panose="020B0503020204020204" pitchFamily="34" charset="-122"/>
                <a:ea typeface="微软雅黑" panose="020B0503020204020204" pitchFamily="34" charset="-122"/>
                <a:sym typeface="+mn-ea"/>
              </a:rPr>
              <a:t>－</a:t>
            </a:r>
            <a:r>
              <a:rPr lang="en-US" altLang="zh-CN" sz="1800" b="1" dirty="0">
                <a:solidFill>
                  <a:srgbClr val="FF0000"/>
                </a:solidFill>
                <a:latin typeface="微软雅黑" panose="020B0503020204020204" pitchFamily="34" charset="-122"/>
                <a:ea typeface="微软雅黑" panose="020B0503020204020204" pitchFamily="34" charset="-122"/>
                <a:sym typeface="+mn-ea"/>
              </a:rPr>
              <a:t>800</a:t>
            </a:r>
            <a:r>
              <a:rPr lang="zh-CN" altLang="zh-CN" sz="1800" b="1" dirty="0">
                <a:solidFill>
                  <a:srgbClr val="FF0000"/>
                </a:solidFill>
                <a:latin typeface="微软雅黑" panose="020B0503020204020204" pitchFamily="34" charset="-122"/>
                <a:ea typeface="微软雅黑" panose="020B0503020204020204" pitchFamily="34" charset="-122"/>
                <a:sym typeface="+mn-ea"/>
              </a:rPr>
              <a:t>－</a:t>
            </a:r>
            <a:r>
              <a:rPr lang="en-US" altLang="zh-CN" sz="1800" b="1" dirty="0">
                <a:solidFill>
                  <a:srgbClr val="FF0000"/>
                </a:solidFill>
                <a:latin typeface="微软雅黑" panose="020B0503020204020204" pitchFamily="34" charset="-122"/>
                <a:ea typeface="微软雅黑" panose="020B0503020204020204" pitchFamily="34" charset="-122"/>
                <a:sym typeface="+mn-ea"/>
              </a:rPr>
              <a:t>800</a:t>
            </a:r>
            <a:r>
              <a:rPr lang="zh-CN" altLang="zh-CN" sz="1800" b="1" dirty="0">
                <a:solidFill>
                  <a:srgbClr val="FF0000"/>
                </a:solidFill>
                <a:latin typeface="微软雅黑" panose="020B0503020204020204" pitchFamily="34" charset="-122"/>
                <a:ea typeface="微软雅黑" panose="020B0503020204020204" pitchFamily="34" charset="-122"/>
                <a:sym typeface="+mn-ea"/>
              </a:rPr>
              <a:t>）</a:t>
            </a: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10%</a:t>
            </a:r>
            <a:r>
              <a:rPr lang="zh-CN" altLang="zh-CN" sz="1800" b="1" dirty="0">
                <a:latin typeface="微软雅黑" panose="020B0503020204020204" pitchFamily="34" charset="-122"/>
                <a:ea typeface="微软雅黑" panose="020B0503020204020204" pitchFamily="34" charset="-122"/>
                <a:sym typeface="+mn-ea"/>
              </a:rPr>
              <a:t>＋</a:t>
            </a:r>
            <a:r>
              <a:rPr lang="zh-CN" altLang="zh-CN" sz="1800" b="1" dirty="0">
                <a:solidFill>
                  <a:srgbClr val="FF0000"/>
                </a:solidFill>
                <a:latin typeface="微软雅黑" panose="020B0503020204020204" pitchFamily="34" charset="-122"/>
                <a:ea typeface="微软雅黑" panose="020B0503020204020204" pitchFamily="34" charset="-122"/>
                <a:sym typeface="+mn-ea"/>
              </a:rPr>
              <a:t>（</a:t>
            </a:r>
            <a:r>
              <a:rPr lang="en-US" altLang="zh-CN" sz="1800" b="1" dirty="0">
                <a:solidFill>
                  <a:srgbClr val="FF0000"/>
                </a:solidFill>
                <a:latin typeface="微软雅黑" panose="020B0503020204020204" pitchFamily="34" charset="-122"/>
                <a:ea typeface="微软雅黑" panose="020B0503020204020204" pitchFamily="34" charset="-122"/>
                <a:sym typeface="+mn-ea"/>
              </a:rPr>
              <a:t>3 800</a:t>
            </a:r>
            <a:r>
              <a:rPr lang="zh-CN" altLang="zh-CN" sz="1800" b="1" dirty="0">
                <a:solidFill>
                  <a:srgbClr val="FF0000"/>
                </a:solidFill>
                <a:latin typeface="微软雅黑" panose="020B0503020204020204" pitchFamily="34" charset="-122"/>
                <a:ea typeface="微软雅黑" panose="020B0503020204020204" pitchFamily="34" charset="-122"/>
                <a:sym typeface="+mn-ea"/>
              </a:rPr>
              <a:t>－</a:t>
            </a:r>
            <a:r>
              <a:rPr lang="en-US" altLang="zh-CN" sz="1800" b="1" dirty="0">
                <a:solidFill>
                  <a:srgbClr val="FF0000"/>
                </a:solidFill>
                <a:latin typeface="微软雅黑" panose="020B0503020204020204" pitchFamily="34" charset="-122"/>
                <a:ea typeface="微软雅黑" panose="020B0503020204020204" pitchFamily="34" charset="-122"/>
                <a:sym typeface="+mn-ea"/>
              </a:rPr>
              <a:t>400</a:t>
            </a:r>
            <a:r>
              <a:rPr lang="zh-CN" altLang="zh-CN" sz="1800" b="1" dirty="0">
                <a:solidFill>
                  <a:srgbClr val="FF0000"/>
                </a:solidFill>
                <a:latin typeface="微软雅黑" panose="020B0503020204020204" pitchFamily="34" charset="-122"/>
                <a:ea typeface="微软雅黑" panose="020B0503020204020204" pitchFamily="34" charset="-122"/>
                <a:sym typeface="+mn-ea"/>
              </a:rPr>
              <a:t>－</a:t>
            </a:r>
            <a:r>
              <a:rPr lang="en-US" altLang="zh-CN" sz="1800" b="1" dirty="0">
                <a:solidFill>
                  <a:srgbClr val="FF0000"/>
                </a:solidFill>
                <a:latin typeface="微软雅黑" panose="020B0503020204020204" pitchFamily="34" charset="-122"/>
                <a:ea typeface="微软雅黑" panose="020B0503020204020204" pitchFamily="34" charset="-122"/>
                <a:sym typeface="+mn-ea"/>
              </a:rPr>
              <a:t>800</a:t>
            </a:r>
            <a:r>
              <a:rPr lang="zh-CN" altLang="zh-CN" sz="1800" b="1" dirty="0">
                <a:solidFill>
                  <a:srgbClr val="FF0000"/>
                </a:solidFill>
                <a:latin typeface="微软雅黑" panose="020B0503020204020204" pitchFamily="34" charset="-122"/>
                <a:ea typeface="微软雅黑" panose="020B0503020204020204" pitchFamily="34" charset="-122"/>
                <a:sym typeface="+mn-ea"/>
              </a:rPr>
              <a:t>）</a:t>
            </a: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10%</a:t>
            </a:r>
            <a:endParaRPr lang="en-US" altLang="zh-CN" sz="1800" b="1" dirty="0">
              <a:latin typeface="微软雅黑" panose="020B0503020204020204" pitchFamily="34" charset="-122"/>
              <a:ea typeface="微软雅黑" panose="020B0503020204020204" pitchFamily="34" charset="-122"/>
              <a:sym typeface="+mn-ea"/>
            </a:endParaRPr>
          </a:p>
          <a:p>
            <a:pPr indent="466725">
              <a:lnSpc>
                <a:spcPct val="140000"/>
              </a:lnSpc>
              <a:buSzTx/>
              <a:buFont typeface="Arial" panose="020B0604020202020204" pitchFamily="34" charset="0"/>
            </a:pPr>
            <a:r>
              <a:rPr lang="zh-CN" altLang="zh-CN" sz="1800" b="1" dirty="0">
                <a:latin typeface="微软雅黑" panose="020B0503020204020204" pitchFamily="34" charset="-122"/>
                <a:ea typeface="微软雅黑" panose="020B0503020204020204" pitchFamily="34" charset="-122"/>
                <a:sym typeface="+mn-ea"/>
              </a:rPr>
              <a:t>＝</a:t>
            </a:r>
            <a:r>
              <a:rPr lang="en-US" altLang="zh-CN" sz="1800" b="1" dirty="0">
                <a:latin typeface="微软雅黑" panose="020B0503020204020204" pitchFamily="34" charset="-122"/>
                <a:ea typeface="微软雅黑" panose="020B0503020204020204" pitchFamily="34" charset="-122"/>
                <a:sym typeface="+mn-ea"/>
              </a:rPr>
              <a:t>480</a:t>
            </a:r>
            <a:r>
              <a:rPr lang="zh-CN" altLang="zh-CN" sz="1800" b="1" dirty="0">
                <a:latin typeface="微软雅黑" panose="020B0503020204020204" pitchFamily="34" charset="-122"/>
                <a:ea typeface="微软雅黑" panose="020B0503020204020204" pitchFamily="34" charset="-122"/>
                <a:sym typeface="+mn-ea"/>
              </a:rPr>
              <a:t>（元）</a:t>
            </a:r>
            <a:endParaRPr lang="zh-CN" altLang="zh-CN" sz="1800" kern="1200" dirty="0">
              <a:solidFill>
                <a:schemeClr val="tx1"/>
              </a:solidFill>
              <a:latin typeface="微软雅黑" panose="020B0503020204020204" pitchFamily="34" charset="-122"/>
              <a:ea typeface="微软雅黑" panose="020B0503020204020204" pitchFamily="34" charset="-122"/>
              <a:cs typeface="+mn-cs"/>
              <a:sym typeface="+mn-ea"/>
            </a:endParaRPr>
          </a:p>
        </p:txBody>
      </p:sp>
      <p:sp>
        <p:nvSpPr>
          <p:cNvPr id="2" name="文本框 1"/>
          <p:cNvSpPr txBox="1"/>
          <p:nvPr/>
        </p:nvSpPr>
        <p:spPr>
          <a:xfrm>
            <a:off x="1312545" y="595630"/>
            <a:ext cx="4177030" cy="460375"/>
          </a:xfrm>
          <a:prstGeom prst="rect">
            <a:avLst/>
          </a:prstGeom>
          <a:noFill/>
        </p:spPr>
        <p:txBody>
          <a:bodyPr wrap="square" rtlCol="0">
            <a:spAutoFit/>
          </a:bodyPr>
          <a:p>
            <a:r>
              <a:rPr lang="zh-CN" altLang="en-US" sz="2400">
                <a:latin typeface="微软雅黑" panose="020B0503020204020204" pitchFamily="34" charset="-122"/>
                <a:ea typeface="微软雅黑" panose="020B0503020204020204" pitchFamily="34" charset="-122"/>
              </a:rPr>
              <a:t>（二）应纳税额的计算</a:t>
            </a:r>
            <a:endParaRPr lang="zh-CN" altLang="en-US" sz="24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2689" name="Rectangle 3"/>
          <p:cNvSpPr>
            <a:spLocks noGrp="1"/>
          </p:cNvSpPr>
          <p:nvPr>
            <p:ph idx="1"/>
          </p:nvPr>
        </p:nvSpPr>
        <p:spPr>
          <a:xfrm>
            <a:off x="539115" y="332740"/>
            <a:ext cx="8229600" cy="673100"/>
          </a:xfrm>
        </p:spPr>
        <p:txBody>
          <a:bodyPr wrap="square" lIns="91440" tIns="45720" rIns="91440" bIns="45720" anchor="t" anchorCtr="0"/>
          <a:p>
            <a:pPr eaLnBrk="1" hangingPunct="1">
              <a:lnSpc>
                <a:spcPct val="90000"/>
              </a:lnSpc>
            </a:pPr>
            <a:r>
              <a:rPr lang="zh-CN" altLang="zh-CN" sz="2400" kern="1200" dirty="0">
                <a:solidFill>
                  <a:srgbClr val="1318EB"/>
                </a:solidFill>
                <a:latin typeface="微软雅黑" panose="020B0503020204020204" pitchFamily="34" charset="-122"/>
                <a:ea typeface="微软雅黑" panose="020B0503020204020204" pitchFamily="34" charset="-122"/>
                <a:sym typeface="+mn-ea"/>
              </a:rPr>
              <a:t>四、财产转让所得应纳税额的计算</a:t>
            </a:r>
            <a:endParaRPr lang="zh-CN" altLang="zh-CN" sz="2400" b="1" kern="1200" dirty="0">
              <a:solidFill>
                <a:srgbClr val="1318EB"/>
              </a:solidFill>
              <a:latin typeface="微软雅黑" panose="020B0503020204020204" pitchFamily="34" charset="-122"/>
              <a:ea typeface="微软雅黑" panose="020B0503020204020204" pitchFamily="34" charset="-122"/>
              <a:cs typeface="+mn-cs"/>
            </a:endParaRPr>
          </a:p>
          <a:p>
            <a:pPr eaLnBrk="1" hangingPunct="1">
              <a:lnSpc>
                <a:spcPct val="90000"/>
              </a:lnSpc>
            </a:pPr>
            <a:endParaRPr lang="zh-CN" altLang="en-US" sz="2400" dirty="0"/>
          </a:p>
        </p:txBody>
      </p:sp>
      <p:sp>
        <p:nvSpPr>
          <p:cNvPr id="6" name="文本框 5"/>
          <p:cNvSpPr txBox="1"/>
          <p:nvPr/>
        </p:nvSpPr>
        <p:spPr>
          <a:xfrm>
            <a:off x="511175" y="765175"/>
            <a:ext cx="8091805" cy="3415030"/>
          </a:xfrm>
          <a:prstGeom prst="rect">
            <a:avLst/>
          </a:prstGeom>
          <a:noFill/>
        </p:spPr>
        <p:txBody>
          <a:bodyPr wrap="square" rtlCol="0">
            <a:spAutoFit/>
          </a:bodyPr>
          <a:p>
            <a:pPr indent="466725" defTabSz="685800">
              <a:lnSpc>
                <a:spcPct val="120000"/>
              </a:lnSpc>
              <a:buClrTx/>
              <a:buSzTx/>
            </a:pPr>
            <a:r>
              <a:rPr lang="zh-CN" altLang="zh-CN" sz="2000" b="1" dirty="0">
                <a:latin typeface="微软雅黑" panose="020B0503020204020204" pitchFamily="34" charset="-122"/>
                <a:ea typeface="微软雅黑" panose="020B0503020204020204" pitchFamily="34" charset="-122"/>
                <a:sym typeface="+mn-ea"/>
              </a:rPr>
              <a:t>（一）应纳税所得额</a:t>
            </a:r>
            <a:endParaRPr lang="zh-CN" altLang="zh-CN" sz="2000" b="1" dirty="0">
              <a:latin typeface="微软雅黑" panose="020B0503020204020204" pitchFamily="34" charset="-122"/>
              <a:ea typeface="微软雅黑" panose="020B0503020204020204" pitchFamily="34" charset="-122"/>
              <a:sym typeface="+mn-ea"/>
            </a:endParaRPr>
          </a:p>
          <a:p>
            <a:pPr indent="466725" defTabSz="685800">
              <a:lnSpc>
                <a:spcPct val="120000"/>
              </a:lnSpc>
              <a:buClrTx/>
              <a:buSzTx/>
            </a:pPr>
            <a:r>
              <a:rPr lang="zh-CN" altLang="zh-CN" sz="2000" dirty="0">
                <a:latin typeface="微软雅黑" panose="020B0503020204020204" pitchFamily="34" charset="-122"/>
                <a:ea typeface="微软雅黑" panose="020B0503020204020204" pitchFamily="34" charset="-122"/>
                <a:sym typeface="+mn-ea"/>
              </a:rPr>
              <a:t>指个人转让有价证券、股权、合伙企业中的财产份额、不动产、机器设备、车船以及其他财产取得的所得。</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buClrTx/>
              <a:buSzTx/>
            </a:pPr>
            <a:r>
              <a:rPr lang="zh-CN" altLang="zh-CN" sz="2000" dirty="0">
                <a:latin typeface="微软雅黑" panose="020B0503020204020204" pitchFamily="34" charset="-122"/>
                <a:ea typeface="微软雅黑" panose="020B0503020204020204" pitchFamily="34" charset="-122"/>
                <a:sym typeface="+mn-ea"/>
              </a:rPr>
              <a:t>应纳税所得额＝收入总额－财产原值－合理费用</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dirty="0">
                <a:solidFill>
                  <a:srgbClr val="FF0000"/>
                </a:solidFill>
                <a:latin typeface="微软雅黑" panose="020B0503020204020204" pitchFamily="34" charset="-122"/>
                <a:ea typeface="微软雅黑" panose="020B0503020204020204" pitchFamily="34" charset="-122"/>
                <a:sym typeface="+mn-ea"/>
              </a:rPr>
              <a:t>1</a:t>
            </a:r>
            <a:r>
              <a:rPr lang="zh-CN"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zh-CN" sz="2000" dirty="0">
                <a:latin typeface="微软雅黑" panose="020B0503020204020204" pitchFamily="34" charset="-122"/>
                <a:ea typeface="微软雅黑" panose="020B0503020204020204" pitchFamily="34" charset="-122"/>
                <a:sym typeface="+mn-ea"/>
              </a:rPr>
              <a:t>个人转让房屋的个人所得税</a:t>
            </a:r>
            <a:r>
              <a:rPr lang="zh-CN" altLang="zh-CN" sz="2000" dirty="0">
                <a:solidFill>
                  <a:srgbClr val="FF0000"/>
                </a:solidFill>
                <a:latin typeface="微软雅黑" panose="020B0503020204020204" pitchFamily="34" charset="-122"/>
                <a:ea typeface="微软雅黑" panose="020B0503020204020204" pitchFamily="34" charset="-122"/>
                <a:sym typeface="+mn-ea"/>
              </a:rPr>
              <a:t>应税收入不含增值税</a:t>
            </a:r>
            <a:r>
              <a:rPr lang="zh-CN" altLang="zh-CN" sz="2000" dirty="0">
                <a:latin typeface="微软雅黑" panose="020B0503020204020204" pitchFamily="34" charset="-122"/>
                <a:ea typeface="微软雅黑" panose="020B0503020204020204" pitchFamily="34" charset="-122"/>
                <a:sym typeface="+mn-ea"/>
              </a:rPr>
              <a:t>，其取得房屋时所支付价款中包含的增值税计入财产原值，计算转让所得时可扣除的税费不包括本次转让缴纳的增值税。 </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【记忆小贴士】</a:t>
            </a:r>
            <a:r>
              <a:rPr lang="zh-CN" altLang="zh-CN" sz="2000" dirty="0">
                <a:latin typeface="微软雅黑" panose="020B0503020204020204" pitchFamily="34" charset="-122"/>
                <a:ea typeface="微软雅黑" panose="020B0503020204020204" pitchFamily="34" charset="-122"/>
                <a:sym typeface="+mn-ea"/>
              </a:rPr>
              <a:t>收入不含增值税，本环节的增值税不能扣，以前取得时负担的增值税可以计入财产原值扣。</a:t>
            </a:r>
            <a:endParaRPr lang="zh-CN" altLang="en-US" sz="200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83260" y="908685"/>
            <a:ext cx="7898765" cy="4154170"/>
          </a:xfrm>
          <a:prstGeom prst="rect">
            <a:avLst/>
          </a:prstGeom>
          <a:noFill/>
        </p:spPr>
        <p:txBody>
          <a:bodyPr wrap="square" rtlCol="0">
            <a:spAutoFit/>
          </a:bodyPr>
          <a:p>
            <a:pPr indent="466725" defTabSz="685800">
              <a:lnSpc>
                <a:spcPct val="120000"/>
              </a:lnSpc>
              <a:spcBef>
                <a:spcPts val="0"/>
              </a:spcBef>
              <a:spcAft>
                <a:spcPts val="0"/>
              </a:spcAft>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dirty="0">
                <a:solidFill>
                  <a:srgbClr val="FF0000"/>
                </a:solidFill>
                <a:latin typeface="微软雅黑" panose="020B0503020204020204" pitchFamily="34" charset="-122"/>
                <a:ea typeface="微软雅黑" panose="020B0503020204020204" pitchFamily="34" charset="-122"/>
                <a:sym typeface="+mn-ea"/>
              </a:rPr>
              <a:t>2</a:t>
            </a:r>
            <a:r>
              <a:rPr lang="zh-CN"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zh-CN" sz="2000" dirty="0">
                <a:latin typeface="微软雅黑" panose="020B0503020204020204" pitchFamily="34" charset="-122"/>
                <a:ea typeface="微软雅黑" panose="020B0503020204020204" pitchFamily="34" charset="-122"/>
                <a:sym typeface="+mn-ea"/>
              </a:rPr>
              <a:t>财产原值，按照下列方法计算：</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1</a:t>
            </a:r>
            <a:r>
              <a:rPr lang="zh-CN" altLang="zh-CN" sz="2000" dirty="0">
                <a:latin typeface="微软雅黑" panose="020B0503020204020204" pitchFamily="34" charset="-122"/>
                <a:ea typeface="微软雅黑" panose="020B0503020204020204" pitchFamily="34" charset="-122"/>
                <a:sym typeface="+mn-ea"/>
              </a:rPr>
              <a:t>）有价证券，为买入价以及买入时按照规定交纳的有关费用；</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2</a:t>
            </a:r>
            <a:r>
              <a:rPr lang="zh-CN" altLang="zh-CN" sz="2000" dirty="0">
                <a:latin typeface="微软雅黑" panose="020B0503020204020204" pitchFamily="34" charset="-122"/>
                <a:ea typeface="微软雅黑" panose="020B0503020204020204" pitchFamily="34" charset="-122"/>
                <a:sym typeface="+mn-ea"/>
              </a:rPr>
              <a:t>）建筑物，为建造费或者购进价格以及其他有关费用；</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3</a:t>
            </a:r>
            <a:r>
              <a:rPr lang="zh-CN" altLang="zh-CN" sz="2000" dirty="0">
                <a:latin typeface="微软雅黑" panose="020B0503020204020204" pitchFamily="34" charset="-122"/>
                <a:ea typeface="微软雅黑" panose="020B0503020204020204" pitchFamily="34" charset="-122"/>
                <a:sym typeface="+mn-ea"/>
              </a:rPr>
              <a:t>）土地使用权，为取得土地使用权所支付的金额、开发土地的费用以及其他有关费用；</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4</a:t>
            </a:r>
            <a:r>
              <a:rPr lang="zh-CN" altLang="zh-CN" sz="2000" dirty="0">
                <a:latin typeface="微软雅黑" panose="020B0503020204020204" pitchFamily="34" charset="-122"/>
                <a:ea typeface="微软雅黑" panose="020B0503020204020204" pitchFamily="34" charset="-122"/>
                <a:sym typeface="+mn-ea"/>
              </a:rPr>
              <a:t>）机器设备、车船，为购进价格、运输费、安装费以及其他有关费用。</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5</a:t>
            </a:r>
            <a:r>
              <a:rPr lang="zh-CN" altLang="zh-CN" sz="2000" dirty="0">
                <a:latin typeface="微软雅黑" panose="020B0503020204020204" pitchFamily="34" charset="-122"/>
                <a:ea typeface="微软雅黑" panose="020B0503020204020204" pitchFamily="34" charset="-122"/>
                <a:sym typeface="+mn-ea"/>
              </a:rPr>
              <a:t>）其他财产，参照上述规定的方法确定财产原值。</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dirty="0">
                <a:latin typeface="微软雅黑" panose="020B0503020204020204" pitchFamily="34" charset="-122"/>
                <a:ea typeface="微软雅黑" panose="020B0503020204020204" pitchFamily="34" charset="-122"/>
                <a:sym typeface="+mn-ea"/>
              </a:rPr>
              <a:t>纳税人未提供完整、准确的财产原值凭证，不能正确计算财产原值的，由主管税务机关核定其财产原值。</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spcBef>
                <a:spcPts val="0"/>
              </a:spcBef>
              <a:spcAft>
                <a:spcPts val="0"/>
              </a:spcAft>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【提示</a:t>
            </a:r>
            <a:r>
              <a:rPr lang="en-US" altLang="zh-CN" sz="2000" dirty="0">
                <a:solidFill>
                  <a:srgbClr val="FF0000"/>
                </a:solidFill>
                <a:latin typeface="微软雅黑" panose="020B0503020204020204" pitchFamily="34" charset="-122"/>
                <a:ea typeface="+mn-ea"/>
                <a:sym typeface="+mn-ea"/>
              </a:rPr>
              <a:t>3</a:t>
            </a:r>
            <a:r>
              <a:rPr lang="zh-CN" altLang="zh-CN" sz="2000" dirty="0">
                <a:solidFill>
                  <a:srgbClr val="FF0000"/>
                </a:solidFill>
                <a:latin typeface="微软雅黑" panose="020B0503020204020204" pitchFamily="34" charset="-122"/>
                <a:ea typeface="微软雅黑" panose="020B0503020204020204" pitchFamily="34" charset="-122"/>
                <a:sym typeface="+mn-ea"/>
              </a:rPr>
              <a:t>】</a:t>
            </a:r>
            <a:r>
              <a:rPr lang="zh-CN" altLang="zh-CN" sz="2000" dirty="0">
                <a:latin typeface="微软雅黑" panose="020B0503020204020204" pitchFamily="34" charset="-122"/>
                <a:ea typeface="微软雅黑" panose="020B0503020204020204" pitchFamily="34" charset="-122"/>
                <a:sym typeface="+mn-ea"/>
              </a:rPr>
              <a:t>合理费用，是指卖出财产时按照规定支付的有关税费。</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19480" y="621030"/>
            <a:ext cx="7609840" cy="5026025"/>
          </a:xfrm>
          <a:prstGeom prst="rect">
            <a:avLst/>
          </a:prstGeom>
          <a:noFill/>
        </p:spPr>
        <p:txBody>
          <a:bodyPr wrap="square" rtlCol="0">
            <a:noAutofit/>
          </a:bodyPr>
          <a:p>
            <a:pPr>
              <a:lnSpc>
                <a:spcPct val="120000"/>
              </a:lnSpc>
              <a:spcBef>
                <a:spcPts val="0"/>
              </a:spcBef>
              <a:spcAft>
                <a:spcPts val="0"/>
              </a:spcAft>
            </a:pPr>
            <a:r>
              <a:rPr lang="zh-CN" altLang="en-US" sz="2400" b="1"/>
              <a:t>(二)应纳税额的计算</a:t>
            </a:r>
            <a:endParaRPr lang="zh-CN" altLang="en-US" sz="2400" b="1"/>
          </a:p>
          <a:p>
            <a:pPr>
              <a:lnSpc>
                <a:spcPct val="120000"/>
              </a:lnSpc>
              <a:spcBef>
                <a:spcPts val="0"/>
              </a:spcBef>
              <a:spcAft>
                <a:spcPts val="0"/>
              </a:spcAft>
            </a:pPr>
            <a:endParaRPr lang="zh-CN" altLang="en-US" sz="2000" b="1"/>
          </a:p>
          <a:p>
            <a:pPr>
              <a:lnSpc>
                <a:spcPct val="120000"/>
              </a:lnSpc>
              <a:spcBef>
                <a:spcPts val="0"/>
              </a:spcBef>
              <a:spcAft>
                <a:spcPts val="0"/>
              </a:spcAft>
            </a:pPr>
            <a:r>
              <a:rPr lang="zh-CN" altLang="en-US" sz="2000" b="1"/>
              <a:t> </a:t>
            </a:r>
            <a:r>
              <a:rPr lang="en-US" altLang="zh-CN" sz="2000" b="1"/>
              <a:t>      </a:t>
            </a:r>
            <a:r>
              <a:rPr lang="zh-CN" altLang="en-US" sz="2000" b="1"/>
              <a:t>财产转让所得适用20%的比例税率。计算公式：</a:t>
            </a:r>
            <a:endParaRPr lang="zh-CN" altLang="en-US" sz="2000" b="1"/>
          </a:p>
          <a:p>
            <a:pPr>
              <a:lnSpc>
                <a:spcPct val="120000"/>
              </a:lnSpc>
              <a:spcBef>
                <a:spcPts val="0"/>
              </a:spcBef>
              <a:spcAft>
                <a:spcPts val="0"/>
              </a:spcAft>
            </a:pPr>
            <a:r>
              <a:rPr lang="zh-CN" altLang="en-US" sz="2000" b="1"/>
              <a:t>应纳税额=应纳税所得额×适用税率</a:t>
            </a:r>
            <a:endParaRPr lang="zh-CN" altLang="en-US" sz="2000" b="1"/>
          </a:p>
          <a:p>
            <a:pPr>
              <a:lnSpc>
                <a:spcPct val="120000"/>
              </a:lnSpc>
              <a:spcBef>
                <a:spcPts val="0"/>
              </a:spcBef>
              <a:spcAft>
                <a:spcPts val="0"/>
              </a:spcAft>
            </a:pPr>
            <a:endParaRPr lang="zh-CN" altLang="en-US" sz="2000" b="1"/>
          </a:p>
          <a:p>
            <a:pPr>
              <a:lnSpc>
                <a:spcPct val="120000"/>
              </a:lnSpc>
              <a:spcBef>
                <a:spcPts val="0"/>
              </a:spcBef>
              <a:spcAft>
                <a:spcPts val="0"/>
              </a:spcAft>
            </a:pPr>
            <a:r>
              <a:rPr lang="zh-CN" altLang="en-US" sz="2000" b="1">
                <a:solidFill>
                  <a:srgbClr val="FF0000"/>
                </a:solidFill>
              </a:rPr>
              <a:t>【工作实例6-6】</a:t>
            </a:r>
            <a:r>
              <a:rPr lang="zh-CN" altLang="en-US" sz="2000" b="1"/>
              <a:t>赵先生个人建房一幢，造价278000元，支付其他费用35000元。该个人建成后将房屋出售，售价400000元，在售房过程中按规定支付交易费等相关税费26000元。计算赵先生应纳个人所得税。</a:t>
            </a:r>
            <a:endParaRPr lang="zh-CN" altLang="en-US" sz="2000" b="1"/>
          </a:p>
          <a:p>
            <a:pPr>
              <a:lnSpc>
                <a:spcPct val="120000"/>
              </a:lnSpc>
              <a:spcBef>
                <a:spcPts val="0"/>
              </a:spcBef>
              <a:spcAft>
                <a:spcPts val="0"/>
              </a:spcAft>
            </a:pPr>
            <a:r>
              <a:rPr lang="zh-CN" altLang="en-US" sz="2000" b="1">
                <a:solidFill>
                  <a:srgbClr val="FF0000"/>
                </a:solidFill>
              </a:rPr>
              <a:t>【解析】</a:t>
            </a:r>
            <a:endParaRPr lang="zh-CN" altLang="en-US" sz="2000" b="1">
              <a:solidFill>
                <a:srgbClr val="FF0000"/>
              </a:solidFill>
            </a:endParaRPr>
          </a:p>
          <a:p>
            <a:pPr>
              <a:lnSpc>
                <a:spcPct val="120000"/>
              </a:lnSpc>
              <a:spcBef>
                <a:spcPts val="0"/>
              </a:spcBef>
              <a:spcAft>
                <a:spcPts val="0"/>
              </a:spcAft>
            </a:pPr>
            <a:r>
              <a:rPr lang="zh-CN" altLang="en-US" sz="2000" b="1"/>
              <a:t>(1)应纳税所得额=财产转让收入-财产原值-合理费用</a:t>
            </a:r>
            <a:endParaRPr lang="zh-CN" altLang="en-US" sz="2000" b="1"/>
          </a:p>
          <a:p>
            <a:pPr>
              <a:lnSpc>
                <a:spcPct val="120000"/>
              </a:lnSpc>
              <a:spcBef>
                <a:spcPts val="0"/>
              </a:spcBef>
              <a:spcAft>
                <a:spcPts val="0"/>
              </a:spcAft>
            </a:pPr>
            <a:r>
              <a:rPr lang="zh-CN" altLang="en-US" sz="2000" b="1"/>
              <a:t>= 400000-(278000+35000)-26000=61000(元)</a:t>
            </a:r>
            <a:endParaRPr lang="zh-CN" altLang="en-US" sz="2000" b="1"/>
          </a:p>
          <a:p>
            <a:pPr>
              <a:lnSpc>
                <a:spcPct val="120000"/>
              </a:lnSpc>
              <a:spcBef>
                <a:spcPts val="0"/>
              </a:spcBef>
              <a:spcAft>
                <a:spcPts val="0"/>
              </a:spcAft>
            </a:pPr>
            <a:r>
              <a:rPr lang="zh-CN" altLang="en-US" sz="2000" b="1"/>
              <a:t>(2)应纳税额=61000×20%=12200(元)</a:t>
            </a:r>
            <a:endParaRPr lang="zh-CN" altLang="en-US" sz="2000" b="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a:graphicFrameLocks noGrp="1"/>
          </p:cNvGraphicFramePr>
          <p:nvPr>
            <p:custDataLst>
              <p:tags r:id="rId1"/>
            </p:custDataLst>
          </p:nvPr>
        </p:nvGraphicFramePr>
        <p:xfrm>
          <a:off x="899160" y="908685"/>
          <a:ext cx="6679565" cy="4023360"/>
        </p:xfrm>
        <a:graphic>
          <a:graphicData uri="http://schemas.openxmlformats.org/drawingml/2006/table">
            <a:tbl>
              <a:tblPr/>
              <a:tblGrid>
                <a:gridCol w="1087755"/>
                <a:gridCol w="2193290"/>
                <a:gridCol w="723265"/>
                <a:gridCol w="874394"/>
                <a:gridCol w="927582"/>
                <a:gridCol w="873125"/>
              </a:tblGrid>
              <a:tr h="365760">
                <a:tc rowSpan="2" gridSpan="2">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境内居住时间</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rowSpan="2" hMerge="1">
                  <a:tcPr>
                    <a:lnR w="12700">
                      <a:solidFill>
                        <a:schemeClr val="tx1"/>
                      </a:solidFill>
                      <a:prstDash val="solid"/>
                    </a:lnR>
                    <a:lnT w="12700">
                      <a:solidFill>
                        <a:schemeClr val="tx1"/>
                      </a:solidFill>
                      <a:prstDash val="solid"/>
                    </a:lnT>
                  </a:tcPr>
                </a:tc>
                <a:tc gridSpan="2">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境内所得</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c gridSpan="2">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境外所得</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hMerge="1">
                  <a:tcPr>
                    <a:lnR w="12700">
                      <a:solidFill>
                        <a:schemeClr val="tx1"/>
                      </a:solidFill>
                      <a:prstDash val="solid"/>
                    </a:lnR>
                    <a:lnT w="12700">
                      <a:solidFill>
                        <a:schemeClr val="tx1"/>
                      </a:solidFill>
                      <a:prstDash val="solid"/>
                    </a:lnT>
                    <a:lnB w="12700">
                      <a:solidFill>
                        <a:schemeClr val="tx1"/>
                      </a:solidFill>
                      <a:prstDash val="solid"/>
                    </a:lnB>
                  </a:tcPr>
                </a:tc>
              </a:tr>
              <a:tr h="0">
                <a:tc vMerge="1" gridSpan="2">
                  <a:tcPr>
                    <a:lnL w="12700">
                      <a:solidFill>
                        <a:schemeClr val="tx1"/>
                      </a:solidFill>
                      <a:prstDash val="solid"/>
                    </a:lnL>
                    <a:lnB w="12700">
                      <a:solidFill>
                        <a:schemeClr val="tx1"/>
                      </a:solidFill>
                      <a:prstDash val="solid"/>
                    </a:lnB>
                  </a:tcPr>
                </a:tc>
                <a:tc vMerge="1" hMerge="1">
                  <a:tcPr>
                    <a:lnR w="12700">
                      <a:solidFill>
                        <a:schemeClr val="tx1"/>
                      </a:solidFill>
                      <a:prstDash val="solid"/>
                    </a:lnR>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境内</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支付</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境外支付</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境内支付</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境外支付</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rowSpan="2">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不满</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183</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天 </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）连续或累计不超过</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90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天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免税</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2</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90</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183</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天之内</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rowSpan="2">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满</a:t>
                      </a:r>
                      <a:r>
                        <a:rPr lang="en-US" sz="1600" b="1" kern="100">
                          <a:solidFill>
                            <a:schemeClr val="tx1"/>
                          </a:solidFill>
                          <a:latin typeface="微软雅黑" panose="020B0503020204020204" pitchFamily="34" charset="-122"/>
                          <a:ea typeface="微软雅黑" panose="020B0503020204020204" pitchFamily="34" charset="-122"/>
                          <a:cs typeface="Times New Roman" panose="02020603050405020304"/>
                        </a:rPr>
                        <a:t>183</a:t>
                      </a: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天 </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3</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sym typeface="+mn-ea"/>
                        </a:rPr>
                        <a:t>居住</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累计满</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183</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天的年度连续不满</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6</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年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免税</a:t>
                      </a:r>
                      <a:endParaRPr lang="en-US" altLang="zh-CN"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endParaRPr>
                    </a:p>
                    <a:p>
                      <a:pPr algn="ctr">
                        <a:lnSpc>
                          <a:spcPct val="150000"/>
                        </a:lnSpc>
                        <a:spcAft>
                          <a:spcPts val="0"/>
                        </a:spcAft>
                      </a:pPr>
                      <a:r>
                        <a:rPr lang="zh-CN" sz="1600" b="1"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备案）</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r h="0">
                <a:tc vMerge="1">
                  <a:tcPr>
                    <a:lnL w="12700">
                      <a:solidFill>
                        <a:schemeClr val="tx1"/>
                      </a:solidFill>
                      <a:prstDash val="solid"/>
                    </a:lnL>
                    <a:lnR w="12700">
                      <a:solidFill>
                        <a:schemeClr val="tx1"/>
                      </a:solidFill>
                      <a:prstDash val="solid"/>
                    </a:lnR>
                    <a:lnB w="12700">
                      <a:solidFill>
                        <a:schemeClr val="tx1"/>
                      </a:solidFill>
                      <a:prstDash val="solid"/>
                    </a:lnB>
                  </a:tcPr>
                </a:tc>
                <a:tc>
                  <a:txBody>
                    <a:bodyPr/>
                    <a:p>
                      <a:pPr algn="l">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4</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sym typeface="+mn-ea"/>
                        </a:rPr>
                        <a:t>居住</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累计满</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183</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天的年度连续满（此前）</a:t>
                      </a:r>
                      <a:r>
                        <a:rPr lang="en-US"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6</a:t>
                      </a: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年 </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c>
                  <a:txBody>
                    <a:bodyPr/>
                    <a:p>
                      <a:pPr algn="ctr">
                        <a:lnSpc>
                          <a:spcPct val="150000"/>
                        </a:lnSpc>
                        <a:spcAft>
                          <a:spcPts val="0"/>
                        </a:spcAft>
                      </a:pPr>
                      <a:r>
                        <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600" b="1"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0" marR="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tcPr>
                </a:tc>
              </a:tr>
            </a:tbl>
          </a:graphicData>
        </a:graphic>
      </p:graphicFrame>
      <p:sp>
        <p:nvSpPr>
          <p:cNvPr id="2" name="文本框 1"/>
          <p:cNvSpPr txBox="1"/>
          <p:nvPr/>
        </p:nvSpPr>
        <p:spPr>
          <a:xfrm>
            <a:off x="971550" y="332740"/>
            <a:ext cx="4572000" cy="460375"/>
          </a:xfrm>
          <a:prstGeom prst="rect">
            <a:avLst/>
          </a:prstGeom>
          <a:noFill/>
        </p:spPr>
        <p:txBody>
          <a:bodyPr wrap="square" rtlCol="0" anchor="t">
            <a:spAutoFit/>
          </a:bodyPr>
          <a:p>
            <a:pPr indent="466725" defTabSz="685800">
              <a:spcBef>
                <a:spcPct val="0"/>
              </a:spcBef>
              <a:buClrTx/>
              <a:buSzTx/>
            </a:pPr>
            <a:r>
              <a:rPr lang="zh-CN" altLang="zh-CN" sz="2400" dirty="0">
                <a:solidFill>
                  <a:srgbClr val="1318EB"/>
                </a:solidFill>
                <a:latin typeface="微软雅黑" panose="020B0503020204020204" pitchFamily="34" charset="-122"/>
                <a:ea typeface="微软雅黑" panose="020B0503020204020204" pitchFamily="34" charset="-122"/>
                <a:sym typeface="+mn-ea"/>
              </a:rPr>
              <a:t>无住所个人纳税义务总结：</a:t>
            </a:r>
            <a:endParaRPr lang="zh-CN" altLang="zh-CN" sz="2400" dirty="0">
              <a:solidFill>
                <a:srgbClr val="1318EB"/>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35915" y="332740"/>
            <a:ext cx="8512175" cy="4966970"/>
          </a:xfrm>
        </p:spPr>
        <p:txBody>
          <a:bodyPr/>
          <a:p>
            <a:pPr>
              <a:lnSpc>
                <a:spcPct val="120000"/>
              </a:lnSpc>
              <a:spcBef>
                <a:spcPts val="20"/>
              </a:spcBef>
              <a:spcAft>
                <a:spcPts val="0"/>
              </a:spcAft>
            </a:pPr>
            <a:r>
              <a:rPr lang="zh-CN" altLang="zh-CN" sz="2400" kern="1200" dirty="0">
                <a:solidFill>
                  <a:srgbClr val="1318EB"/>
                </a:solidFill>
                <a:latin typeface="微软雅黑" panose="020B0503020204020204" pitchFamily="34" charset="-122"/>
                <a:ea typeface="微软雅黑" panose="020B0503020204020204" pitchFamily="34" charset="-122"/>
              </a:rPr>
              <a:t>五、利息、股息、红利和偶然所得应纳税额的计算</a:t>
            </a:r>
            <a:endParaRPr lang="zh-CN" altLang="zh-CN" sz="2400" kern="1200" dirty="0">
              <a:solidFill>
                <a:srgbClr val="1318EB"/>
              </a:solidFill>
              <a:latin typeface="微软雅黑" panose="020B0503020204020204" pitchFamily="34" charset="-122"/>
              <a:ea typeface="微软雅黑" panose="020B0503020204020204" pitchFamily="34" charset="-122"/>
            </a:endParaRPr>
          </a:p>
          <a:p>
            <a:pPr>
              <a:lnSpc>
                <a:spcPct val="120000"/>
              </a:lnSpc>
              <a:spcBef>
                <a:spcPts val="20"/>
              </a:spcBef>
              <a:spcAft>
                <a:spcPts val="0"/>
              </a:spcAft>
            </a:pPr>
            <a:r>
              <a:rPr lang="zh-CN" altLang="zh-CN" sz="2000" kern="1200" dirty="0">
                <a:solidFill>
                  <a:schemeClr val="tx1"/>
                </a:solidFill>
                <a:latin typeface="微软雅黑" panose="020B0503020204020204" pitchFamily="34" charset="-122"/>
                <a:ea typeface="微软雅黑" panose="020B0503020204020204" pitchFamily="34" charset="-122"/>
              </a:rPr>
              <a:t>(一)应纳税所得额</a:t>
            </a:r>
            <a:endParaRPr lang="zh-CN" altLang="zh-CN" sz="2000" kern="1200" dirty="0">
              <a:solidFill>
                <a:schemeClr val="tx1"/>
              </a:solidFill>
              <a:latin typeface="微软雅黑" panose="020B0503020204020204" pitchFamily="34" charset="-122"/>
              <a:ea typeface="微软雅黑" panose="020B0503020204020204" pitchFamily="34" charset="-122"/>
            </a:endParaRPr>
          </a:p>
          <a:p>
            <a:pPr>
              <a:lnSpc>
                <a:spcPct val="120000"/>
              </a:lnSpc>
              <a:spcBef>
                <a:spcPts val="20"/>
              </a:spcBef>
              <a:spcAft>
                <a:spcPts val="0"/>
              </a:spcAft>
            </a:pPr>
            <a:r>
              <a:rPr lang="zh-CN" altLang="en-US" sz="2000" b="0" kern="1200" dirty="0">
                <a:latin typeface="微软雅黑" panose="020B0503020204020204" pitchFamily="34" charset="-122"/>
                <a:ea typeface="微软雅黑" panose="020B0503020204020204" pitchFamily="34" charset="-122"/>
                <a:sym typeface="+mn-ea"/>
              </a:rPr>
              <a:t>利息、股息、红利所得和偶然所得，以</a:t>
            </a:r>
            <a:r>
              <a:rPr lang="zh-CN" altLang="en-US" sz="2000" b="0" kern="1200" dirty="0">
                <a:solidFill>
                  <a:srgbClr val="FF0000"/>
                </a:solidFill>
                <a:latin typeface="微软雅黑" panose="020B0503020204020204" pitchFamily="34" charset="-122"/>
                <a:ea typeface="微软雅黑" panose="020B0503020204020204" pitchFamily="34" charset="-122"/>
                <a:sym typeface="+mn-ea"/>
              </a:rPr>
              <a:t>每次收入额</a:t>
            </a:r>
            <a:r>
              <a:rPr lang="zh-CN" altLang="en-US" sz="2000" b="0" kern="1200" dirty="0">
                <a:latin typeface="微软雅黑" panose="020B0503020204020204" pitchFamily="34" charset="-122"/>
                <a:ea typeface="微软雅黑" panose="020B0503020204020204" pitchFamily="34" charset="-122"/>
                <a:sym typeface="+mn-ea"/>
              </a:rPr>
              <a:t>为应纳税所得额。</a:t>
            </a:r>
            <a:endParaRPr lang="zh-CN" altLang="en-US" sz="2000" kern="1200" dirty="0">
              <a:latin typeface="微软雅黑" panose="020B0503020204020204" pitchFamily="34" charset="-122"/>
              <a:ea typeface="微软雅黑" panose="020B0503020204020204" pitchFamily="34" charset="-122"/>
              <a:sym typeface="+mn-ea"/>
            </a:endParaRPr>
          </a:p>
          <a:p>
            <a:pPr>
              <a:lnSpc>
                <a:spcPct val="120000"/>
              </a:lnSpc>
              <a:spcBef>
                <a:spcPts val="20"/>
              </a:spcBef>
              <a:spcAft>
                <a:spcPts val="0"/>
              </a:spcAft>
            </a:pPr>
            <a:r>
              <a:rPr lang="zh-CN" altLang="zh-CN" sz="2000" kern="1200" dirty="0">
                <a:solidFill>
                  <a:schemeClr val="tx1"/>
                </a:solidFill>
                <a:latin typeface="微软雅黑" panose="020B0503020204020204" pitchFamily="34" charset="-122"/>
                <a:ea typeface="微软雅黑" panose="020B0503020204020204" pitchFamily="34" charset="-122"/>
              </a:rPr>
              <a:t>(二)应纳税额的计算</a:t>
            </a:r>
            <a:endParaRPr lang="zh-CN" altLang="zh-CN" sz="2000" kern="1200" dirty="0">
              <a:solidFill>
                <a:schemeClr val="tx1"/>
              </a:solidFill>
              <a:latin typeface="微软雅黑" panose="020B0503020204020204" pitchFamily="34" charset="-122"/>
              <a:ea typeface="微软雅黑" panose="020B0503020204020204" pitchFamily="34" charset="-122"/>
            </a:endParaRPr>
          </a:p>
          <a:p>
            <a:pPr>
              <a:lnSpc>
                <a:spcPct val="120000"/>
              </a:lnSpc>
              <a:spcBef>
                <a:spcPts val="20"/>
              </a:spcBef>
              <a:spcAft>
                <a:spcPts val="0"/>
              </a:spcAft>
            </a:pPr>
            <a:r>
              <a:rPr lang="zh-CN" altLang="zh-CN" sz="2000" b="0" kern="1200" dirty="0">
                <a:solidFill>
                  <a:schemeClr val="tx1"/>
                </a:solidFill>
                <a:latin typeface="微软雅黑" panose="020B0503020204020204" pitchFamily="34" charset="-122"/>
                <a:ea typeface="微软雅黑" panose="020B0503020204020204" pitchFamily="34" charset="-122"/>
              </a:rPr>
              <a:t>利息、股息、红利所得，偶然所得适用20%的比例税率。计算公式：</a:t>
            </a:r>
            <a:endParaRPr lang="zh-CN" altLang="zh-CN" sz="2000" b="0" kern="1200" dirty="0">
              <a:solidFill>
                <a:schemeClr val="tx1"/>
              </a:solidFill>
              <a:latin typeface="微软雅黑" panose="020B0503020204020204" pitchFamily="34" charset="-122"/>
              <a:ea typeface="微软雅黑" panose="020B0503020204020204" pitchFamily="34" charset="-122"/>
            </a:endParaRPr>
          </a:p>
          <a:p>
            <a:pPr>
              <a:lnSpc>
                <a:spcPct val="120000"/>
              </a:lnSpc>
              <a:spcBef>
                <a:spcPts val="20"/>
              </a:spcBef>
              <a:spcAft>
                <a:spcPts val="0"/>
              </a:spcAft>
            </a:pPr>
            <a:r>
              <a:rPr lang="zh-CN" altLang="zh-CN" sz="2000" b="0" kern="1200" dirty="0">
                <a:solidFill>
                  <a:schemeClr val="tx1"/>
                </a:solidFill>
                <a:latin typeface="微软雅黑" panose="020B0503020204020204" pitchFamily="34" charset="-122"/>
                <a:ea typeface="微软雅黑" panose="020B0503020204020204" pitchFamily="34" charset="-122"/>
              </a:rPr>
              <a:t>应纳税额=应纳税所得额×适用税率</a:t>
            </a:r>
            <a:endParaRPr lang="zh-CN" altLang="zh-CN" sz="2000" b="0" kern="1200" dirty="0">
              <a:solidFill>
                <a:schemeClr val="tx1"/>
              </a:solidFill>
              <a:latin typeface="微软雅黑" panose="020B0503020204020204" pitchFamily="34" charset="-122"/>
              <a:ea typeface="微软雅黑" panose="020B0503020204020204" pitchFamily="34" charset="-122"/>
            </a:endParaRPr>
          </a:p>
          <a:p>
            <a:pPr>
              <a:lnSpc>
                <a:spcPct val="120000"/>
              </a:lnSpc>
              <a:spcBef>
                <a:spcPts val="20"/>
              </a:spcBef>
              <a:spcAft>
                <a:spcPts val="0"/>
              </a:spcAft>
            </a:pPr>
            <a:r>
              <a:rPr lang="zh-CN" altLang="zh-CN" sz="2000" kern="1200" dirty="0">
                <a:solidFill>
                  <a:srgbClr val="FF0000"/>
                </a:solidFill>
                <a:latin typeface="微软雅黑" panose="020B0503020204020204" pitchFamily="34" charset="-122"/>
                <a:ea typeface="微软雅黑" panose="020B0503020204020204" pitchFamily="34" charset="-122"/>
              </a:rPr>
              <a:t>【工作实例6-7】</a:t>
            </a:r>
            <a:r>
              <a:rPr lang="zh-CN" altLang="zh-CN" sz="2000" b="0" kern="1200" dirty="0">
                <a:solidFill>
                  <a:schemeClr val="tx1"/>
                </a:solidFill>
                <a:latin typeface="微软雅黑" panose="020B0503020204020204" pitchFamily="34" charset="-122"/>
                <a:ea typeface="微软雅黑" panose="020B0503020204020204" pitchFamily="34" charset="-122"/>
              </a:rPr>
              <a:t>2022年3月孙先生购买福利彩票中奖9000元；参加商场举办的有奖销售活动中奖15000元。计算孙先生应纳个人所得税。</a:t>
            </a:r>
            <a:endParaRPr lang="zh-CN" altLang="zh-CN" sz="2000" b="0" kern="1200" dirty="0">
              <a:solidFill>
                <a:schemeClr val="tx1"/>
              </a:solidFill>
              <a:latin typeface="微软雅黑" panose="020B0503020204020204" pitchFamily="34" charset="-122"/>
              <a:ea typeface="微软雅黑" panose="020B0503020204020204" pitchFamily="34" charset="-122"/>
            </a:endParaRPr>
          </a:p>
          <a:p>
            <a:pPr>
              <a:lnSpc>
                <a:spcPct val="120000"/>
              </a:lnSpc>
              <a:spcBef>
                <a:spcPts val="20"/>
              </a:spcBef>
              <a:spcAft>
                <a:spcPts val="0"/>
              </a:spcAft>
            </a:pPr>
            <a:r>
              <a:rPr lang="zh-CN" altLang="zh-CN" sz="2000" kern="1200" dirty="0">
                <a:solidFill>
                  <a:srgbClr val="FF0000"/>
                </a:solidFill>
                <a:latin typeface="微软雅黑" panose="020B0503020204020204" pitchFamily="34" charset="-122"/>
                <a:ea typeface="微软雅黑" panose="020B0503020204020204" pitchFamily="34" charset="-122"/>
              </a:rPr>
              <a:t>【解析】</a:t>
            </a:r>
            <a:r>
              <a:rPr lang="zh-CN" altLang="zh-CN" sz="2000" b="0" kern="1200" dirty="0">
                <a:solidFill>
                  <a:schemeClr val="tx1"/>
                </a:solidFill>
                <a:latin typeface="微软雅黑" panose="020B0503020204020204" pitchFamily="34" charset="-122"/>
                <a:ea typeface="微软雅黑" panose="020B0503020204020204" pitchFamily="34" charset="-122"/>
              </a:rPr>
              <a:t>(1)孙先生购买福利彩票中奖所得不超过1万元，暂免征收个人所得税。</a:t>
            </a:r>
            <a:endParaRPr lang="zh-CN" altLang="zh-CN" sz="2000" b="0" kern="1200" dirty="0">
              <a:solidFill>
                <a:schemeClr val="tx1"/>
              </a:solidFill>
              <a:latin typeface="微软雅黑" panose="020B0503020204020204" pitchFamily="34" charset="-122"/>
              <a:ea typeface="微软雅黑" panose="020B0503020204020204" pitchFamily="34" charset="-122"/>
            </a:endParaRPr>
          </a:p>
          <a:p>
            <a:pPr>
              <a:lnSpc>
                <a:spcPct val="120000"/>
              </a:lnSpc>
              <a:spcBef>
                <a:spcPts val="20"/>
              </a:spcBef>
              <a:spcAft>
                <a:spcPts val="0"/>
              </a:spcAft>
            </a:pPr>
            <a:r>
              <a:rPr lang="zh-CN" altLang="zh-CN" sz="2000" b="0" kern="1200" dirty="0">
                <a:solidFill>
                  <a:schemeClr val="tx1"/>
                </a:solidFill>
                <a:latin typeface="微软雅黑" panose="020B0503020204020204" pitchFamily="34" charset="-122"/>
                <a:ea typeface="微软雅黑" panose="020B0503020204020204" pitchFamily="34" charset="-122"/>
              </a:rPr>
              <a:t>(2)参加商场举办的有奖销售活动中奖所得按“偶然所得”项目征收个人所得税。</a:t>
            </a:r>
            <a:endParaRPr lang="zh-CN" altLang="zh-CN" sz="2000" b="0" kern="1200" dirty="0">
              <a:solidFill>
                <a:schemeClr val="tx1"/>
              </a:solidFill>
              <a:latin typeface="微软雅黑" panose="020B0503020204020204" pitchFamily="34" charset="-122"/>
              <a:ea typeface="微软雅黑" panose="020B0503020204020204" pitchFamily="34" charset="-122"/>
            </a:endParaRPr>
          </a:p>
          <a:p>
            <a:pPr>
              <a:lnSpc>
                <a:spcPct val="120000"/>
              </a:lnSpc>
              <a:spcBef>
                <a:spcPts val="20"/>
              </a:spcBef>
              <a:spcAft>
                <a:spcPts val="0"/>
              </a:spcAft>
            </a:pPr>
            <a:r>
              <a:rPr lang="zh-CN" altLang="zh-CN" sz="2000" b="0" kern="1200" dirty="0">
                <a:solidFill>
                  <a:schemeClr val="tx1"/>
                </a:solidFill>
                <a:latin typeface="微软雅黑" panose="020B0503020204020204" pitchFamily="34" charset="-122"/>
                <a:ea typeface="微软雅黑" panose="020B0503020204020204" pitchFamily="34" charset="-122"/>
              </a:rPr>
              <a:t>应纳税额=15000×20%=3000(元)</a:t>
            </a:r>
            <a:endParaRPr lang="zh-CN" altLang="zh-CN" sz="2000" b="0" kern="12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395605" y="332740"/>
            <a:ext cx="8421370" cy="4966970"/>
          </a:xfrm>
        </p:spPr>
        <p:txBody>
          <a:bodyPr/>
          <a:p>
            <a:pPr>
              <a:lnSpc>
                <a:spcPct val="120000"/>
              </a:lnSpc>
              <a:spcBef>
                <a:spcPts val="20"/>
              </a:spcBef>
              <a:spcAft>
                <a:spcPts val="0"/>
              </a:spcAft>
            </a:pPr>
            <a:r>
              <a:rPr lang="zh-CN" altLang="zh-CN" sz="2400" kern="1200" dirty="0">
                <a:solidFill>
                  <a:srgbClr val="1318EB"/>
                </a:solidFill>
                <a:latin typeface="微软雅黑" panose="020B0503020204020204" pitchFamily="34" charset="-122"/>
                <a:ea typeface="微软雅黑" panose="020B0503020204020204" pitchFamily="34" charset="-122"/>
              </a:rPr>
              <a:t>六、个人所得税特殊计算方法</a:t>
            </a:r>
            <a:endParaRPr lang="zh-CN" altLang="zh-CN" sz="2400" kern="1200" dirty="0">
              <a:solidFill>
                <a:srgbClr val="1318EB"/>
              </a:solidFill>
              <a:latin typeface="微软雅黑" panose="020B0503020204020204" pitchFamily="34" charset="-122"/>
              <a:ea typeface="微软雅黑" panose="020B0503020204020204" pitchFamily="34" charset="-122"/>
            </a:endParaRPr>
          </a:p>
          <a:p>
            <a:pPr>
              <a:lnSpc>
                <a:spcPct val="120000"/>
              </a:lnSpc>
              <a:spcBef>
                <a:spcPts val="20"/>
              </a:spcBef>
              <a:spcAft>
                <a:spcPts val="0"/>
              </a:spcAft>
            </a:pPr>
            <a:r>
              <a:rPr lang="zh-CN" altLang="en-US" sz="2000">
                <a:solidFill>
                  <a:srgbClr val="9933FF"/>
                </a:solidFill>
                <a:latin typeface="微软雅黑" panose="020B0503020204020204" pitchFamily="34" charset="-122"/>
                <a:ea typeface="微软雅黑" panose="020B0503020204020204" pitchFamily="34" charset="-122"/>
                <a:cs typeface="微软雅黑" panose="020B0503020204020204" pitchFamily="34" charset="-122"/>
              </a:rPr>
              <a:t>(一)公益性捐赠的计税方法</a:t>
            </a:r>
            <a:endParaRPr lang="zh-CN" altLang="en-US" sz="2000">
              <a:solidFill>
                <a:srgbClr val="9933FF"/>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en-US" altLang="zh-CN" sz="2000" b="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个人将其所得对教育、扶贫、济困等公益慈善事业进行捐赠，捐赠额未超过税人申报的应纳税所得额30%的部分，可以从其应纳税所得额中扣除；国务院定对公益慈善事业捐赠实行全额税前扣除的，从其规定。计算公式：</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捐赠扣除限额=申报的应纳税所得额×30%</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允许扣除的捐赠额=实际捐赠额≤捐赠扣除限额</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应纳税额=应纳所得额-允许扣除限额</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spcBef>
                <a:spcPts val="20"/>
              </a:spcBef>
              <a:spcAft>
                <a:spcPts val="0"/>
              </a:spcAft>
            </a:pPr>
            <a:r>
              <a:rPr lang="zh-CN" altLang="zh-CN" sz="180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1800" kern="1200" dirty="0">
                <a:solidFill>
                  <a:srgbClr val="FF0000"/>
                </a:solidFill>
                <a:latin typeface="微软雅黑" panose="020B0503020204020204" pitchFamily="34" charset="-122"/>
                <a:ea typeface="+mn-ea"/>
                <a:sym typeface="+mn-ea"/>
              </a:rPr>
              <a:t>1</a:t>
            </a:r>
            <a:r>
              <a:rPr lang="zh-CN" altLang="zh-CN" sz="1800" kern="1200" dirty="0">
                <a:solidFill>
                  <a:srgbClr val="FF0000"/>
                </a:solidFill>
                <a:latin typeface="微软雅黑" panose="020B0503020204020204" pitchFamily="34" charset="-122"/>
                <a:ea typeface="微软雅黑" panose="020B0503020204020204" pitchFamily="34" charset="-122"/>
                <a:sym typeface="+mn-ea"/>
              </a:rPr>
              <a:t>】</a:t>
            </a:r>
            <a:r>
              <a:rPr lang="zh-CN" altLang="zh-CN" sz="1800" b="0" kern="1200" dirty="0">
                <a:latin typeface="微软雅黑" panose="020B0503020204020204" pitchFamily="34" charset="-122"/>
                <a:ea typeface="微软雅黑" panose="020B0503020204020204" pitchFamily="34" charset="-122"/>
                <a:sym typeface="+mn-ea"/>
              </a:rPr>
              <a:t>应纳税所得额，是指计算</a:t>
            </a:r>
            <a:r>
              <a:rPr lang="zh-CN" altLang="zh-CN" sz="1800" kern="1200" dirty="0">
                <a:solidFill>
                  <a:srgbClr val="FF0000"/>
                </a:solidFill>
                <a:latin typeface="微软雅黑" panose="020B0503020204020204" pitchFamily="34" charset="-122"/>
                <a:ea typeface="微软雅黑" panose="020B0503020204020204" pitchFamily="34" charset="-122"/>
                <a:sym typeface="+mn-ea"/>
              </a:rPr>
              <a:t>扣除捐赠额之前</a:t>
            </a:r>
            <a:r>
              <a:rPr lang="zh-CN" altLang="zh-CN" sz="1800" b="0" kern="1200" dirty="0">
                <a:latin typeface="微软雅黑" panose="020B0503020204020204" pitchFamily="34" charset="-122"/>
                <a:ea typeface="微软雅黑" panose="020B0503020204020204" pitchFamily="34" charset="-122"/>
                <a:sym typeface="+mn-ea"/>
              </a:rPr>
              <a:t>的应纳税所得额</a:t>
            </a:r>
            <a:endParaRPr lang="zh-CN" altLang="zh-CN" sz="1800" b="0" kern="1200" dirty="0">
              <a:latin typeface="微软雅黑" panose="020B0503020204020204" pitchFamily="34" charset="-122"/>
              <a:ea typeface="微软雅黑" panose="020B0503020204020204" pitchFamily="34" charset="-122"/>
              <a:sym typeface="+mn-ea"/>
            </a:endParaRPr>
          </a:p>
          <a:p>
            <a:pPr>
              <a:lnSpc>
                <a:spcPct val="120000"/>
              </a:lnSpc>
              <a:spcBef>
                <a:spcPts val="20"/>
              </a:spcBef>
              <a:spcAft>
                <a:spcPts val="0"/>
              </a:spcAft>
            </a:pPr>
            <a:r>
              <a:rPr lang="zh-CN" altLang="zh-CN" sz="1800" kern="1200" dirty="0">
                <a:solidFill>
                  <a:srgbClr val="FF0000"/>
                </a:solidFill>
                <a:latin typeface="微软雅黑" panose="020B0503020204020204" pitchFamily="34" charset="-122"/>
                <a:ea typeface="微软雅黑" panose="020B0503020204020204" pitchFamily="34" charset="-122"/>
                <a:sym typeface="+mn-ea"/>
              </a:rPr>
              <a:t>【提示</a:t>
            </a:r>
            <a:r>
              <a:rPr lang="en-US" altLang="zh-CN" sz="1800" kern="1200" dirty="0">
                <a:solidFill>
                  <a:srgbClr val="FF0000"/>
                </a:solidFill>
                <a:latin typeface="微软雅黑" panose="020B0503020204020204" pitchFamily="34" charset="-122"/>
                <a:ea typeface="+mn-ea"/>
                <a:sym typeface="+mn-ea"/>
              </a:rPr>
              <a:t>2</a:t>
            </a:r>
            <a:r>
              <a:rPr lang="zh-CN" altLang="zh-CN" sz="1800" kern="1200" dirty="0">
                <a:solidFill>
                  <a:srgbClr val="FF0000"/>
                </a:solidFill>
                <a:latin typeface="微软雅黑" panose="020B0503020204020204" pitchFamily="34" charset="-122"/>
                <a:ea typeface="微软雅黑" panose="020B0503020204020204" pitchFamily="34" charset="-122"/>
                <a:sym typeface="+mn-ea"/>
              </a:rPr>
              <a:t>】</a:t>
            </a:r>
            <a:r>
              <a:rPr lang="zh-CN" altLang="zh-CN" sz="1800" b="0" kern="1200" dirty="0">
                <a:latin typeface="微软雅黑" panose="020B0503020204020204" pitchFamily="34" charset="-122"/>
                <a:ea typeface="微软雅黑" panose="020B0503020204020204" pitchFamily="34" charset="-122"/>
                <a:sym typeface="+mn-ea"/>
              </a:rPr>
              <a:t>可以</a:t>
            </a:r>
            <a:r>
              <a:rPr lang="zh-CN" altLang="zh-CN" sz="1800" b="0" kern="1200" dirty="0">
                <a:solidFill>
                  <a:srgbClr val="FF0000"/>
                </a:solidFill>
                <a:latin typeface="微软雅黑" panose="020B0503020204020204" pitchFamily="34" charset="-122"/>
                <a:ea typeface="微软雅黑" panose="020B0503020204020204" pitchFamily="34" charset="-122"/>
                <a:sym typeface="+mn-ea"/>
              </a:rPr>
              <a:t>全额扣除</a:t>
            </a:r>
            <a:r>
              <a:rPr lang="zh-CN" altLang="zh-CN" sz="1800" b="0" kern="1200" dirty="0">
                <a:latin typeface="微软雅黑" panose="020B0503020204020204" pitchFamily="34" charset="-122"/>
                <a:ea typeface="微软雅黑" panose="020B0503020204020204" pitchFamily="34" charset="-122"/>
                <a:sym typeface="+mn-ea"/>
              </a:rPr>
              <a:t>的项目（个人通过非营利社会团体和国家机关的捐赠）</a:t>
            </a:r>
            <a:endParaRPr lang="zh-CN" altLang="zh-CN" sz="1800" b="0" kern="1200" dirty="0">
              <a:latin typeface="微软雅黑" panose="020B0503020204020204" pitchFamily="34" charset="-122"/>
              <a:ea typeface="微软雅黑" panose="020B0503020204020204" pitchFamily="34" charset="-122"/>
              <a:cs typeface="+mn-cs"/>
            </a:endParaRPr>
          </a:p>
          <a:p>
            <a:pPr indent="0" defTabSz="685800">
              <a:spcBef>
                <a:spcPct val="0"/>
              </a:spcBef>
              <a:buClrTx/>
              <a:buSzTx/>
              <a:buNone/>
            </a:pPr>
            <a:r>
              <a:rPr lang="zh-CN" altLang="zh-CN" sz="1800" b="0" kern="1200" dirty="0">
                <a:latin typeface="微软雅黑" panose="020B0503020204020204" pitchFamily="34" charset="-122"/>
                <a:ea typeface="微软雅黑" panose="020B0503020204020204" pitchFamily="34" charset="-122"/>
                <a:sym typeface="+mn-ea"/>
              </a:rPr>
              <a:t>（</a:t>
            </a:r>
            <a:r>
              <a:rPr lang="en-US" altLang="zh-CN" sz="1800" b="0" kern="1200" dirty="0">
                <a:latin typeface="微软雅黑" panose="020B0503020204020204" pitchFamily="34" charset="-122"/>
                <a:ea typeface="微软雅黑" panose="020B0503020204020204" pitchFamily="34" charset="-122"/>
                <a:sym typeface="+mn-ea"/>
              </a:rPr>
              <a:t>1</a:t>
            </a:r>
            <a:r>
              <a:rPr lang="zh-CN" altLang="zh-CN" sz="1800" b="0" kern="1200" dirty="0">
                <a:latin typeface="微软雅黑" panose="020B0503020204020204" pitchFamily="34" charset="-122"/>
                <a:ea typeface="微软雅黑" panose="020B0503020204020204" pitchFamily="34" charset="-122"/>
                <a:sym typeface="+mn-ea"/>
              </a:rPr>
              <a:t>）向红十字事业捐赠；</a:t>
            </a:r>
            <a:endParaRPr lang="zh-CN" altLang="zh-CN" sz="1800" b="0" kern="1200" dirty="0">
              <a:latin typeface="微软雅黑" panose="020B0503020204020204" pitchFamily="34" charset="-122"/>
              <a:ea typeface="微软雅黑" panose="020B0503020204020204" pitchFamily="34" charset="-122"/>
              <a:cs typeface="+mn-cs"/>
            </a:endParaRPr>
          </a:p>
          <a:p>
            <a:pPr indent="0" defTabSz="685800">
              <a:spcBef>
                <a:spcPct val="0"/>
              </a:spcBef>
              <a:buClrTx/>
              <a:buSzTx/>
              <a:buNone/>
            </a:pPr>
            <a:r>
              <a:rPr lang="zh-CN" altLang="zh-CN" sz="1800" b="0" kern="1200" dirty="0">
                <a:latin typeface="微软雅黑" panose="020B0503020204020204" pitchFamily="34" charset="-122"/>
                <a:ea typeface="微软雅黑" panose="020B0503020204020204" pitchFamily="34" charset="-122"/>
                <a:sym typeface="+mn-ea"/>
              </a:rPr>
              <a:t>（</a:t>
            </a:r>
            <a:r>
              <a:rPr lang="en-US" altLang="zh-CN" sz="1800" b="0" kern="1200" dirty="0">
                <a:latin typeface="微软雅黑" panose="020B0503020204020204" pitchFamily="34" charset="-122"/>
                <a:ea typeface="微软雅黑" panose="020B0503020204020204" pitchFamily="34" charset="-122"/>
                <a:sym typeface="+mn-ea"/>
              </a:rPr>
              <a:t>2</a:t>
            </a:r>
            <a:r>
              <a:rPr lang="zh-CN" altLang="zh-CN" sz="1800" b="0" kern="1200" dirty="0">
                <a:latin typeface="微软雅黑" panose="020B0503020204020204" pitchFamily="34" charset="-122"/>
                <a:ea typeface="微软雅黑" panose="020B0503020204020204" pitchFamily="34" charset="-122"/>
                <a:sym typeface="+mn-ea"/>
              </a:rPr>
              <a:t>）向教育事业（含农村义务教育）捐赠；</a:t>
            </a:r>
            <a:endParaRPr lang="zh-CN" altLang="zh-CN" sz="1800" b="0" kern="1200" dirty="0">
              <a:latin typeface="微软雅黑" panose="020B0503020204020204" pitchFamily="34" charset="-122"/>
              <a:ea typeface="微软雅黑" panose="020B0503020204020204" pitchFamily="34" charset="-122"/>
              <a:cs typeface="+mn-cs"/>
            </a:endParaRPr>
          </a:p>
          <a:p>
            <a:pPr indent="0" defTabSz="685800">
              <a:spcBef>
                <a:spcPct val="0"/>
              </a:spcBef>
              <a:buClrTx/>
              <a:buSzTx/>
              <a:buNone/>
            </a:pPr>
            <a:r>
              <a:rPr lang="zh-CN" altLang="zh-CN" sz="1800" b="0" kern="1200" dirty="0">
                <a:latin typeface="微软雅黑" panose="020B0503020204020204" pitchFamily="34" charset="-122"/>
                <a:ea typeface="微软雅黑" panose="020B0503020204020204" pitchFamily="34" charset="-122"/>
                <a:sym typeface="+mn-ea"/>
              </a:rPr>
              <a:t>（</a:t>
            </a:r>
            <a:r>
              <a:rPr lang="en-US" altLang="zh-CN" sz="1800" b="0" kern="1200" dirty="0">
                <a:latin typeface="微软雅黑" panose="020B0503020204020204" pitchFamily="34" charset="-122"/>
                <a:ea typeface="微软雅黑" panose="020B0503020204020204" pitchFamily="34" charset="-122"/>
                <a:sym typeface="+mn-ea"/>
              </a:rPr>
              <a:t>3</a:t>
            </a:r>
            <a:r>
              <a:rPr lang="zh-CN" altLang="zh-CN" sz="1800" b="0" kern="1200" dirty="0">
                <a:latin typeface="微软雅黑" panose="020B0503020204020204" pitchFamily="34" charset="-122"/>
                <a:ea typeface="微软雅黑" panose="020B0503020204020204" pitchFamily="34" charset="-122"/>
                <a:sym typeface="+mn-ea"/>
              </a:rPr>
              <a:t>）对公益性青少年活动场所捐赠；</a:t>
            </a:r>
            <a:endParaRPr lang="zh-CN" altLang="zh-CN" sz="1800" b="0" kern="1200" dirty="0">
              <a:latin typeface="微软雅黑" panose="020B0503020204020204" pitchFamily="34" charset="-122"/>
              <a:ea typeface="微软雅黑" panose="020B0503020204020204" pitchFamily="34" charset="-122"/>
              <a:cs typeface="+mn-cs"/>
            </a:endParaRPr>
          </a:p>
          <a:p>
            <a:pPr indent="0" defTabSz="685800">
              <a:spcBef>
                <a:spcPct val="0"/>
              </a:spcBef>
              <a:buClrTx/>
              <a:buSzTx/>
              <a:buNone/>
            </a:pPr>
            <a:r>
              <a:rPr lang="zh-CN" altLang="zh-CN" sz="1800" b="0" kern="1200" dirty="0">
                <a:latin typeface="微软雅黑" panose="020B0503020204020204" pitchFamily="34" charset="-122"/>
                <a:ea typeface="微软雅黑" panose="020B0503020204020204" pitchFamily="34" charset="-122"/>
                <a:sym typeface="+mn-ea"/>
              </a:rPr>
              <a:t>（</a:t>
            </a:r>
            <a:r>
              <a:rPr lang="en-US" altLang="zh-CN" sz="1800" b="0" kern="1200" dirty="0">
                <a:latin typeface="微软雅黑" panose="020B0503020204020204" pitchFamily="34" charset="-122"/>
                <a:ea typeface="微软雅黑" panose="020B0503020204020204" pitchFamily="34" charset="-122"/>
                <a:sym typeface="+mn-ea"/>
              </a:rPr>
              <a:t>4</a:t>
            </a:r>
            <a:r>
              <a:rPr lang="zh-CN" altLang="zh-CN" sz="1800" b="0" kern="1200" dirty="0">
                <a:latin typeface="微软雅黑" panose="020B0503020204020204" pitchFamily="34" charset="-122"/>
                <a:ea typeface="微软雅黑" panose="020B0503020204020204" pitchFamily="34" charset="-122"/>
                <a:sym typeface="+mn-ea"/>
              </a:rPr>
              <a:t>）向福利性、非营利性老年服务机构捐赠、通过宋庆龄基金会等</a:t>
            </a:r>
            <a:r>
              <a:rPr lang="en-US" altLang="zh-CN" sz="1800" b="0" kern="1200" dirty="0">
                <a:latin typeface="微软雅黑" panose="020B0503020204020204" pitchFamily="34" charset="-122"/>
                <a:ea typeface="微软雅黑" panose="020B0503020204020204" pitchFamily="34" charset="-122"/>
                <a:sym typeface="+mn-ea"/>
              </a:rPr>
              <a:t>6</a:t>
            </a:r>
            <a:r>
              <a:rPr lang="zh-CN" altLang="zh-CN" sz="1800" b="0" kern="1200" dirty="0">
                <a:latin typeface="微软雅黑" panose="020B0503020204020204" pitchFamily="34" charset="-122"/>
                <a:ea typeface="微软雅黑" panose="020B0503020204020204" pitchFamily="34" charset="-122"/>
                <a:sym typeface="+mn-ea"/>
              </a:rPr>
              <a:t>家单位、中国医药卫生事业发展基金会等</a:t>
            </a:r>
            <a:r>
              <a:rPr lang="en-US" altLang="zh-CN" sz="1800" b="0" kern="1200" dirty="0">
                <a:latin typeface="微软雅黑" panose="020B0503020204020204" pitchFamily="34" charset="-122"/>
                <a:ea typeface="微软雅黑" panose="020B0503020204020204" pitchFamily="34" charset="-122"/>
                <a:sym typeface="+mn-ea"/>
              </a:rPr>
              <a:t>8</a:t>
            </a:r>
            <a:r>
              <a:rPr lang="zh-CN" altLang="zh-CN" sz="1800" b="0" kern="1200" dirty="0">
                <a:latin typeface="微软雅黑" panose="020B0503020204020204" pitchFamily="34" charset="-122"/>
                <a:ea typeface="微软雅黑" panose="020B0503020204020204" pitchFamily="34" charset="-122"/>
                <a:sym typeface="+mn-ea"/>
              </a:rPr>
              <a:t>家单位、中华健康快车基金会等</a:t>
            </a:r>
            <a:r>
              <a:rPr lang="en-US" altLang="zh-CN" sz="1800" b="0" kern="1200" dirty="0">
                <a:latin typeface="微软雅黑" panose="020B0503020204020204" pitchFamily="34" charset="-122"/>
                <a:ea typeface="微软雅黑" panose="020B0503020204020204" pitchFamily="34" charset="-122"/>
                <a:sym typeface="+mn-ea"/>
              </a:rPr>
              <a:t>5</a:t>
            </a:r>
            <a:r>
              <a:rPr lang="zh-CN" altLang="zh-CN" sz="1800" b="0" kern="1200" dirty="0">
                <a:latin typeface="微软雅黑" panose="020B0503020204020204" pitchFamily="34" charset="-122"/>
                <a:ea typeface="微软雅黑" panose="020B0503020204020204" pitchFamily="34" charset="-122"/>
                <a:sym typeface="+mn-ea"/>
              </a:rPr>
              <a:t>家单位用于公益救济性的捐赠，符合相关条件的，准予在缴纳个人所得税税前全额扣除。</a:t>
            </a:r>
            <a:endParaRPr lang="zh-CN" altLang="zh-CN" sz="1800" b="0" kern="1200" dirty="0">
              <a:latin typeface="微软雅黑" panose="020B0503020204020204" pitchFamily="34" charset="-122"/>
              <a:ea typeface="微软雅黑" panose="020B0503020204020204" pitchFamily="34" charset="-122"/>
              <a:cs typeface="+mn-cs"/>
            </a:endParaRPr>
          </a:p>
          <a:p>
            <a:pPr>
              <a:lnSpc>
                <a:spcPct val="120000"/>
              </a:lnSpc>
              <a:spcBef>
                <a:spcPts val="20"/>
              </a:spcBef>
              <a:spcAft>
                <a:spcPts val="0"/>
              </a:spcAft>
            </a:pPr>
            <a:endParaRPr lang="zh-CN" altLang="en-US" sz="18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397510"/>
            <a:ext cx="7595870" cy="2600614"/>
            <a:chOff x="5868" y="3651"/>
            <a:chExt cx="7463" cy="3535"/>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307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30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en-US" dirty="0">
                  <a:solidFill>
                    <a:srgbClr val="FF0000"/>
                  </a:solidFill>
                  <a:latin typeface="微软雅黑" panose="020B0503020204020204" pitchFamily="34" charset="-122"/>
                  <a:ea typeface="微软雅黑" panose="020B0503020204020204" pitchFamily="34" charset="-122"/>
                  <a:sym typeface="+mn-ea"/>
                </a:rPr>
                <a:t>单</a:t>
              </a:r>
              <a:r>
                <a:rPr lang="zh-CN" dirty="0">
                  <a:solidFill>
                    <a:srgbClr val="FF0000"/>
                  </a:solidFill>
                  <a:latin typeface="微软雅黑" panose="020B0503020204020204" pitchFamily="34" charset="-122"/>
                  <a:ea typeface="微软雅黑" panose="020B0503020204020204" pitchFamily="34" charset="-122"/>
                  <a:sym typeface="+mn-ea"/>
                </a:rPr>
                <a:t>选</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zh-CN" altLang="zh-CN" dirty="0">
                  <a:latin typeface="微软雅黑" panose="020B0503020204020204" pitchFamily="34" charset="-122"/>
                  <a:ea typeface="微软雅黑" panose="020B0503020204020204" pitchFamily="34" charset="-122"/>
                  <a:sym typeface="+mn-ea"/>
                </a:rPr>
                <a:t>中国公民李某取得财产转让</a:t>
              </a:r>
              <a:r>
                <a:rPr lang="zh-CN" altLang="zh-CN" dirty="0">
                  <a:solidFill>
                    <a:srgbClr val="FF0000"/>
                  </a:solidFill>
                  <a:latin typeface="微软雅黑" panose="020B0503020204020204" pitchFamily="34" charset="-122"/>
                  <a:ea typeface="微软雅黑" panose="020B0503020204020204" pitchFamily="34" charset="-122"/>
                  <a:sym typeface="+mn-ea"/>
                </a:rPr>
                <a:t>收入</a:t>
              </a:r>
              <a:r>
                <a:rPr lang="en-US" altLang="zh-CN" dirty="0">
                  <a:latin typeface="微软雅黑" panose="020B0503020204020204" pitchFamily="34" charset="-122"/>
                  <a:ea typeface="微软雅黑" panose="020B0503020204020204" pitchFamily="34" charset="-122"/>
                  <a:sym typeface="+mn-ea"/>
                </a:rPr>
                <a:t>40 000</a:t>
              </a:r>
              <a:r>
                <a:rPr lang="zh-CN" altLang="zh-CN" dirty="0">
                  <a:latin typeface="微软雅黑" panose="020B0503020204020204" pitchFamily="34" charset="-122"/>
                  <a:ea typeface="微软雅黑" panose="020B0503020204020204" pitchFamily="34" charset="-122"/>
                  <a:sym typeface="+mn-ea"/>
                </a:rPr>
                <a:t>元，将其中</a:t>
              </a:r>
              <a:r>
                <a:rPr lang="en-US" altLang="zh-CN" dirty="0">
                  <a:latin typeface="微软雅黑" panose="020B0503020204020204" pitchFamily="34" charset="-122"/>
                  <a:ea typeface="微软雅黑" panose="020B0503020204020204" pitchFamily="34" charset="-122"/>
                  <a:sym typeface="+mn-ea"/>
                </a:rPr>
                <a:t>6 000</a:t>
              </a:r>
              <a:r>
                <a:rPr lang="zh-CN" altLang="zh-CN" dirty="0">
                  <a:latin typeface="微软雅黑" panose="020B0503020204020204" pitchFamily="34" charset="-122"/>
                  <a:ea typeface="微软雅黑" panose="020B0503020204020204" pitchFamily="34" charset="-122"/>
                  <a:sym typeface="+mn-ea"/>
                </a:rPr>
                <a:t>元通过民政部门捐赠给贫困山区，可以扣除的</a:t>
              </a:r>
              <a:r>
                <a:rPr lang="zh-CN" altLang="zh-CN" dirty="0">
                  <a:solidFill>
                    <a:srgbClr val="FF0000"/>
                  </a:solidFill>
                  <a:latin typeface="微软雅黑" panose="020B0503020204020204" pitchFamily="34" charset="-122"/>
                  <a:ea typeface="微软雅黑" panose="020B0503020204020204" pitchFamily="34" charset="-122"/>
                  <a:sym typeface="+mn-ea"/>
                </a:rPr>
                <a:t>原值和相关税费</a:t>
              </a:r>
              <a:r>
                <a:rPr lang="en-US" altLang="zh-CN" dirty="0">
                  <a:latin typeface="微软雅黑" panose="020B0503020204020204" pitchFamily="34" charset="-122"/>
                  <a:ea typeface="微软雅黑" panose="020B0503020204020204" pitchFamily="34" charset="-122"/>
                  <a:sym typeface="+mn-ea"/>
                </a:rPr>
                <a:t>22 000</a:t>
              </a:r>
              <a:r>
                <a:rPr lang="zh-CN" altLang="zh-CN" dirty="0">
                  <a:latin typeface="微软雅黑" panose="020B0503020204020204" pitchFamily="34" charset="-122"/>
                  <a:ea typeface="微软雅黑" panose="020B0503020204020204" pitchFamily="34" charset="-122"/>
                  <a:sym typeface="+mn-ea"/>
                </a:rPr>
                <a:t>元，李某应缴纳个人所得税（　）元。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A.2 520      B.3 808    C.4 480        D.4 760</a:t>
              </a:r>
              <a:endParaRPr lang="en-US" altLang="zh-CN" kern="1200" dirty="0">
                <a:latin typeface="微软雅黑" panose="020B0503020204020204" pitchFamily="34" charset="-122"/>
                <a:ea typeface="微软雅黑" panose="020B0503020204020204" pitchFamily="34" charset="-122"/>
                <a:cs typeface="+mn-cs"/>
              </a:endParaRPr>
            </a:p>
            <a:p>
              <a:pPr>
                <a:lnSpc>
                  <a:spcPct val="115000"/>
                </a:lnSpc>
                <a:spcBef>
                  <a:spcPct val="15000"/>
                </a:spcBef>
                <a:spcAft>
                  <a:spcPct val="15000"/>
                </a:spcAft>
              </a:pP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80745" y="3068955"/>
            <a:ext cx="7606030" cy="3008630"/>
          </a:xfrm>
          <a:prstGeom prst="rect">
            <a:avLst/>
          </a:prstGeom>
          <a:noFill/>
        </p:spPr>
        <p:txBody>
          <a:bodyPr wrap="square" rtlCol="0" anchor="t">
            <a:spAutoFit/>
          </a:bodyPr>
          <a:p>
            <a:pPr indent="466725">
              <a:lnSpc>
                <a:spcPct val="12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mn-ea"/>
              </a:rPr>
              <a:t>A</a:t>
            </a:r>
            <a:endParaRPr lang="en-US" sz="1800" dirty="0">
              <a:solidFill>
                <a:srgbClr val="FF0000"/>
              </a:solidFill>
              <a:latin typeface="微软雅黑" panose="020B0503020204020204" pitchFamily="34" charset="-122"/>
              <a:ea typeface="微软雅黑" panose="020B0503020204020204" pitchFamily="34" charset="-122"/>
              <a:sym typeface="华康少女文字W5(P)" pitchFamily="82" charset="-122"/>
            </a:endParaRPr>
          </a:p>
          <a:p>
            <a:pPr>
              <a:lnSpc>
                <a:spcPct val="120000"/>
              </a:lnSpc>
            </a:pPr>
            <a:r>
              <a:rPr lang="en-US"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       </a:t>
            </a: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2000" dirty="0">
                <a:latin typeface="微软雅黑" panose="020B0503020204020204" pitchFamily="34" charset="-122"/>
                <a:ea typeface="微软雅黑" panose="020B0503020204020204" pitchFamily="34" charset="-122"/>
                <a:sym typeface="+mn-ea"/>
              </a:rPr>
              <a:t>个人将其所得对教育、扶贫、济困等公益慈善事业进行捐赠，捐赠额</a:t>
            </a:r>
            <a:r>
              <a:rPr lang="zh-CN" altLang="zh-CN" sz="2000" dirty="0">
                <a:solidFill>
                  <a:srgbClr val="FF0000"/>
                </a:solidFill>
                <a:latin typeface="微软雅黑" panose="020B0503020204020204" pitchFamily="34" charset="-122"/>
                <a:ea typeface="微软雅黑" panose="020B0503020204020204" pitchFamily="34" charset="-122"/>
                <a:sym typeface="+mn-ea"/>
              </a:rPr>
              <a:t>未超过</a:t>
            </a:r>
            <a:r>
              <a:rPr lang="zh-CN" altLang="zh-CN" sz="2000" dirty="0">
                <a:latin typeface="微软雅黑" panose="020B0503020204020204" pitchFamily="34" charset="-122"/>
                <a:ea typeface="微软雅黑" panose="020B0503020204020204" pitchFamily="34" charset="-122"/>
                <a:sym typeface="+mn-ea"/>
              </a:rPr>
              <a:t>纳税人申报的</a:t>
            </a:r>
            <a:r>
              <a:rPr lang="zh-CN" altLang="zh-CN" sz="2000" dirty="0">
                <a:solidFill>
                  <a:srgbClr val="FF0000"/>
                </a:solidFill>
                <a:latin typeface="微软雅黑" panose="020B0503020204020204" pitchFamily="34" charset="-122"/>
                <a:ea typeface="微软雅黑" panose="020B0503020204020204" pitchFamily="34" charset="-122"/>
                <a:sym typeface="+mn-ea"/>
              </a:rPr>
              <a:t>应纳税所得额</a:t>
            </a:r>
            <a:r>
              <a:rPr lang="en-US" altLang="zh-CN" sz="2000" dirty="0">
                <a:solidFill>
                  <a:srgbClr val="FF0000"/>
                </a:solidFill>
                <a:latin typeface="微软雅黑" panose="020B0503020204020204" pitchFamily="34" charset="-122"/>
                <a:ea typeface="+mn-ea"/>
                <a:sym typeface="+mn-ea"/>
              </a:rPr>
              <a:t>30%</a:t>
            </a:r>
            <a:r>
              <a:rPr lang="zh-CN" altLang="zh-CN" sz="2000" dirty="0">
                <a:latin typeface="微软雅黑" panose="020B0503020204020204" pitchFamily="34" charset="-122"/>
                <a:ea typeface="微软雅黑" panose="020B0503020204020204" pitchFamily="34" charset="-122"/>
                <a:sym typeface="+mn-ea"/>
              </a:rPr>
              <a:t>的部分，可以从其应纳税所得额中扣除。捐赠扣除限额＝（</a:t>
            </a:r>
            <a:r>
              <a:rPr lang="en-US" altLang="zh-CN" sz="2000" dirty="0">
                <a:latin typeface="微软雅黑" panose="020B0503020204020204" pitchFamily="34" charset="-122"/>
                <a:ea typeface="+mn-ea"/>
                <a:sym typeface="+mn-ea"/>
              </a:rPr>
              <a:t>40 000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mn-ea"/>
                <a:sym typeface="+mn-ea"/>
              </a:rPr>
              <a:t>22 000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mn-ea"/>
                <a:sym typeface="+mn-ea"/>
              </a:rPr>
              <a:t>30%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mn-ea"/>
                <a:sym typeface="+mn-ea"/>
              </a:rPr>
              <a:t>5 400</a:t>
            </a:r>
            <a:r>
              <a:rPr lang="zh-CN" altLang="zh-CN" sz="2000" dirty="0">
                <a:latin typeface="微软雅黑" panose="020B0503020204020204" pitchFamily="34" charset="-122"/>
                <a:ea typeface="微软雅黑" panose="020B0503020204020204" pitchFamily="34" charset="-122"/>
                <a:sym typeface="+mn-ea"/>
              </a:rPr>
              <a:t>（元），实际捐赠额</a:t>
            </a:r>
            <a:r>
              <a:rPr lang="en-US" altLang="zh-CN" sz="2000" dirty="0">
                <a:latin typeface="微软雅黑" panose="020B0503020204020204" pitchFamily="34" charset="-122"/>
                <a:ea typeface="+mn-ea"/>
                <a:sym typeface="+mn-ea"/>
              </a:rPr>
              <a:t>6 000</a:t>
            </a:r>
            <a:r>
              <a:rPr lang="zh-CN" altLang="en-US" sz="2000" dirty="0">
                <a:latin typeface="微软雅黑" panose="020B0503020204020204" pitchFamily="34" charset="-122"/>
                <a:ea typeface="+mn-ea"/>
                <a:sym typeface="+mn-ea"/>
              </a:rPr>
              <a:t>元</a:t>
            </a:r>
            <a:r>
              <a:rPr lang="zh-CN" altLang="zh-CN" sz="2000" dirty="0">
                <a:latin typeface="微软雅黑" panose="020B0503020204020204" pitchFamily="34" charset="-122"/>
                <a:ea typeface="微软雅黑" panose="020B0503020204020204" pitchFamily="34" charset="-122"/>
                <a:sym typeface="+mn-ea"/>
              </a:rPr>
              <a:t>大于捐赠限额，所以可以税前扣除的金额</a:t>
            </a:r>
            <a:r>
              <a:rPr lang="en-US" altLang="zh-CN" sz="2000" dirty="0">
                <a:latin typeface="微软雅黑" panose="020B0503020204020204" pitchFamily="34" charset="-122"/>
                <a:ea typeface="+mn-ea"/>
                <a:sym typeface="+mn-ea"/>
              </a:rPr>
              <a:t>5 400</a:t>
            </a:r>
            <a:r>
              <a:rPr lang="zh-CN" altLang="en-US" sz="2000" dirty="0">
                <a:latin typeface="微软雅黑" panose="020B0503020204020204" pitchFamily="34" charset="-122"/>
                <a:ea typeface="+mn-ea"/>
                <a:sym typeface="+mn-ea"/>
              </a:rPr>
              <a:t>元</a:t>
            </a:r>
            <a:r>
              <a:rPr lang="zh-CN" altLang="zh-CN" sz="2000" dirty="0">
                <a:latin typeface="微软雅黑" panose="020B0503020204020204" pitchFamily="34" charset="-122"/>
                <a:ea typeface="微软雅黑" panose="020B0503020204020204" pitchFamily="34" charset="-122"/>
                <a:sym typeface="+mn-ea"/>
              </a:rPr>
              <a:t>。</a:t>
            </a:r>
            <a:endParaRPr lang="zh-CN" altLang="zh-CN" sz="2000" dirty="0">
              <a:latin typeface="微软雅黑" panose="020B0503020204020204" pitchFamily="34" charset="-122"/>
              <a:ea typeface="微软雅黑" panose="020B0503020204020204" pitchFamily="34" charset="-122"/>
              <a:sym typeface="+mn-ea"/>
            </a:endParaRPr>
          </a:p>
          <a:p>
            <a:pPr>
              <a:lnSpc>
                <a:spcPct val="120000"/>
              </a:lnSpc>
            </a:pPr>
            <a:r>
              <a:rPr lang="zh-CN" altLang="zh-CN" sz="2000" dirty="0">
                <a:latin typeface="微软雅黑" panose="020B0503020204020204" pitchFamily="34" charset="-122"/>
                <a:ea typeface="微软雅黑" panose="020B0503020204020204" pitchFamily="34" charset="-122"/>
                <a:sym typeface="+mn-ea"/>
              </a:rPr>
              <a:t>应缴纳个人所得税＝</a:t>
            </a:r>
            <a:r>
              <a:rPr lang="zh-CN" altLang="en-US" sz="2000" dirty="0">
                <a:latin typeface="微软雅黑" panose="020B0503020204020204" pitchFamily="34" charset="-122"/>
                <a:ea typeface="+mn-ea"/>
                <a:sym typeface="+mn-ea"/>
              </a:rPr>
              <a:t>【</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mn-ea"/>
                <a:sym typeface="+mn-ea"/>
              </a:rPr>
              <a:t>40 000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mn-ea"/>
                <a:sym typeface="+mn-ea"/>
              </a:rPr>
              <a:t>22 000</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mn-ea"/>
                <a:sym typeface="+mn-ea"/>
              </a:rPr>
              <a:t>5 400</a:t>
            </a:r>
            <a:r>
              <a:rPr lang="zh-CN" altLang="en-US" sz="2000" dirty="0">
                <a:latin typeface="微软雅黑" panose="020B0503020204020204" pitchFamily="34" charset="-122"/>
                <a:ea typeface="+mn-ea"/>
                <a:sym typeface="+mn-ea"/>
              </a:rPr>
              <a:t>】</a:t>
            </a: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mn-ea"/>
                <a:sym typeface="+mn-ea"/>
              </a:rPr>
              <a:t>20%</a:t>
            </a:r>
            <a:endParaRPr lang="en-US" altLang="zh-CN" sz="2000" dirty="0">
              <a:latin typeface="微软雅黑" panose="020B0503020204020204" pitchFamily="34" charset="-122"/>
              <a:ea typeface="+mn-ea"/>
              <a:sym typeface="+mn-ea"/>
            </a:endParaRPr>
          </a:p>
          <a:p>
            <a:pPr>
              <a:lnSpc>
                <a:spcPct val="120000"/>
              </a:lnSpc>
            </a:pPr>
            <a:r>
              <a:rPr lang="zh-CN" altLang="zh-CN" sz="2000" dirty="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mn-ea"/>
                <a:sym typeface="+mn-ea"/>
              </a:rPr>
              <a:t>2 520</a:t>
            </a:r>
            <a:r>
              <a:rPr lang="zh-CN" altLang="zh-CN" sz="2000" dirty="0">
                <a:latin typeface="微软雅黑" panose="020B0503020204020204" pitchFamily="34" charset="-122"/>
                <a:ea typeface="微软雅黑" panose="020B0503020204020204" pitchFamily="34" charset="-122"/>
                <a:sym typeface="+mn-ea"/>
              </a:rPr>
              <a:t>（元）。</a:t>
            </a:r>
            <a:endParaRPr lang="zh-CN" altLang="en-US" sz="2000" kern="1200" dirty="0">
              <a:solidFill>
                <a:schemeClr val="tx1"/>
              </a:solidFill>
              <a:latin typeface="微软雅黑" panose="020B0503020204020204" pitchFamily="34" charset="-122"/>
              <a:ea typeface="微软雅黑" panose="020B0503020204020204" pitchFamily="34" charset="-122"/>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6305" name="Rectangle 2"/>
          <p:cNvSpPr>
            <a:spLocks noGrp="1" noChangeArrowheads="1"/>
          </p:cNvSpPr>
          <p:nvPr>
            <p:ph type="title"/>
          </p:nvPr>
        </p:nvSpPr>
        <p:spPr>
          <a:xfrm>
            <a:off x="1619250" y="619125"/>
            <a:ext cx="7391400" cy="563563"/>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0" cap="none" spc="0" normalizeH="0" baseline="0" noProof="0" smtClean="0">
              <a:ln>
                <a:noFill/>
              </a:ln>
              <a:solidFill>
                <a:srgbClr val="4F009E"/>
              </a:solidFill>
              <a:effectLst/>
              <a:uLnTx/>
              <a:uFillTx/>
              <a:latin typeface="黑体" panose="02010609060101010101" pitchFamily="49" charset="-122"/>
              <a:ea typeface="黑体" panose="02010609060101010101" pitchFamily="49" charset="-122"/>
              <a:cs typeface="+mj-cs"/>
            </a:endParaRPr>
          </a:p>
        </p:txBody>
      </p:sp>
      <p:sp>
        <p:nvSpPr>
          <p:cNvPr id="248834" name="Rectangle 3"/>
          <p:cNvSpPr>
            <a:spLocks noGrp="1"/>
          </p:cNvSpPr>
          <p:nvPr>
            <p:ph idx="1"/>
          </p:nvPr>
        </p:nvSpPr>
        <p:spPr>
          <a:xfrm>
            <a:off x="395605" y="692785"/>
            <a:ext cx="8147685" cy="4895215"/>
          </a:xfrm>
          <a:ln>
            <a:solidFill>
              <a:schemeClr val="accent1"/>
            </a:solidFill>
          </a:ln>
        </p:spPr>
        <p:txBody>
          <a:bodyPr wrap="square" lIns="91440" tIns="45720" rIns="91440" bIns="45720" anchor="t" anchorCtr="0"/>
          <a:p>
            <a:pPr indent="466725" defTabSz="685800">
              <a:lnSpc>
                <a:spcPct val="130000"/>
              </a:lnSpc>
              <a:spcBef>
                <a:spcPts val="0"/>
              </a:spcBef>
              <a:buClrTx/>
              <a:buSzTx/>
            </a:pP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【小贴士】</a:t>
            </a:r>
            <a:r>
              <a:rPr lang="zh-CN" altLang="zh-CN" sz="2400" b="0" kern="1200" dirty="0">
                <a:latin typeface="微软雅黑" panose="020B0503020204020204" pitchFamily="34" charset="-122"/>
                <a:ea typeface="微软雅黑" panose="020B0503020204020204" pitchFamily="34" charset="-122"/>
                <a:sym typeface="+mn-ea"/>
              </a:rPr>
              <a:t>捐赠扣除步骤：</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buClrTx/>
              <a:buSzTx/>
            </a:pPr>
            <a:r>
              <a:rPr lang="zh-CN" altLang="zh-CN" sz="2400" b="0" kern="1200" dirty="0">
                <a:latin typeface="微软雅黑" panose="020B0503020204020204" pitchFamily="34" charset="-122"/>
                <a:ea typeface="微软雅黑" panose="020B0503020204020204" pitchFamily="34" charset="-122"/>
                <a:sym typeface="+mn-ea"/>
              </a:rPr>
              <a:t>第一步：分析是否可以全额扣除：全额扣直接进入第五步，非全额扣正常分步计算</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buClrTx/>
              <a:buSzTx/>
            </a:pPr>
            <a:r>
              <a:rPr lang="zh-CN" altLang="zh-CN" sz="2400" b="0" kern="1200" dirty="0">
                <a:latin typeface="微软雅黑" panose="020B0503020204020204" pitchFamily="34" charset="-122"/>
                <a:ea typeface="微软雅黑" panose="020B0503020204020204" pitchFamily="34" charset="-122"/>
                <a:sym typeface="+mn-ea"/>
              </a:rPr>
              <a:t>第二步：计算应纳税所得额</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buClrTx/>
              <a:buSzTx/>
            </a:pPr>
            <a:r>
              <a:rPr lang="zh-CN" altLang="zh-CN" sz="2400" b="0" kern="1200" dirty="0">
                <a:latin typeface="微软雅黑" panose="020B0503020204020204" pitchFamily="34" charset="-122"/>
                <a:ea typeface="微软雅黑" panose="020B0503020204020204" pitchFamily="34" charset="-122"/>
                <a:sym typeface="+mn-ea"/>
              </a:rPr>
              <a:t>第三步：第二步结果×</a:t>
            </a:r>
            <a:r>
              <a:rPr lang="en-US" altLang="zh-CN" sz="2400" b="0" kern="1200" dirty="0">
                <a:latin typeface="微软雅黑" panose="020B0503020204020204" pitchFamily="34" charset="-122"/>
                <a:ea typeface="微软雅黑" panose="020B0503020204020204" pitchFamily="34" charset="-122"/>
                <a:sym typeface="+mn-ea"/>
              </a:rPr>
              <a:t>30%</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buClrTx/>
              <a:buSzTx/>
            </a:pPr>
            <a:r>
              <a:rPr lang="zh-CN" altLang="zh-CN" sz="2400" b="0" kern="1200" dirty="0">
                <a:latin typeface="微软雅黑" panose="020B0503020204020204" pitchFamily="34" charset="-122"/>
                <a:ea typeface="微软雅黑" panose="020B0503020204020204" pitchFamily="34" charset="-122"/>
                <a:sym typeface="+mn-ea"/>
              </a:rPr>
              <a:t>第四步：比较</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实际捐赠额</a:t>
            </a:r>
            <a:r>
              <a:rPr lang="zh-CN" altLang="zh-CN" sz="2400" b="0" kern="1200" dirty="0">
                <a:latin typeface="微软雅黑" panose="020B0503020204020204" pitchFamily="34" charset="-122"/>
                <a:ea typeface="微软雅黑" panose="020B0503020204020204" pitchFamily="34" charset="-122"/>
                <a:sym typeface="+mn-ea"/>
              </a:rPr>
              <a:t>与</a:t>
            </a:r>
            <a:r>
              <a:rPr lang="zh-CN" altLang="zh-CN" sz="2400" b="0" kern="1200" dirty="0">
                <a:solidFill>
                  <a:srgbClr val="FF0000"/>
                </a:solidFill>
                <a:latin typeface="微软雅黑" panose="020B0503020204020204" pitchFamily="34" charset="-122"/>
                <a:ea typeface="微软雅黑" panose="020B0503020204020204" pitchFamily="34" charset="-122"/>
                <a:sym typeface="+mn-ea"/>
              </a:rPr>
              <a:t>第三步计算结果，选较小者</a:t>
            </a:r>
            <a:r>
              <a:rPr lang="zh-CN" altLang="en-US" sz="2400" b="0" kern="1200" dirty="0">
                <a:latin typeface="微软雅黑" panose="020B0503020204020204" pitchFamily="34" charset="-122"/>
                <a:ea typeface="微软雅黑" panose="020B0503020204020204" pitchFamily="34" charset="-122"/>
                <a:sym typeface="+mn-ea"/>
              </a:rPr>
              <a:t>（孰低原则）</a:t>
            </a:r>
            <a:r>
              <a:rPr lang="zh-CN" altLang="zh-CN" sz="2400" b="0" kern="1200" dirty="0">
                <a:latin typeface="微软雅黑" panose="020B0503020204020204" pitchFamily="34" charset="-122"/>
                <a:ea typeface="微软雅黑" panose="020B0503020204020204" pitchFamily="34" charset="-122"/>
                <a:sym typeface="+mn-ea"/>
              </a:rPr>
              <a:t>；</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buClrTx/>
              <a:buSzTx/>
            </a:pPr>
            <a:r>
              <a:rPr lang="zh-CN" altLang="zh-CN" sz="2400" b="0" kern="1200" dirty="0">
                <a:latin typeface="微软雅黑" panose="020B0503020204020204" pitchFamily="34" charset="-122"/>
                <a:ea typeface="微软雅黑" panose="020B0503020204020204" pitchFamily="34" charset="-122"/>
                <a:sym typeface="+mn-ea"/>
              </a:rPr>
              <a:t>第五步：调整应纳税所得额</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buClrTx/>
              <a:buSzTx/>
            </a:pPr>
            <a:r>
              <a:rPr lang="zh-CN" altLang="zh-CN" sz="2400" b="0" kern="1200" dirty="0">
                <a:latin typeface="微软雅黑" panose="020B0503020204020204" pitchFamily="34" charset="-122"/>
                <a:ea typeface="微软雅黑" panose="020B0503020204020204" pitchFamily="34" charset="-122"/>
                <a:sym typeface="+mn-ea"/>
              </a:rPr>
              <a:t>第二步结果－第四步结果（或全额扣除金额）</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buClrTx/>
              <a:buSzTx/>
            </a:pPr>
            <a:r>
              <a:rPr lang="zh-CN" altLang="zh-CN" sz="2400" b="0" kern="1200" dirty="0">
                <a:latin typeface="微软雅黑" panose="020B0503020204020204" pitchFamily="34" charset="-122"/>
                <a:ea typeface="微软雅黑" panose="020B0503020204020204" pitchFamily="34" charset="-122"/>
                <a:sym typeface="+mn-ea"/>
              </a:rPr>
              <a:t>第六步：计算税额</a:t>
            </a:r>
            <a:endParaRPr lang="zh-CN" altLang="zh-CN" sz="2400" b="0" kern="1200" dirty="0">
              <a:latin typeface="微软雅黑" panose="020B0503020204020204" pitchFamily="34" charset="-122"/>
              <a:ea typeface="微软雅黑" panose="020B0503020204020204" pitchFamily="34" charset="-122"/>
              <a:cs typeface="+mn-cs"/>
            </a:endParaRPr>
          </a:p>
          <a:p>
            <a:pPr indent="466725" defTabSz="685800">
              <a:lnSpc>
                <a:spcPct val="130000"/>
              </a:lnSpc>
              <a:spcBef>
                <a:spcPts val="0"/>
              </a:spcBef>
              <a:buClrTx/>
              <a:buSzTx/>
            </a:pPr>
            <a:endParaRPr lang="zh-CN" altLang="zh-CN" sz="2400" b="0" kern="1200" dirty="0">
              <a:solidFill>
                <a:srgbClr val="FFC000"/>
              </a:solidFill>
              <a:latin typeface="微软雅黑" panose="020B0503020204020204" pitchFamily="34" charset="-122"/>
              <a:ea typeface="微软雅黑" panose="020B0503020204020204" pitchFamily="34" charset="-122"/>
              <a:cs typeface="+mn-cs"/>
            </a:endParaRPr>
          </a:p>
          <a:p>
            <a:pPr eaLnBrk="1" hangingPunct="1">
              <a:lnSpc>
                <a:spcPct val="125000"/>
              </a:lnSpc>
              <a:spcBef>
                <a:spcPct val="0"/>
              </a:spcBef>
              <a:spcAft>
                <a:spcPts val="0"/>
              </a:spcAft>
            </a:pPr>
            <a:endParaRPr lang="zh-CN" altLang="en-US" sz="2400" b="0" dirty="0">
              <a:solidFill>
                <a:srgbClr val="9933FF"/>
              </a:solidFill>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1906" name="Rectangle 3"/>
          <p:cNvSpPr>
            <a:spLocks noGrp="1"/>
          </p:cNvSpPr>
          <p:nvPr>
            <p:ph idx="1"/>
          </p:nvPr>
        </p:nvSpPr>
        <p:spPr>
          <a:xfrm>
            <a:off x="467360" y="548640"/>
            <a:ext cx="8229600" cy="4495800"/>
          </a:xfrm>
        </p:spPr>
        <p:txBody>
          <a:bodyPr wrap="square" lIns="91440" tIns="45720" rIns="91440" bIns="45720" anchor="t" anchorCtr="0"/>
          <a:p>
            <a:pPr indent="466725" defTabSz="685800">
              <a:spcBef>
                <a:spcPct val="0"/>
              </a:spcBef>
              <a:buClrTx/>
              <a:buSzTx/>
            </a:pPr>
            <a:r>
              <a:rPr lang="zh-CN" altLang="en-US" sz="2000" dirty="0">
                <a:solidFill>
                  <a:srgbClr val="9933FF"/>
                </a:solidFill>
              </a:rPr>
              <a:t>(二)居民个人全年一次性奖金的计税方法</a:t>
            </a:r>
            <a:endParaRPr lang="zh-CN" altLang="en-US" sz="2000" dirty="0">
              <a:solidFill>
                <a:srgbClr val="9933FF"/>
              </a:solidFill>
            </a:endParaRPr>
          </a:p>
          <a:p>
            <a:pPr indent="466725" defTabSz="685800">
              <a:spcBef>
                <a:spcPct val="0"/>
              </a:spcBef>
              <a:buClrTx/>
              <a:buSzTx/>
            </a:pPr>
            <a:endParaRPr lang="zh-CN" altLang="en-US" sz="2000" dirty="0">
              <a:solidFill>
                <a:srgbClr val="9933FF"/>
              </a:solidFill>
            </a:endParaRPr>
          </a:p>
          <a:p>
            <a:pPr indent="466725" defTabSz="685800">
              <a:lnSpc>
                <a:spcPct val="125000"/>
              </a:lnSpc>
              <a:spcBef>
                <a:spcPts val="0"/>
              </a:spcBef>
              <a:spcAft>
                <a:spcPts val="0"/>
              </a:spcAft>
              <a:buClrTx/>
              <a:buSzTx/>
            </a:pPr>
            <a:r>
              <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全年一次性奖金是指行政机关、企事业单位等扣缴义务人根据其全年经济效益和对雇员全年工作业绩的综合考核情况，向雇员发放的一次性奖金。一次性奖金也包括年终加薪、实行年薪制和绩效工资办法的单位根据考核情况兑现的年薪和绩效工资。</a:t>
            </a: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5000"/>
              </a:lnSpc>
              <a:spcBef>
                <a:spcPts val="0"/>
              </a:spcBef>
              <a:spcAft>
                <a:spcPts val="0"/>
              </a:spcAft>
              <a:buClrTx/>
              <a:buSzTx/>
            </a:pPr>
            <a:r>
              <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居民个人取得全年一次性奖金，在2023年12月31日前，</a:t>
            </a: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不并入</a:t>
            </a:r>
            <a:r>
              <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当年综合所得，以全年一次性奖金收入除以12得到的数额，按照按月换算后的综合所得税率表，确定适用税率和速算扣除数，单独计算纳税。计算公式：</a:t>
            </a: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5000"/>
              </a:lnSpc>
              <a:spcBef>
                <a:spcPts val="0"/>
              </a:spcBef>
              <a:spcAft>
                <a:spcPts val="0"/>
              </a:spcAft>
              <a:buClrTx/>
              <a:buSzTx/>
            </a:pPr>
            <a:r>
              <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应纳税额=全年一次性奖金收入×适用税率一速算扣除数</a:t>
            </a: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5000"/>
              </a:lnSpc>
              <a:spcBef>
                <a:spcPts val="0"/>
              </a:spcBef>
              <a:spcAft>
                <a:spcPts val="0"/>
              </a:spcAft>
              <a:buClrTx/>
              <a:buSzTx/>
            </a:pPr>
            <a:r>
              <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居民个人取得全年一次性奖金，</a:t>
            </a:r>
            <a:r>
              <a:rPr lang="zh-CN" altLang="en-US" sz="2000" b="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也可以选择</a:t>
            </a:r>
            <a:r>
              <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并入当年综合所得计算纳税。</a:t>
            </a: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466725" defTabSz="685800">
              <a:lnSpc>
                <a:spcPct val="125000"/>
              </a:lnSpc>
              <a:spcBef>
                <a:spcPts val="0"/>
              </a:spcBef>
              <a:spcAft>
                <a:spcPts val="0"/>
              </a:spcAft>
              <a:buClrTx/>
              <a:buSzTx/>
            </a:pPr>
            <a:r>
              <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自2024年1月1日起，居民个人取得全年一次性奖金，应并入当年综合所得计算缴纳个人所得税。</a:t>
            </a:r>
            <a:endParaRPr lang="zh-CN" altLang="en-US" sz="2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88595" y="476885"/>
            <a:ext cx="8508365" cy="4966970"/>
          </a:xfrm>
        </p:spPr>
        <p:txBody>
          <a:bodyPr/>
          <a:p>
            <a:pPr indent="466725" defTabSz="685800">
              <a:lnSpc>
                <a:spcPct val="125000"/>
              </a:lnSpc>
              <a:spcBef>
                <a:spcPts val="0"/>
              </a:spcBef>
              <a:spcAft>
                <a:spcPts val="0"/>
              </a:spcAft>
              <a:buClrTx/>
              <a:buSzTx/>
            </a:pPr>
            <a:r>
              <a:rPr lang="zh-CN" altLang="en-US" sz="2400" b="0" kern="1200" dirty="0">
                <a:solidFill>
                  <a:srgbClr val="9933FF"/>
                </a:solidFill>
                <a:latin typeface="微软雅黑" panose="020B0503020204020204" pitchFamily="34" charset="-122"/>
                <a:ea typeface="微软雅黑" panose="020B0503020204020204" pitchFamily="34" charset="-122"/>
                <a:sym typeface="+mn-ea"/>
              </a:rPr>
              <a:t>(三)两人以上共同取得同一项收入的计税方法</a:t>
            </a:r>
            <a:endParaRPr lang="zh-CN" altLang="en-US" sz="2400" b="0" kern="1200" dirty="0">
              <a:solidFill>
                <a:srgbClr val="9933FF"/>
              </a:solidFill>
              <a:latin typeface="微软雅黑" panose="020B0503020204020204" pitchFamily="34" charset="-122"/>
              <a:ea typeface="微软雅黑" panose="020B0503020204020204" pitchFamily="34" charset="-122"/>
              <a:sym typeface="+mn-ea"/>
            </a:endParaRPr>
          </a:p>
          <a:p>
            <a:pPr indent="466725" defTabSz="685800">
              <a:lnSpc>
                <a:spcPct val="125000"/>
              </a:lnSpc>
              <a:spcBef>
                <a:spcPts val="0"/>
              </a:spcBef>
              <a:spcAft>
                <a:spcPts val="0"/>
              </a:spcAft>
              <a:buClrTx/>
              <a:buSzTx/>
            </a:pPr>
            <a:r>
              <a:rPr lang="zh-CN" altLang="en-US" sz="2400" b="0" kern="1200" dirty="0">
                <a:solidFill>
                  <a:schemeClr val="tx1"/>
                </a:solidFill>
                <a:latin typeface="微软雅黑" panose="020B0503020204020204" pitchFamily="34" charset="-122"/>
                <a:ea typeface="微软雅黑" panose="020B0503020204020204" pitchFamily="34" charset="-122"/>
                <a:sym typeface="+mn-ea"/>
              </a:rPr>
              <a:t>两人或两个以上的个人共同取得同一项收入的，如编著一本书、参加同一场演出等，应当对每个人取得的收入分别按照税法规定减除费用后计算纳税，即实行“先分、后扣、再税”的办法。</a:t>
            </a:r>
            <a:endParaRPr lang="zh-CN" altLang="en-US" sz="2400" b="0" kern="1200" dirty="0">
              <a:solidFill>
                <a:schemeClr val="tx1"/>
              </a:solidFill>
              <a:latin typeface="微软雅黑" panose="020B0503020204020204" pitchFamily="34" charset="-122"/>
              <a:ea typeface="微软雅黑" panose="020B0503020204020204" pitchFamily="34" charset="-122"/>
              <a:sym typeface="+mn-ea"/>
            </a:endParaRPr>
          </a:p>
          <a:p>
            <a:pPr indent="466725" defTabSz="685800">
              <a:lnSpc>
                <a:spcPct val="125000"/>
              </a:lnSpc>
              <a:spcBef>
                <a:spcPts val="0"/>
              </a:spcBef>
              <a:spcAft>
                <a:spcPts val="0"/>
              </a:spcAft>
              <a:buClrTx/>
              <a:buSzTx/>
            </a:pPr>
            <a:r>
              <a:rPr lang="zh-CN" altLang="en-US" sz="2400" b="0" kern="1200" dirty="0">
                <a:solidFill>
                  <a:schemeClr val="tx1"/>
                </a:solidFill>
                <a:latin typeface="微软雅黑" panose="020B0503020204020204" pitchFamily="34" charset="-122"/>
                <a:ea typeface="微软雅黑" panose="020B0503020204020204" pitchFamily="34" charset="-122"/>
                <a:sym typeface="+mn-ea"/>
              </a:rPr>
              <a:t>【案例分析】见教材。</a:t>
            </a:r>
            <a:endParaRPr lang="zh-CN" altLang="en-US" sz="2400" b="0" kern="1200"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descr="7b0a202020202274657874626f78223a2022220a7d0a"/>
          <p:cNvGrpSpPr/>
          <p:nvPr/>
        </p:nvGrpSpPr>
        <p:grpSpPr>
          <a:xfrm>
            <a:off x="683260" y="556260"/>
            <a:ext cx="7595870" cy="2754371"/>
            <a:chOff x="5868" y="3651"/>
            <a:chExt cx="7463" cy="3744"/>
          </a:xfrm>
        </p:grpSpPr>
        <p:grpSp>
          <p:nvGrpSpPr>
            <p:cNvPr id="140" name="图形 138"/>
            <p:cNvGrpSpPr/>
            <p:nvPr/>
          </p:nvGrpSpPr>
          <p:grpSpPr>
            <a:xfrm>
              <a:off x="5868" y="3651"/>
              <a:ext cx="7463" cy="3499"/>
              <a:chOff x="3726473" y="2318083"/>
              <a:chExt cx="4739054" cy="2221834"/>
            </a:xfrm>
          </p:grpSpPr>
          <p:grpSp>
            <p:nvGrpSpPr>
              <p:cNvPr id="141" name="图形 138"/>
              <p:cNvGrpSpPr/>
              <p:nvPr/>
            </p:nvGrpSpPr>
            <p:grpSpPr>
              <a:xfrm>
                <a:off x="3843343" y="2601912"/>
                <a:ext cx="4615761" cy="1939288"/>
                <a:chOff x="3843343" y="2601912"/>
                <a:chExt cx="4615761" cy="1939288"/>
              </a:xfrm>
            </p:grpSpPr>
            <p:sp>
              <p:nvSpPr>
                <p:cNvPr id="142" name="任意多边形: 形状 141"/>
                <p:cNvSpPr/>
                <p:nvPr>
                  <p:custDataLst>
                    <p:tags r:id="rId1"/>
                  </p:custDataLst>
                </p:nvPr>
              </p:nvSpPr>
              <p:spPr>
                <a:xfrm>
                  <a:off x="3849765" y="2608334"/>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任意多边形: 形状 142"/>
                <p:cNvSpPr/>
                <p:nvPr>
                  <p:custDataLst>
                    <p:tags r:id="rId2"/>
                  </p:custDataLst>
                </p:nvPr>
              </p:nvSpPr>
              <p:spPr>
                <a:xfrm>
                  <a:off x="3843343" y="260191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4" name="图形 138"/>
              <p:cNvGrpSpPr/>
              <p:nvPr/>
            </p:nvGrpSpPr>
            <p:grpSpPr>
              <a:xfrm>
                <a:off x="3798393" y="2556962"/>
                <a:ext cx="4615761" cy="1939288"/>
                <a:chOff x="3798393" y="2556962"/>
                <a:chExt cx="4615761" cy="1939288"/>
              </a:xfrm>
            </p:grpSpPr>
            <p:sp>
              <p:nvSpPr>
                <p:cNvPr id="145" name="任意多边形: 形状 144"/>
                <p:cNvSpPr/>
                <p:nvPr>
                  <p:custDataLst>
                    <p:tags r:id="rId3"/>
                  </p:custDataLst>
                </p:nvPr>
              </p:nvSpPr>
              <p:spPr>
                <a:xfrm>
                  <a:off x="3804815" y="2563383"/>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任意多边形: 形状 145"/>
                <p:cNvSpPr/>
                <p:nvPr>
                  <p:custDataLst>
                    <p:tags r:id="rId4"/>
                  </p:custDataLst>
                </p:nvPr>
              </p:nvSpPr>
              <p:spPr>
                <a:xfrm>
                  <a:off x="3798393" y="2556962"/>
                  <a:ext cx="4615761" cy="1939288"/>
                </a:xfrm>
                <a:custGeom>
                  <a:avLst/>
                  <a:gdLst>
                    <a:gd name="connsiteX0" fmla="*/ 4615762 w 4615761"/>
                    <a:gd name="connsiteY0" fmla="*/ 1939289 h 1939288"/>
                    <a:gd name="connsiteX1" fmla="*/ 0 w 4615761"/>
                    <a:gd name="connsiteY1" fmla="*/ 1939289 h 1939288"/>
                    <a:gd name="connsiteX2" fmla="*/ 0 w 4615761"/>
                    <a:gd name="connsiteY2" fmla="*/ 0 h 1939288"/>
                    <a:gd name="connsiteX3" fmla="*/ 4615762 w 4615761"/>
                    <a:gd name="connsiteY3" fmla="*/ 0 h 1939288"/>
                    <a:gd name="connsiteX4" fmla="*/ 4615762 w 4615761"/>
                    <a:gd name="connsiteY4" fmla="*/ 1939289 h 1939288"/>
                    <a:gd name="connsiteX5" fmla="*/ 12843 w 4615761"/>
                    <a:gd name="connsiteY5" fmla="*/ 1926446 h 1939288"/>
                    <a:gd name="connsiteX6" fmla="*/ 4602919 w 4615761"/>
                    <a:gd name="connsiteY6" fmla="*/ 1926446 h 1939288"/>
                    <a:gd name="connsiteX7" fmla="*/ 4602919 w 4615761"/>
                    <a:gd name="connsiteY7" fmla="*/ 12843 h 1939288"/>
                    <a:gd name="connsiteX8" fmla="*/ 12843 w 4615761"/>
                    <a:gd name="connsiteY8" fmla="*/ 12843 h 1939288"/>
                    <a:gd name="connsiteX9" fmla="*/ 12843 w 4615761"/>
                    <a:gd name="connsiteY9" fmla="*/ 1926446 h 193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761" h="1939288">
                      <a:moveTo>
                        <a:pt x="4615762" y="1939289"/>
                      </a:moveTo>
                      <a:lnTo>
                        <a:pt x="0" y="1939289"/>
                      </a:lnTo>
                      <a:lnTo>
                        <a:pt x="0" y="0"/>
                      </a:lnTo>
                      <a:lnTo>
                        <a:pt x="4615762" y="0"/>
                      </a:lnTo>
                      <a:lnTo>
                        <a:pt x="4615762" y="1939289"/>
                      </a:lnTo>
                      <a:close/>
                      <a:moveTo>
                        <a:pt x="12843" y="1926446"/>
                      </a:moveTo>
                      <a:lnTo>
                        <a:pt x="4602919" y="1926446"/>
                      </a:lnTo>
                      <a:lnTo>
                        <a:pt x="4602919" y="12843"/>
                      </a:lnTo>
                      <a:lnTo>
                        <a:pt x="12843" y="12843"/>
                      </a:lnTo>
                      <a:lnTo>
                        <a:pt x="12843"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7" name="图形 138"/>
              <p:cNvGrpSpPr/>
              <p:nvPr/>
            </p:nvGrpSpPr>
            <p:grpSpPr>
              <a:xfrm>
                <a:off x="3726473" y="2479904"/>
                <a:ext cx="4641447" cy="1964974"/>
                <a:chOff x="3726473" y="2479904"/>
                <a:chExt cx="4641447" cy="1964974"/>
              </a:xfrm>
            </p:grpSpPr>
            <p:sp>
              <p:nvSpPr>
                <p:cNvPr id="148" name="任意多边形: 形状 147"/>
                <p:cNvSpPr/>
                <p:nvPr>
                  <p:custDataLst>
                    <p:tags r:id="rId5"/>
                  </p:custDataLst>
                </p:nvPr>
              </p:nvSpPr>
              <p:spPr>
                <a:xfrm>
                  <a:off x="3745737" y="2499168"/>
                  <a:ext cx="4602918" cy="1926445"/>
                </a:xfrm>
                <a:custGeom>
                  <a:avLst/>
                  <a:gdLst>
                    <a:gd name="connsiteX0" fmla="*/ 0 w 4602918"/>
                    <a:gd name="connsiteY0" fmla="*/ 0 h 1926445"/>
                    <a:gd name="connsiteX1" fmla="*/ 4602919 w 4602918"/>
                    <a:gd name="connsiteY1" fmla="*/ 0 h 1926445"/>
                    <a:gd name="connsiteX2" fmla="*/ 4602919 w 4602918"/>
                    <a:gd name="connsiteY2" fmla="*/ 1926446 h 1926445"/>
                    <a:gd name="connsiteX3" fmla="*/ 0 w 4602918"/>
                    <a:gd name="connsiteY3" fmla="*/ 1926446 h 1926445"/>
                  </a:gdLst>
                  <a:ahLst/>
                  <a:cxnLst>
                    <a:cxn ang="0">
                      <a:pos x="connsiteX0" y="connsiteY0"/>
                    </a:cxn>
                    <a:cxn ang="0">
                      <a:pos x="connsiteX1" y="connsiteY1"/>
                    </a:cxn>
                    <a:cxn ang="0">
                      <a:pos x="connsiteX2" y="connsiteY2"/>
                    </a:cxn>
                    <a:cxn ang="0">
                      <a:pos x="connsiteX3" y="connsiteY3"/>
                    </a:cxn>
                  </a:cxnLst>
                  <a:rect l="l" t="t" r="r" b="b"/>
                  <a:pathLst>
                    <a:path w="4602918" h="1926445">
                      <a:moveTo>
                        <a:pt x="0" y="0"/>
                      </a:moveTo>
                      <a:lnTo>
                        <a:pt x="4602919" y="0"/>
                      </a:lnTo>
                      <a:lnTo>
                        <a:pt x="4602919" y="1926446"/>
                      </a:lnTo>
                      <a:lnTo>
                        <a:pt x="0" y="1926446"/>
                      </a:lnTo>
                      <a:close/>
                    </a:path>
                  </a:pathLst>
                </a:custGeom>
                <a:solidFill>
                  <a:srgbClr val="FFFFFF"/>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任意多边形: 形状 148"/>
                <p:cNvSpPr/>
                <p:nvPr>
                  <p:custDataLst>
                    <p:tags r:id="rId6"/>
                  </p:custDataLst>
                </p:nvPr>
              </p:nvSpPr>
              <p:spPr>
                <a:xfrm>
                  <a:off x="3726473" y="2479904"/>
                  <a:ext cx="4641447" cy="1964974"/>
                </a:xfrm>
                <a:custGeom>
                  <a:avLst/>
                  <a:gdLst>
                    <a:gd name="connsiteX0" fmla="*/ 4641448 w 4641447"/>
                    <a:gd name="connsiteY0" fmla="*/ 1964975 h 1964974"/>
                    <a:gd name="connsiteX1" fmla="*/ 0 w 4641447"/>
                    <a:gd name="connsiteY1" fmla="*/ 1964975 h 1964974"/>
                    <a:gd name="connsiteX2" fmla="*/ 0 w 4641447"/>
                    <a:gd name="connsiteY2" fmla="*/ 0 h 1964974"/>
                    <a:gd name="connsiteX3" fmla="*/ 4641448 w 4641447"/>
                    <a:gd name="connsiteY3" fmla="*/ 0 h 1964974"/>
                    <a:gd name="connsiteX4" fmla="*/ 4641448 w 4641447"/>
                    <a:gd name="connsiteY4" fmla="*/ 1964975 h 1964974"/>
                    <a:gd name="connsiteX5" fmla="*/ 38529 w 4641447"/>
                    <a:gd name="connsiteY5" fmla="*/ 1926446 h 1964974"/>
                    <a:gd name="connsiteX6" fmla="*/ 4602919 w 4641447"/>
                    <a:gd name="connsiteY6" fmla="*/ 1926446 h 1964974"/>
                    <a:gd name="connsiteX7" fmla="*/ 4602919 w 4641447"/>
                    <a:gd name="connsiteY7" fmla="*/ 38529 h 1964974"/>
                    <a:gd name="connsiteX8" fmla="*/ 38529 w 4641447"/>
                    <a:gd name="connsiteY8" fmla="*/ 38529 h 1964974"/>
                    <a:gd name="connsiteX9" fmla="*/ 38529 w 4641447"/>
                    <a:gd name="connsiteY9" fmla="*/ 1926446 h 196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1447" h="1964974">
                      <a:moveTo>
                        <a:pt x="4641448" y="1964975"/>
                      </a:moveTo>
                      <a:lnTo>
                        <a:pt x="0" y="1964975"/>
                      </a:lnTo>
                      <a:lnTo>
                        <a:pt x="0" y="0"/>
                      </a:lnTo>
                      <a:lnTo>
                        <a:pt x="4641448" y="0"/>
                      </a:lnTo>
                      <a:lnTo>
                        <a:pt x="4641448" y="1964975"/>
                      </a:lnTo>
                      <a:close/>
                      <a:moveTo>
                        <a:pt x="38529" y="1926446"/>
                      </a:moveTo>
                      <a:lnTo>
                        <a:pt x="4602919" y="1926446"/>
                      </a:lnTo>
                      <a:lnTo>
                        <a:pt x="4602919" y="38529"/>
                      </a:lnTo>
                      <a:lnTo>
                        <a:pt x="38529" y="38529"/>
                      </a:lnTo>
                      <a:lnTo>
                        <a:pt x="38529" y="1926446"/>
                      </a:lnTo>
                      <a:close/>
                    </a:path>
                  </a:pathLst>
                </a:custGeom>
                <a:solidFill>
                  <a:srgbClr val="231815"/>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0" name="图形 138"/>
              <p:cNvGrpSpPr/>
              <p:nvPr/>
            </p:nvGrpSpPr>
            <p:grpSpPr>
              <a:xfrm>
                <a:off x="3792167" y="2318369"/>
                <a:ext cx="415557" cy="653420"/>
                <a:chOff x="3792167" y="2318369"/>
                <a:chExt cx="415557" cy="653420"/>
              </a:xfrm>
              <a:solidFill>
                <a:srgbClr val="007BD4"/>
              </a:solidFill>
            </p:grpSpPr>
            <p:sp>
              <p:nvSpPr>
                <p:cNvPr id="151" name="任意多边形: 形状 150"/>
                <p:cNvSpPr/>
                <p:nvPr>
                  <p:custDataLst>
                    <p:tags r:id="rId7"/>
                  </p:custDataLst>
                </p:nvPr>
              </p:nvSpPr>
              <p:spPr>
                <a:xfrm>
                  <a:off x="3839491" y="2424679"/>
                  <a:ext cx="51371" cy="55224"/>
                </a:xfrm>
                <a:custGeom>
                  <a:avLst/>
                  <a:gdLst>
                    <a:gd name="connsiteX0" fmla="*/ 17980 w 51371"/>
                    <a:gd name="connsiteY0" fmla="*/ 55225 h 55224"/>
                    <a:gd name="connsiteX1" fmla="*/ 0 w 51371"/>
                    <a:gd name="connsiteY1" fmla="*/ 11559 h 55224"/>
                    <a:gd name="connsiteX2" fmla="*/ 30823 w 51371"/>
                    <a:gd name="connsiteY2" fmla="*/ 0 h 55224"/>
                    <a:gd name="connsiteX3" fmla="*/ 51372 w 51371"/>
                    <a:gd name="connsiteY3" fmla="*/ 55225 h 55224"/>
                  </a:gdLst>
                  <a:ahLst/>
                  <a:cxnLst>
                    <a:cxn ang="0">
                      <a:pos x="connsiteX0" y="connsiteY0"/>
                    </a:cxn>
                    <a:cxn ang="0">
                      <a:pos x="connsiteX1" y="connsiteY1"/>
                    </a:cxn>
                    <a:cxn ang="0">
                      <a:pos x="connsiteX2" y="connsiteY2"/>
                    </a:cxn>
                    <a:cxn ang="0">
                      <a:pos x="connsiteX3" y="connsiteY3"/>
                    </a:cxn>
                  </a:cxnLst>
                  <a:rect l="l" t="t" r="r" b="b"/>
                  <a:pathLst>
                    <a:path w="51371" h="55224">
                      <a:moveTo>
                        <a:pt x="17980" y="55225"/>
                      </a:moveTo>
                      <a:lnTo>
                        <a:pt x="0" y="11559"/>
                      </a:lnTo>
                      <a:lnTo>
                        <a:pt x="30823" y="0"/>
                      </a:lnTo>
                      <a:lnTo>
                        <a:pt x="51372" y="55225"/>
                      </a:ln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任意多边形: 形状 151"/>
                <p:cNvSpPr/>
                <p:nvPr>
                  <p:custDataLst>
                    <p:tags r:id="rId8"/>
                  </p:custDataLst>
                </p:nvPr>
              </p:nvSpPr>
              <p:spPr>
                <a:xfrm>
                  <a:off x="3792167" y="2318369"/>
                  <a:ext cx="415557" cy="653420"/>
                </a:xfrm>
                <a:custGeom>
                  <a:avLst/>
                  <a:gdLst>
                    <a:gd name="connsiteX0" fmla="*/ 287487 w 415557"/>
                    <a:gd name="connsiteY0" fmla="*/ 653420 h 653420"/>
                    <a:gd name="connsiteX1" fmla="*/ 184744 w 415557"/>
                    <a:gd name="connsiteY1" fmla="*/ 587921 h 653420"/>
                    <a:gd name="connsiteX2" fmla="*/ 4942 w 415557"/>
                    <a:gd name="connsiteY2" fmla="*/ 123006 h 653420"/>
                    <a:gd name="connsiteX3" fmla="*/ 65304 w 415557"/>
                    <a:gd name="connsiteY3" fmla="*/ 7419 h 653420"/>
                    <a:gd name="connsiteX4" fmla="*/ 137225 w 415557"/>
                    <a:gd name="connsiteY4" fmla="*/ 6135 h 653420"/>
                    <a:gd name="connsiteX5" fmla="*/ 187312 w 415557"/>
                    <a:gd name="connsiteY5" fmla="*/ 53654 h 653420"/>
                    <a:gd name="connsiteX6" fmla="*/ 228410 w 415557"/>
                    <a:gd name="connsiteY6" fmla="*/ 162819 h 653420"/>
                    <a:gd name="connsiteX7" fmla="*/ 193734 w 415557"/>
                    <a:gd name="connsiteY7" fmla="*/ 162819 h 653420"/>
                    <a:gd name="connsiteX8" fmla="*/ 157773 w 415557"/>
                    <a:gd name="connsiteY8" fmla="*/ 63928 h 653420"/>
                    <a:gd name="connsiteX9" fmla="*/ 126950 w 415557"/>
                    <a:gd name="connsiteY9" fmla="*/ 35674 h 653420"/>
                    <a:gd name="connsiteX10" fmla="*/ 76863 w 415557"/>
                    <a:gd name="connsiteY10" fmla="*/ 36958 h 653420"/>
                    <a:gd name="connsiteX11" fmla="*/ 35765 w 415557"/>
                    <a:gd name="connsiteY11" fmla="*/ 111447 h 653420"/>
                    <a:gd name="connsiteX12" fmla="*/ 214282 w 415557"/>
                    <a:gd name="connsiteY12" fmla="*/ 577647 h 653420"/>
                    <a:gd name="connsiteX13" fmla="*/ 323448 w 415557"/>
                    <a:gd name="connsiteY13" fmla="*/ 616176 h 653420"/>
                    <a:gd name="connsiteX14" fmla="*/ 379957 w 415557"/>
                    <a:gd name="connsiteY14" fmla="*/ 514716 h 653420"/>
                    <a:gd name="connsiteX15" fmla="*/ 205292 w 415557"/>
                    <a:gd name="connsiteY15" fmla="*/ 57507 h 653420"/>
                    <a:gd name="connsiteX16" fmla="*/ 234831 w 415557"/>
                    <a:gd name="connsiteY16" fmla="*/ 45948 h 653420"/>
                    <a:gd name="connsiteX17" fmla="*/ 409495 w 415557"/>
                    <a:gd name="connsiteY17" fmla="*/ 501873 h 653420"/>
                    <a:gd name="connsiteX18" fmla="*/ 335006 w 415557"/>
                    <a:gd name="connsiteY18" fmla="*/ 644430 h 653420"/>
                    <a:gd name="connsiteX19" fmla="*/ 287487 w 415557"/>
                    <a:gd name="connsiteY19" fmla="*/ 653420 h 65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557" h="653420">
                      <a:moveTo>
                        <a:pt x="287487" y="653420"/>
                      </a:moveTo>
                      <a:cubicBezTo>
                        <a:pt x="241253" y="653420"/>
                        <a:pt x="200155" y="629019"/>
                        <a:pt x="184744" y="587921"/>
                      </a:cubicBezTo>
                      <a:lnTo>
                        <a:pt x="4942" y="123006"/>
                      </a:lnTo>
                      <a:cubicBezTo>
                        <a:pt x="-11754" y="78055"/>
                        <a:pt x="15216" y="26683"/>
                        <a:pt x="65304" y="7419"/>
                      </a:cubicBezTo>
                      <a:cubicBezTo>
                        <a:pt x="89706" y="-1571"/>
                        <a:pt x="115392" y="-2855"/>
                        <a:pt x="137225" y="6135"/>
                      </a:cubicBezTo>
                      <a:cubicBezTo>
                        <a:pt x="160342" y="15125"/>
                        <a:pt x="178322" y="31821"/>
                        <a:pt x="187312" y="53654"/>
                      </a:cubicBezTo>
                      <a:lnTo>
                        <a:pt x="228410" y="162819"/>
                      </a:lnTo>
                      <a:lnTo>
                        <a:pt x="193734" y="162819"/>
                      </a:lnTo>
                      <a:lnTo>
                        <a:pt x="157773" y="63928"/>
                      </a:lnTo>
                      <a:cubicBezTo>
                        <a:pt x="152636" y="51085"/>
                        <a:pt x="141077" y="40811"/>
                        <a:pt x="126950" y="35674"/>
                      </a:cubicBezTo>
                      <a:cubicBezTo>
                        <a:pt x="111539" y="30536"/>
                        <a:pt x="93558" y="30536"/>
                        <a:pt x="76863" y="36958"/>
                      </a:cubicBezTo>
                      <a:cubicBezTo>
                        <a:pt x="43471" y="49801"/>
                        <a:pt x="24206" y="83193"/>
                        <a:pt x="35765" y="111447"/>
                      </a:cubicBezTo>
                      <a:lnTo>
                        <a:pt x="214282" y="577647"/>
                      </a:lnTo>
                      <a:cubicBezTo>
                        <a:pt x="228410" y="616176"/>
                        <a:pt x="278497" y="632872"/>
                        <a:pt x="323448" y="616176"/>
                      </a:cubicBezTo>
                      <a:cubicBezTo>
                        <a:pt x="369682" y="598196"/>
                        <a:pt x="394084" y="553245"/>
                        <a:pt x="379957" y="514716"/>
                      </a:cubicBezTo>
                      <a:lnTo>
                        <a:pt x="205292" y="57507"/>
                      </a:lnTo>
                      <a:lnTo>
                        <a:pt x="234831" y="45948"/>
                      </a:lnTo>
                      <a:lnTo>
                        <a:pt x="409495" y="501873"/>
                      </a:lnTo>
                      <a:cubicBezTo>
                        <a:pt x="430044" y="557098"/>
                        <a:pt x="396652" y="621313"/>
                        <a:pt x="335006" y="644430"/>
                      </a:cubicBezTo>
                      <a:cubicBezTo>
                        <a:pt x="318310" y="650852"/>
                        <a:pt x="302899" y="653420"/>
                        <a:pt x="287487" y="653420"/>
                      </a:cubicBezTo>
                      <a:close/>
                    </a:path>
                  </a:pathLst>
                </a:custGeom>
                <a:solidFill>
                  <a:srgbClr val="007BD4"/>
                </a:solidFill>
                <a:ln w="1282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 name="文本框 4"/>
            <p:cNvSpPr txBox="1"/>
            <p:nvPr>
              <p:custDataLst>
                <p:tags r:id="rId9"/>
              </p:custDataLst>
            </p:nvPr>
          </p:nvSpPr>
          <p:spPr>
            <a:xfrm>
              <a:off x="6080" y="4109"/>
              <a:ext cx="6996" cy="3286"/>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66725" defTabSz="685800">
                <a:lnSpc>
                  <a:spcPct val="125000"/>
                </a:lnSpc>
                <a:spcBef>
                  <a:spcPts val="0"/>
                </a:spcBef>
                <a:spcAft>
                  <a:spcPts val="0"/>
                </a:spcAft>
                <a:buClrTx/>
                <a:buSzTx/>
              </a:pPr>
              <a:r>
                <a:rPr lang="en-US" altLang="zh-CN" sz="1400"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400"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pc="20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rgbClr val="FF0000"/>
                  </a:solidFill>
                  <a:latin typeface="微软雅黑" panose="020B0503020204020204" pitchFamily="34" charset="-122"/>
                  <a:ea typeface="微软雅黑" panose="020B0503020204020204" pitchFamily="34" charset="-122"/>
                  <a:sym typeface="+mn-ea"/>
                </a:rPr>
                <a:t>【考题</a:t>
              </a:r>
              <a:r>
                <a:rPr lang="en-US" altLang="zh-CN" dirty="0">
                  <a:solidFill>
                    <a:srgbClr val="FF0000"/>
                  </a:solidFill>
                  <a:latin typeface="微软雅黑" panose="020B0503020204020204" pitchFamily="34" charset="-122"/>
                  <a:ea typeface="微软雅黑" panose="020B0503020204020204" pitchFamily="34" charset="-122"/>
                  <a:sym typeface="+mn-ea"/>
                </a:rPr>
                <a:t>·</a:t>
              </a:r>
              <a:r>
                <a:rPr lang="zh-CN" altLang="en-US" dirty="0">
                  <a:solidFill>
                    <a:srgbClr val="FF0000"/>
                  </a:solidFill>
                  <a:latin typeface="微软雅黑" panose="020B0503020204020204" pitchFamily="34" charset="-122"/>
                  <a:ea typeface="微软雅黑" panose="020B0503020204020204" pitchFamily="34" charset="-122"/>
                  <a:sym typeface="+mn-ea"/>
                </a:rPr>
                <a:t>单</a:t>
              </a:r>
              <a:r>
                <a:rPr lang="zh-CN" dirty="0">
                  <a:solidFill>
                    <a:srgbClr val="FF0000"/>
                  </a:solidFill>
                  <a:latin typeface="微软雅黑" panose="020B0503020204020204" pitchFamily="34" charset="-122"/>
                  <a:ea typeface="微软雅黑" panose="020B0503020204020204" pitchFamily="34" charset="-122"/>
                  <a:sym typeface="+mn-ea"/>
                </a:rPr>
                <a:t>选</a:t>
              </a:r>
              <a:r>
                <a:rPr lang="zh-CN" altLang="zh-CN" dirty="0">
                  <a:solidFill>
                    <a:srgbClr val="FF0000"/>
                  </a:solidFill>
                  <a:latin typeface="微软雅黑" panose="020B0503020204020204" pitchFamily="34" charset="-122"/>
                  <a:ea typeface="微软雅黑" panose="020B0503020204020204" pitchFamily="34" charset="-122"/>
                  <a:sym typeface="+mn-ea"/>
                </a:rPr>
                <a:t>题】</a:t>
              </a:r>
              <a:r>
                <a:rPr lang="zh-CN" altLang="zh-CN" dirty="0">
                  <a:latin typeface="微软雅黑" panose="020B0503020204020204" pitchFamily="34" charset="-122"/>
                  <a:ea typeface="微软雅黑" panose="020B0503020204020204" pitchFamily="34" charset="-122"/>
                  <a:sym typeface="+mn-ea"/>
                </a:rPr>
                <a:t>某企业</a:t>
              </a:r>
              <a:r>
                <a:rPr lang="en-US" altLang="zh-CN" dirty="0">
                  <a:latin typeface="微软雅黑" panose="020B0503020204020204" pitchFamily="34" charset="-122"/>
                  <a:ea typeface="微软雅黑" panose="020B0503020204020204" pitchFamily="34" charset="-122"/>
                  <a:sym typeface="+mn-ea"/>
                </a:rPr>
                <a:t>2023</a:t>
              </a:r>
              <a:r>
                <a:rPr lang="zh-CN" altLang="zh-CN" dirty="0">
                  <a:latin typeface="微软雅黑" panose="020B0503020204020204" pitchFamily="34" charset="-122"/>
                  <a:ea typeface="微软雅黑" panose="020B0503020204020204" pitchFamily="34" charset="-122"/>
                  <a:sym typeface="+mn-ea"/>
                </a:rPr>
                <a:t>年度实现利润总额</a:t>
              </a:r>
              <a:r>
                <a:rPr lang="en-US" altLang="zh-CN" dirty="0">
                  <a:latin typeface="微软雅黑" panose="020B0503020204020204" pitchFamily="34" charset="-122"/>
                  <a:ea typeface="微软雅黑" panose="020B0503020204020204" pitchFamily="34" charset="-122"/>
                  <a:sym typeface="+mn-ea"/>
                </a:rPr>
                <a:t>100</a:t>
              </a:r>
              <a:r>
                <a:rPr lang="zh-CN" altLang="zh-CN" dirty="0">
                  <a:latin typeface="微软雅黑" panose="020B0503020204020204" pitchFamily="34" charset="-122"/>
                  <a:ea typeface="微软雅黑" panose="020B0503020204020204" pitchFamily="34" charset="-122"/>
                  <a:sym typeface="+mn-ea"/>
                </a:rPr>
                <a:t>万元，在营业外支出账户列支了通过公益性社会团体向贫困地区的捐款</a:t>
              </a:r>
              <a:r>
                <a:rPr lang="en-US" altLang="zh-CN" dirty="0">
                  <a:latin typeface="微软雅黑" panose="020B0503020204020204" pitchFamily="34" charset="-122"/>
                  <a:ea typeface="微软雅黑" panose="020B0503020204020204" pitchFamily="34" charset="-122"/>
                  <a:sym typeface="+mn-ea"/>
                </a:rPr>
                <a:t>10</a:t>
              </a:r>
              <a:r>
                <a:rPr lang="zh-CN" altLang="zh-CN" dirty="0">
                  <a:latin typeface="微软雅黑" panose="020B0503020204020204" pitchFamily="34" charset="-122"/>
                  <a:ea typeface="微软雅黑" panose="020B0503020204020204" pitchFamily="34" charset="-122"/>
                  <a:sym typeface="+mn-ea"/>
                </a:rPr>
                <a:t>万元、直接向某小学捐款</a:t>
              </a:r>
              <a:r>
                <a:rPr lang="en-US" altLang="zh-CN" dirty="0">
                  <a:latin typeface="微软雅黑" panose="020B0503020204020204" pitchFamily="34" charset="-122"/>
                  <a:ea typeface="微软雅黑" panose="020B0503020204020204" pitchFamily="34" charset="-122"/>
                  <a:sym typeface="+mn-ea"/>
                </a:rPr>
                <a:t>5</a:t>
              </a:r>
              <a:r>
                <a:rPr lang="zh-CN" altLang="zh-CN" dirty="0">
                  <a:latin typeface="微软雅黑" panose="020B0503020204020204" pitchFamily="34" charset="-122"/>
                  <a:ea typeface="微软雅黑" panose="020B0503020204020204" pitchFamily="34" charset="-122"/>
                  <a:sym typeface="+mn-ea"/>
                </a:rPr>
                <a:t>万元。在计算该企业</a:t>
              </a:r>
              <a:r>
                <a:rPr lang="en-US" altLang="zh-CN" dirty="0">
                  <a:latin typeface="微软雅黑" panose="020B0503020204020204" pitchFamily="34" charset="-122"/>
                  <a:ea typeface="微软雅黑" panose="020B0503020204020204" pitchFamily="34" charset="-122"/>
                  <a:sym typeface="+mn-ea"/>
                </a:rPr>
                <a:t>2023</a:t>
              </a:r>
              <a:r>
                <a:rPr lang="zh-CN" altLang="zh-CN" dirty="0">
                  <a:latin typeface="微软雅黑" panose="020B0503020204020204" pitchFamily="34" charset="-122"/>
                  <a:ea typeface="微软雅黑" panose="020B0503020204020204" pitchFamily="34" charset="-122"/>
                  <a:sym typeface="+mn-ea"/>
                </a:rPr>
                <a:t>年度应纳税所得额时，允许扣除的捐款数额为（　）万元。</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25000"/>
                </a:lnSpc>
                <a:spcBef>
                  <a:spcPts val="0"/>
                </a:spcBef>
                <a:spcAft>
                  <a:spcPts val="0"/>
                </a:spcAft>
                <a:buClrTx/>
                <a:buSzTx/>
              </a:pPr>
              <a:r>
                <a:rPr lang="en-US" altLang="zh-CN" dirty="0">
                  <a:latin typeface="微软雅黑" panose="020B0503020204020204" pitchFamily="34" charset="-122"/>
                  <a:ea typeface="微软雅黑" panose="020B0503020204020204" pitchFamily="34" charset="-122"/>
                  <a:sym typeface="+mn-ea"/>
                </a:rPr>
                <a:t>A.5       B.10      C.12     D.15</a:t>
              </a:r>
              <a:endParaRPr lang="zh-CN" altLang="zh-CN"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kern="1200" dirty="0">
                <a:latin typeface="微软雅黑" panose="020B0503020204020204" pitchFamily="34" charset="-122"/>
                <a:ea typeface="微软雅黑" panose="020B0503020204020204" pitchFamily="34" charset="-122"/>
                <a:cs typeface="+mn-cs"/>
              </a:endParaRPr>
            </a:p>
            <a:p>
              <a:pPr indent="466725" defTabSz="685800">
                <a:lnSpc>
                  <a:spcPct val="115000"/>
                </a:lnSpc>
                <a:buClrTx/>
                <a:buSzTx/>
              </a:pPr>
              <a:endParaRPr lang="zh-CN" altLang="en-US" spc="20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 name="文本框 2"/>
          <p:cNvSpPr txBox="1"/>
          <p:nvPr/>
        </p:nvSpPr>
        <p:spPr>
          <a:xfrm>
            <a:off x="827405" y="3357245"/>
            <a:ext cx="7606030" cy="1753235"/>
          </a:xfrm>
          <a:prstGeom prst="rect">
            <a:avLst/>
          </a:prstGeom>
          <a:noFill/>
        </p:spPr>
        <p:txBody>
          <a:bodyPr wrap="square" rtlCol="0" anchor="t">
            <a:spAutoFit/>
          </a:bodyPr>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【答案】</a:t>
            </a:r>
            <a:r>
              <a:rPr lang="en-US" altLang="zh-CN" sz="1800" dirty="0">
                <a:solidFill>
                  <a:srgbClr val="FF0000"/>
                </a:solidFill>
                <a:latin typeface="微软雅黑" panose="020B0503020204020204" pitchFamily="34" charset="-122"/>
                <a:ea typeface="微软雅黑" panose="020B0503020204020204" pitchFamily="34" charset="-122"/>
                <a:sym typeface="+mn-ea"/>
              </a:rPr>
              <a:t>B</a:t>
            </a:r>
            <a:endParaRPr lang="en-US" altLang="zh-CN" sz="1800" dirty="0">
              <a:solidFill>
                <a:srgbClr val="FF0000"/>
              </a:solidFill>
              <a:latin typeface="微软雅黑" panose="020B0503020204020204" pitchFamily="34" charset="-122"/>
              <a:ea typeface="微软雅黑" panose="020B0503020204020204" pitchFamily="34" charset="-122"/>
              <a:sym typeface="+mn-ea"/>
            </a:endParaRPr>
          </a:p>
          <a:p>
            <a:pPr indent="466725">
              <a:lnSpc>
                <a:spcPct val="150000"/>
              </a:lnSpc>
              <a:buSzTx/>
              <a:buFont typeface="Arial" panose="020B0604020202020204" pitchFamily="34" charset="0"/>
            </a:pPr>
            <a:r>
              <a:rPr lang="zh-CN" altLang="zh-CN" sz="1800" dirty="0">
                <a:solidFill>
                  <a:srgbClr val="FF0000"/>
                </a:solidFill>
                <a:latin typeface="微软雅黑" panose="020B0503020204020204" pitchFamily="34" charset="-122"/>
                <a:ea typeface="微软雅黑" panose="020B0503020204020204" pitchFamily="34" charset="-122"/>
                <a:sym typeface="华康少女文字W5(P)" pitchFamily="82" charset="-122"/>
              </a:rPr>
              <a:t>【解析】</a:t>
            </a:r>
            <a:r>
              <a:rPr lang="zh-CN" altLang="zh-CN" sz="1800" dirty="0">
                <a:solidFill>
                  <a:schemeClr val="tx1"/>
                </a:solidFill>
                <a:latin typeface="微软雅黑" panose="020B0503020204020204" pitchFamily="34" charset="-122"/>
                <a:ea typeface="微软雅黑" panose="020B0503020204020204" pitchFamily="34" charset="-122"/>
                <a:sym typeface="+mn-ea"/>
              </a:rPr>
              <a:t>直接捐款</a:t>
            </a:r>
            <a:r>
              <a:rPr lang="en-US" altLang="zh-CN" sz="1800" dirty="0">
                <a:solidFill>
                  <a:schemeClr val="tx1"/>
                </a:solidFill>
                <a:latin typeface="微软雅黑" panose="020B0503020204020204" pitchFamily="34" charset="-122"/>
                <a:ea typeface="微软雅黑" panose="020B0503020204020204" pitchFamily="34" charset="-122"/>
                <a:sym typeface="+mn-ea"/>
              </a:rPr>
              <a:t>5</a:t>
            </a:r>
            <a:r>
              <a:rPr lang="zh-CN" altLang="zh-CN" sz="1800" dirty="0">
                <a:solidFill>
                  <a:schemeClr val="tx1"/>
                </a:solidFill>
                <a:latin typeface="微软雅黑" panose="020B0503020204020204" pitchFamily="34" charset="-122"/>
                <a:ea typeface="微软雅黑" panose="020B0503020204020204" pitchFamily="34" charset="-122"/>
                <a:sym typeface="+mn-ea"/>
              </a:rPr>
              <a:t>万元不允许扣除；实际捐赠</a:t>
            </a:r>
            <a:r>
              <a:rPr lang="en-US" altLang="zh-CN" sz="1800" dirty="0">
                <a:solidFill>
                  <a:schemeClr val="tx1"/>
                </a:solidFill>
                <a:latin typeface="微软雅黑" panose="020B0503020204020204" pitchFamily="34" charset="-122"/>
                <a:ea typeface="微软雅黑" panose="020B0503020204020204" pitchFamily="34" charset="-122"/>
                <a:sym typeface="+mn-ea"/>
              </a:rPr>
              <a:t>10</a:t>
            </a:r>
            <a:r>
              <a:rPr lang="zh-CN" altLang="zh-CN" sz="1800" dirty="0">
                <a:solidFill>
                  <a:schemeClr val="tx1"/>
                </a:solidFill>
                <a:latin typeface="微软雅黑" panose="020B0503020204020204" pitchFamily="34" charset="-122"/>
                <a:ea typeface="微软雅黑" panose="020B0503020204020204" pitchFamily="34" charset="-122"/>
                <a:sym typeface="+mn-ea"/>
              </a:rPr>
              <a:t>万元，扣除标准＝</a:t>
            </a:r>
            <a:r>
              <a:rPr lang="en-US" altLang="zh-CN" sz="1800" dirty="0">
                <a:solidFill>
                  <a:schemeClr val="tx1"/>
                </a:solidFill>
                <a:latin typeface="微软雅黑" panose="020B0503020204020204" pitchFamily="34" charset="-122"/>
                <a:ea typeface="微软雅黑" panose="020B0503020204020204" pitchFamily="34" charset="-122"/>
                <a:sym typeface="+mn-ea"/>
              </a:rPr>
              <a:t>100</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12%</a:t>
            </a:r>
            <a:r>
              <a:rPr lang="zh-CN" altLang="zh-CN" sz="1800" dirty="0">
                <a:solidFill>
                  <a:schemeClr val="tx1"/>
                </a:solidFill>
                <a:latin typeface="微软雅黑" panose="020B0503020204020204" pitchFamily="34" charset="-122"/>
                <a:ea typeface="微软雅黑" panose="020B0503020204020204" pitchFamily="34" charset="-122"/>
                <a:sym typeface="+mn-ea"/>
              </a:rPr>
              <a:t>＝</a:t>
            </a:r>
            <a:r>
              <a:rPr lang="en-US" altLang="zh-CN" sz="1800" dirty="0">
                <a:solidFill>
                  <a:schemeClr val="tx1"/>
                </a:solidFill>
                <a:latin typeface="微软雅黑" panose="020B0503020204020204" pitchFamily="34" charset="-122"/>
                <a:ea typeface="微软雅黑" panose="020B0503020204020204" pitchFamily="34" charset="-122"/>
                <a:sym typeface="+mn-ea"/>
              </a:rPr>
              <a:t>12</a:t>
            </a:r>
            <a:r>
              <a:rPr lang="zh-CN" altLang="zh-CN" sz="1800" dirty="0">
                <a:solidFill>
                  <a:schemeClr val="tx1"/>
                </a:solidFill>
                <a:latin typeface="微软雅黑" panose="020B0503020204020204" pitchFamily="34" charset="-122"/>
                <a:ea typeface="微软雅黑" panose="020B0503020204020204" pitchFamily="34" charset="-122"/>
                <a:sym typeface="+mn-ea"/>
              </a:rPr>
              <a:t>（万元），</a:t>
            </a:r>
            <a:r>
              <a:rPr lang="en-US" altLang="zh-CN" sz="1800" dirty="0">
                <a:solidFill>
                  <a:schemeClr val="tx1"/>
                </a:solidFill>
                <a:latin typeface="微软雅黑" panose="020B0503020204020204" pitchFamily="34" charset="-122"/>
                <a:ea typeface="微软雅黑" panose="020B0503020204020204" pitchFamily="34" charset="-122"/>
                <a:sym typeface="+mn-ea"/>
              </a:rPr>
              <a:t>10</a:t>
            </a:r>
            <a:r>
              <a:rPr lang="zh-CN" altLang="zh-CN" sz="1800" dirty="0">
                <a:solidFill>
                  <a:schemeClr val="tx1"/>
                </a:solidFill>
                <a:latin typeface="微软雅黑" panose="020B0503020204020204" pitchFamily="34" charset="-122"/>
                <a:ea typeface="微软雅黑" panose="020B0503020204020204" pitchFamily="34" charset="-122"/>
                <a:sym typeface="+mn-ea"/>
              </a:rPr>
              <a:t>万元</a:t>
            </a:r>
            <a:r>
              <a:rPr lang="en-US" altLang="zh-CN" sz="1800" dirty="0">
                <a:solidFill>
                  <a:schemeClr val="tx1"/>
                </a:solidFill>
                <a:latin typeface="微软雅黑" panose="020B0503020204020204" pitchFamily="34" charset="-122"/>
                <a:ea typeface="微软雅黑" panose="020B0503020204020204" pitchFamily="34" charset="-122"/>
                <a:sym typeface="+mn-ea"/>
              </a:rPr>
              <a:t>&lt;12</a:t>
            </a:r>
            <a:r>
              <a:rPr lang="zh-CN" altLang="zh-CN" sz="1800" dirty="0">
                <a:solidFill>
                  <a:schemeClr val="tx1"/>
                </a:solidFill>
                <a:latin typeface="微软雅黑" panose="020B0503020204020204" pitchFamily="34" charset="-122"/>
                <a:ea typeface="微软雅黑" panose="020B0503020204020204" pitchFamily="34" charset="-122"/>
                <a:sym typeface="+mn-ea"/>
              </a:rPr>
              <a:t>万元，允许扣除</a:t>
            </a:r>
            <a:r>
              <a:rPr lang="en-US" altLang="zh-CN" sz="1800" dirty="0">
                <a:solidFill>
                  <a:schemeClr val="tx1"/>
                </a:solidFill>
                <a:latin typeface="微软雅黑" panose="020B0503020204020204" pitchFamily="34" charset="-122"/>
                <a:ea typeface="微软雅黑" panose="020B0503020204020204" pitchFamily="34" charset="-122"/>
                <a:sym typeface="+mn-ea"/>
              </a:rPr>
              <a:t>10</a:t>
            </a:r>
            <a:r>
              <a:rPr lang="zh-CN" altLang="zh-CN" sz="1800" dirty="0">
                <a:solidFill>
                  <a:schemeClr val="tx1"/>
                </a:solidFill>
                <a:latin typeface="微软雅黑" panose="020B0503020204020204" pitchFamily="34" charset="-122"/>
                <a:ea typeface="微软雅黑" panose="020B0503020204020204" pitchFamily="34" charset="-122"/>
                <a:sym typeface="+mn-ea"/>
              </a:rPr>
              <a:t>万元。</a:t>
            </a:r>
            <a:endParaRPr lang="zh-CN" altLang="zh-CN" sz="1800" dirty="0">
              <a:solidFill>
                <a:schemeClr val="tx1"/>
              </a:solidFill>
              <a:latin typeface="微软雅黑" panose="020B0503020204020204" pitchFamily="34" charset="-122"/>
              <a:ea typeface="微软雅黑" panose="020B0503020204020204" pitchFamily="34" charset="-122"/>
            </a:endParaRPr>
          </a:p>
          <a:p>
            <a:pPr indent="466725">
              <a:lnSpc>
                <a:spcPct val="150000"/>
              </a:lnSpc>
              <a:buSzTx/>
              <a:buFont typeface="Arial" panose="020B0604020202020204" pitchFamily="34" charset="0"/>
            </a:pPr>
            <a:endParaRPr lang="zh-CN" altLang="zh-CN" sz="1800" kern="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1494790" y="772160"/>
            <a:ext cx="6542405" cy="583565"/>
          </a:xfrm>
          <a:prstGeom prst="rect">
            <a:avLst/>
          </a:prstGeom>
          <a:noFill/>
        </p:spPr>
        <p:txBody>
          <a:bodyPr wrap="square" rtlCol="0">
            <a:spAutoFit/>
          </a:bodyPr>
          <a:p>
            <a:r>
              <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任务三 </a:t>
            </a:r>
            <a:r>
              <a:rPr lang="en-US" altLang="zh-CN"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个人</a:t>
            </a:r>
            <a:r>
              <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所得税纳税申报</a:t>
            </a:r>
            <a:endParaRPr lang="zh-CN" altLang="en-US" sz="32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1203960" y="1705610"/>
            <a:ext cx="4664075" cy="460375"/>
          </a:xfrm>
          <a:prstGeom prst="rect">
            <a:avLst/>
          </a:prstGeom>
          <a:noFill/>
        </p:spPr>
        <p:txBody>
          <a:bodyPr wrap="square" rtlCol="0">
            <a:spAutoFit/>
          </a:bodyPr>
          <a:p>
            <a:r>
              <a:rPr lang="zh-CN" altLang="en-US" sz="2400" b="1">
                <a:latin typeface="微软雅黑" panose="020B0503020204020204" pitchFamily="34" charset="-122"/>
                <a:ea typeface="微软雅黑" panose="020B0503020204020204" pitchFamily="34" charset="-122"/>
              </a:rPr>
              <a:t>一、税款征收方式</a:t>
            </a:r>
            <a:endParaRPr lang="zh-CN" altLang="en-US" sz="2400" b="1">
              <a:latin typeface="微软雅黑" panose="020B0503020204020204" pitchFamily="34" charset="-122"/>
              <a:ea typeface="微软雅黑" panose="020B0503020204020204" pitchFamily="34" charset="-122"/>
            </a:endParaRPr>
          </a:p>
        </p:txBody>
      </p:sp>
      <p:sp>
        <p:nvSpPr>
          <p:cNvPr id="21" name="任意多边形 20"/>
          <p:cNvSpPr/>
          <p:nvPr>
            <p:custDataLst>
              <p:tags r:id="rId1"/>
            </p:custDataLst>
          </p:nvPr>
        </p:nvSpPr>
        <p:spPr>
          <a:xfrm>
            <a:off x="4045268" y="3378041"/>
            <a:ext cx="1794034" cy="483394"/>
          </a:xfrm>
          <a:custGeom>
            <a:avLst/>
            <a:gdLst/>
            <a:ahLst/>
            <a:cxnLst>
              <a:cxn ang="3">
                <a:pos x="hc" y="t"/>
              </a:cxn>
              <a:cxn ang="cd2">
                <a:pos x="l" y="vc"/>
              </a:cxn>
              <a:cxn ang="cd4">
                <a:pos x="hc" y="b"/>
              </a:cxn>
              <a:cxn ang="0">
                <a:pos x="r" y="vc"/>
              </a:cxn>
            </a:cxnLst>
            <a:rect l="l" t="t" r="r" b="b"/>
            <a:pathLst>
              <a:path w="3768" h="1015">
                <a:moveTo>
                  <a:pt x="0" y="0"/>
                </a:moveTo>
                <a:lnTo>
                  <a:pt x="3765" y="0"/>
                </a:lnTo>
                <a:lnTo>
                  <a:pt x="3765" y="594"/>
                </a:lnTo>
                <a:lnTo>
                  <a:pt x="3766" y="602"/>
                </a:lnTo>
                <a:lnTo>
                  <a:pt x="3767" y="613"/>
                </a:lnTo>
                <a:cubicBezTo>
                  <a:pt x="3799" y="838"/>
                  <a:pt x="2831" y="1021"/>
                  <a:pt x="1884" y="1015"/>
                </a:cubicBezTo>
                <a:cubicBezTo>
                  <a:pt x="844" y="1023"/>
                  <a:pt x="-1" y="820"/>
                  <a:pt x="1" y="624"/>
                </a:cubicBezTo>
                <a:lnTo>
                  <a:pt x="0" y="624"/>
                </a:lnTo>
                <a:lnTo>
                  <a:pt x="0" y="0"/>
                </a:lnTo>
                <a:close/>
              </a:path>
            </a:pathLst>
          </a:custGeom>
          <a:solidFill>
            <a:srgbClr val="F35B06">
              <a:lumMod val="60000"/>
              <a:lumOff val="40000"/>
            </a:srgbClr>
          </a:solidFill>
          <a:ln w="12700" cap="flat" cmpd="sng" algn="ctr">
            <a:noFill/>
            <a:prstDash val="solid"/>
            <a:miter lim="800000"/>
          </a:ln>
          <a:effectLst/>
        </p:spPr>
        <p:txBody>
          <a:bodyPr wrap="square" rtlCol="0" anchor="ctr">
            <a:noAutofit/>
          </a:bodyP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22" name="椭圆 21"/>
          <p:cNvSpPr/>
          <p:nvPr>
            <p:custDataLst>
              <p:tags r:id="rId2"/>
            </p:custDataLst>
          </p:nvPr>
        </p:nvSpPr>
        <p:spPr>
          <a:xfrm>
            <a:off x="4045268" y="3181826"/>
            <a:ext cx="1793081" cy="383381"/>
          </a:xfrm>
          <a:prstGeom prst="ellipse">
            <a:avLst/>
          </a:prstGeom>
          <a:solidFill>
            <a:srgbClr val="F35B06">
              <a:lumMod val="40000"/>
              <a:lumOff val="60000"/>
            </a:srgbClr>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24" name="任意多边形 23"/>
          <p:cNvSpPr/>
          <p:nvPr>
            <p:custDataLst>
              <p:tags r:id="rId3"/>
            </p:custDataLst>
          </p:nvPr>
        </p:nvSpPr>
        <p:spPr>
          <a:xfrm>
            <a:off x="3483769" y="2894648"/>
            <a:ext cx="1794034" cy="483394"/>
          </a:xfrm>
          <a:custGeom>
            <a:avLst/>
            <a:gdLst/>
            <a:ahLst/>
            <a:cxnLst>
              <a:cxn ang="3">
                <a:pos x="hc" y="t"/>
              </a:cxn>
              <a:cxn ang="cd2">
                <a:pos x="l" y="vc"/>
              </a:cxn>
              <a:cxn ang="cd4">
                <a:pos x="hc" y="b"/>
              </a:cxn>
              <a:cxn ang="0">
                <a:pos x="r" y="vc"/>
              </a:cxn>
            </a:cxnLst>
            <a:rect l="l" t="t" r="r" b="b"/>
            <a:pathLst>
              <a:path w="3768" h="1015">
                <a:moveTo>
                  <a:pt x="0" y="0"/>
                </a:moveTo>
                <a:lnTo>
                  <a:pt x="3765" y="0"/>
                </a:lnTo>
                <a:lnTo>
                  <a:pt x="3765" y="594"/>
                </a:lnTo>
                <a:lnTo>
                  <a:pt x="3766" y="602"/>
                </a:lnTo>
                <a:lnTo>
                  <a:pt x="3767" y="613"/>
                </a:lnTo>
                <a:cubicBezTo>
                  <a:pt x="3799" y="838"/>
                  <a:pt x="2831" y="1021"/>
                  <a:pt x="1884" y="1015"/>
                </a:cubicBezTo>
                <a:cubicBezTo>
                  <a:pt x="844" y="1023"/>
                  <a:pt x="-1" y="820"/>
                  <a:pt x="1" y="624"/>
                </a:cubicBezTo>
                <a:lnTo>
                  <a:pt x="0" y="624"/>
                </a:lnTo>
                <a:lnTo>
                  <a:pt x="0" y="0"/>
                </a:lnTo>
                <a:close/>
              </a:path>
            </a:pathLst>
          </a:custGeom>
          <a:solidFill>
            <a:srgbClr val="7578EC">
              <a:lumMod val="60000"/>
              <a:lumOff val="40000"/>
            </a:srgbClr>
          </a:solidFill>
          <a:ln w="12700" cap="flat" cmpd="sng" algn="ctr">
            <a:noFill/>
            <a:prstDash val="solid"/>
            <a:miter lim="800000"/>
          </a:ln>
          <a:effectLst/>
        </p:spPr>
        <p:txBody>
          <a:bodyPr wrap="square" rtlCol="0" anchor="ctr">
            <a:noAutofit/>
          </a:bodyP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25" name="椭圆 24"/>
          <p:cNvSpPr/>
          <p:nvPr>
            <p:custDataLst>
              <p:tags r:id="rId4"/>
            </p:custDataLst>
          </p:nvPr>
        </p:nvSpPr>
        <p:spPr>
          <a:xfrm>
            <a:off x="3484721" y="2688431"/>
            <a:ext cx="1793081" cy="383381"/>
          </a:xfrm>
          <a:prstGeom prst="ellipse">
            <a:avLst/>
          </a:prstGeom>
          <a:solidFill>
            <a:srgbClr val="7578EC">
              <a:lumMod val="40000"/>
              <a:lumOff val="60000"/>
            </a:srgbClr>
          </a:solidFill>
          <a:ln w="12700" cap="flat" cmpd="sng" algn="ctr">
            <a:noFill/>
            <a:prstDash val="solid"/>
            <a:miter lim="800000"/>
          </a:ln>
          <a:effectLst/>
        </p:spPr>
        <p:txBody>
          <a:bodyPr rtlCol="0" anchor="ct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26" name="文本框 25"/>
          <p:cNvSpPr txBox="1"/>
          <p:nvPr>
            <p:custDataLst>
              <p:tags r:id="rId5"/>
            </p:custDataLst>
          </p:nvPr>
        </p:nvSpPr>
        <p:spPr>
          <a:xfrm>
            <a:off x="526415" y="2538095"/>
            <a:ext cx="3091815" cy="3479165"/>
          </a:xfrm>
          <a:prstGeom prst="rect">
            <a:avLst/>
          </a:prstGeom>
          <a:noFill/>
        </p:spPr>
        <p:txBody>
          <a:bodyPr wrap="square" rtlCol="0">
            <a:noAutofit/>
          </a:bodyPr>
          <a:p>
            <a:pPr algn="l" fontAlgn="auto">
              <a:lnSpc>
                <a:spcPct val="115000"/>
              </a:lnSpc>
              <a:spcBef>
                <a:spcPts val="0"/>
              </a:spcBef>
              <a:spcAft>
                <a:spcPts val="1000"/>
              </a:spcAft>
            </a:pPr>
            <a:r>
              <a:rPr lang="zh-CN" altLang="en-US" sz="1600" spc="150">
                <a:solidFill>
                  <a:schemeClr val="tx1"/>
                </a:solidFill>
                <a:uFillTx/>
                <a:latin typeface="思源黑体 CN Regular" panose="020B0500000000000000" charset="-122"/>
                <a:ea typeface="思源黑体 CN Regular" panose="020B0500000000000000" charset="-122"/>
              </a:rPr>
              <a:t>(1)取得综合所得需要办理汇算清缴。</a:t>
            </a:r>
            <a:endParaRPr lang="zh-CN" altLang="en-US" sz="1600" spc="150">
              <a:solidFill>
                <a:schemeClr val="tx1"/>
              </a:solidFill>
              <a:uFillTx/>
              <a:latin typeface="思源黑体 CN Regular" panose="020B0500000000000000" charset="-122"/>
              <a:ea typeface="思源黑体 CN Regular" panose="020B0500000000000000" charset="-122"/>
            </a:endParaRPr>
          </a:p>
          <a:p>
            <a:pPr algn="l" fontAlgn="auto">
              <a:lnSpc>
                <a:spcPct val="115000"/>
              </a:lnSpc>
              <a:spcBef>
                <a:spcPts val="0"/>
              </a:spcBef>
              <a:spcAft>
                <a:spcPts val="1000"/>
              </a:spcAft>
            </a:pPr>
            <a:r>
              <a:rPr lang="zh-CN" altLang="en-US" sz="1600" spc="150">
                <a:solidFill>
                  <a:schemeClr val="tx1"/>
                </a:solidFill>
                <a:uFillTx/>
                <a:latin typeface="思源黑体 CN Regular" panose="020B0500000000000000" charset="-122"/>
                <a:ea typeface="思源黑体 CN Regular" panose="020B0500000000000000" charset="-122"/>
              </a:rPr>
              <a:t>(2)取得应税所得没有扣缴义务人。</a:t>
            </a:r>
            <a:endParaRPr lang="zh-CN" altLang="en-US" sz="1600" spc="150">
              <a:solidFill>
                <a:schemeClr val="tx1"/>
              </a:solidFill>
              <a:uFillTx/>
              <a:latin typeface="思源黑体 CN Regular" panose="020B0500000000000000" charset="-122"/>
              <a:ea typeface="思源黑体 CN Regular" panose="020B0500000000000000" charset="-122"/>
            </a:endParaRPr>
          </a:p>
          <a:p>
            <a:pPr algn="l" fontAlgn="auto">
              <a:lnSpc>
                <a:spcPct val="115000"/>
              </a:lnSpc>
              <a:spcBef>
                <a:spcPts val="0"/>
              </a:spcBef>
              <a:spcAft>
                <a:spcPts val="1000"/>
              </a:spcAft>
            </a:pPr>
            <a:r>
              <a:rPr lang="zh-CN" altLang="en-US" sz="1600" spc="150">
                <a:solidFill>
                  <a:schemeClr val="tx1"/>
                </a:solidFill>
                <a:uFillTx/>
                <a:latin typeface="思源黑体 CN Regular" panose="020B0500000000000000" charset="-122"/>
                <a:ea typeface="思源黑体 CN Regular" panose="020B0500000000000000" charset="-122"/>
              </a:rPr>
              <a:t>(3)取得应税所得，扣缴义务人未扣缴税款。</a:t>
            </a:r>
            <a:endParaRPr lang="zh-CN" altLang="en-US" sz="1600" spc="150">
              <a:solidFill>
                <a:schemeClr val="tx1"/>
              </a:solidFill>
              <a:uFillTx/>
              <a:latin typeface="思源黑体 CN Regular" panose="020B0500000000000000" charset="-122"/>
              <a:ea typeface="思源黑体 CN Regular" panose="020B0500000000000000" charset="-122"/>
            </a:endParaRPr>
          </a:p>
          <a:p>
            <a:pPr algn="l" fontAlgn="auto">
              <a:lnSpc>
                <a:spcPct val="115000"/>
              </a:lnSpc>
              <a:spcBef>
                <a:spcPts val="0"/>
              </a:spcBef>
              <a:spcAft>
                <a:spcPts val="1000"/>
              </a:spcAft>
            </a:pPr>
            <a:r>
              <a:rPr lang="zh-CN" altLang="en-US" sz="1600" spc="150">
                <a:solidFill>
                  <a:schemeClr val="tx1"/>
                </a:solidFill>
                <a:uFillTx/>
                <a:latin typeface="思源黑体 CN Regular" panose="020B0500000000000000" charset="-122"/>
                <a:ea typeface="思源黑体 CN Regular" panose="020B0500000000000000" charset="-122"/>
              </a:rPr>
              <a:t>(4)取得境外所得。</a:t>
            </a:r>
            <a:endParaRPr lang="zh-CN" altLang="en-US" sz="1600" spc="150">
              <a:solidFill>
                <a:schemeClr val="tx1"/>
              </a:solidFill>
              <a:uFillTx/>
              <a:latin typeface="思源黑体 CN Regular" panose="020B0500000000000000" charset="-122"/>
              <a:ea typeface="思源黑体 CN Regular" panose="020B0500000000000000" charset="-122"/>
            </a:endParaRPr>
          </a:p>
          <a:p>
            <a:pPr algn="l" fontAlgn="auto">
              <a:lnSpc>
                <a:spcPct val="115000"/>
              </a:lnSpc>
              <a:spcBef>
                <a:spcPts val="0"/>
              </a:spcBef>
              <a:spcAft>
                <a:spcPts val="1000"/>
              </a:spcAft>
            </a:pPr>
            <a:r>
              <a:rPr lang="zh-CN" altLang="en-US" sz="1600" spc="150">
                <a:solidFill>
                  <a:schemeClr val="tx1"/>
                </a:solidFill>
                <a:uFillTx/>
                <a:latin typeface="思源黑体 CN Regular" panose="020B0500000000000000" charset="-122"/>
                <a:ea typeface="思源黑体 CN Regular" panose="020B0500000000000000" charset="-122"/>
              </a:rPr>
              <a:t>(5)因移居境外注销中国户籍。</a:t>
            </a:r>
            <a:endParaRPr lang="zh-CN" altLang="en-US" sz="1600" spc="150">
              <a:solidFill>
                <a:schemeClr val="tx1"/>
              </a:solidFill>
              <a:uFillTx/>
              <a:latin typeface="思源黑体 CN Regular" panose="020B0500000000000000" charset="-122"/>
              <a:ea typeface="思源黑体 CN Regular" panose="020B0500000000000000" charset="-122"/>
            </a:endParaRPr>
          </a:p>
          <a:p>
            <a:pPr algn="l" fontAlgn="auto">
              <a:lnSpc>
                <a:spcPct val="115000"/>
              </a:lnSpc>
              <a:spcBef>
                <a:spcPts val="0"/>
              </a:spcBef>
              <a:spcAft>
                <a:spcPts val="1000"/>
              </a:spcAft>
            </a:pPr>
            <a:r>
              <a:rPr lang="zh-CN" altLang="en-US" sz="1600" spc="150">
                <a:solidFill>
                  <a:schemeClr val="tx1"/>
                </a:solidFill>
                <a:uFillTx/>
                <a:latin typeface="思源黑体 CN Regular" panose="020B0500000000000000" charset="-122"/>
                <a:ea typeface="思源黑体 CN Regular" panose="020B0500000000000000" charset="-122"/>
              </a:rPr>
              <a:t>(6)非居民个人在中国境内从两处以上取得工资、薪金所得。</a:t>
            </a:r>
            <a:endParaRPr lang="zh-CN" altLang="en-US" sz="1600" spc="150">
              <a:solidFill>
                <a:schemeClr val="tx1"/>
              </a:solidFill>
              <a:uFillTx/>
              <a:latin typeface="思源黑体 CN Regular" panose="020B0500000000000000" charset="-122"/>
              <a:ea typeface="思源黑体 CN Regular" panose="020B0500000000000000" charset="-122"/>
            </a:endParaRPr>
          </a:p>
          <a:p>
            <a:pPr algn="l" fontAlgn="auto">
              <a:lnSpc>
                <a:spcPct val="115000"/>
              </a:lnSpc>
              <a:spcBef>
                <a:spcPts val="0"/>
              </a:spcBef>
              <a:spcAft>
                <a:spcPts val="1000"/>
              </a:spcAft>
            </a:pPr>
            <a:r>
              <a:rPr lang="zh-CN" altLang="en-US" sz="1600" spc="150">
                <a:solidFill>
                  <a:schemeClr val="tx1"/>
                </a:solidFill>
                <a:uFillTx/>
                <a:latin typeface="思源黑体 CN Regular" panose="020B0500000000000000" charset="-122"/>
                <a:ea typeface="思源黑体 CN Regular" panose="020B0500000000000000" charset="-122"/>
              </a:rPr>
              <a:t>(7)国务院规定的其他情形。</a:t>
            </a:r>
            <a:endParaRPr lang="zh-CN" altLang="en-US" sz="1600" spc="150">
              <a:solidFill>
                <a:schemeClr val="tx1"/>
              </a:solidFill>
              <a:uFillTx/>
              <a:latin typeface="思源黑体 CN Regular" panose="020B0500000000000000" charset="-122"/>
              <a:ea typeface="思源黑体 CN Regular" panose="020B0500000000000000" charset="-122"/>
            </a:endParaRPr>
          </a:p>
        </p:txBody>
      </p:sp>
      <p:sp>
        <p:nvSpPr>
          <p:cNvPr id="27" name="文本框 26"/>
          <p:cNvSpPr txBox="1"/>
          <p:nvPr>
            <p:custDataLst>
              <p:tags r:id="rId6"/>
            </p:custDataLst>
          </p:nvPr>
        </p:nvSpPr>
        <p:spPr>
          <a:xfrm>
            <a:off x="945515" y="2239010"/>
            <a:ext cx="1962150" cy="299085"/>
          </a:xfrm>
          <a:prstGeom prst="rect">
            <a:avLst/>
          </a:prstGeom>
          <a:noFill/>
        </p:spPr>
        <p:txBody>
          <a:bodyPr wrap="square" bIns="0" rtlCol="0">
            <a:noAutofit/>
          </a:bodyPr>
          <a:p>
            <a:pPr algn="r"/>
            <a:r>
              <a:rPr lang="zh-CN" altLang="en-US" sz="1500" b="1" spc="300">
                <a:solidFill>
                  <a:schemeClr val="tx1"/>
                </a:solidFill>
                <a:latin typeface="微软雅黑" panose="020B0503020204020204" pitchFamily="34" charset="-122"/>
                <a:ea typeface="微软雅黑" panose="020B0503020204020204" pitchFamily="34" charset="-122"/>
              </a:rPr>
              <a:t>自行纳税申报</a:t>
            </a:r>
            <a:endParaRPr lang="zh-CN" altLang="en-US" sz="1500" b="1" spc="300">
              <a:solidFill>
                <a:schemeClr val="tx1"/>
              </a:solidFill>
              <a:latin typeface="微软雅黑" panose="020B0503020204020204" pitchFamily="34" charset="-122"/>
              <a:ea typeface="微软雅黑" panose="020B0503020204020204" pitchFamily="34" charset="-122"/>
            </a:endParaRPr>
          </a:p>
        </p:txBody>
      </p:sp>
      <p:sp>
        <p:nvSpPr>
          <p:cNvPr id="33" name="文本框 32"/>
          <p:cNvSpPr txBox="1"/>
          <p:nvPr>
            <p:custDataLst>
              <p:tags r:id="rId7"/>
            </p:custDataLst>
          </p:nvPr>
        </p:nvSpPr>
        <p:spPr>
          <a:xfrm>
            <a:off x="6453664" y="2967514"/>
            <a:ext cx="2381726" cy="498158"/>
          </a:xfrm>
          <a:prstGeom prst="rect">
            <a:avLst/>
          </a:prstGeom>
          <a:noFill/>
        </p:spPr>
        <p:txBody>
          <a:bodyPr wrap="square" rtlCol="0">
            <a:noAutofit/>
          </a:bodyPr>
          <a:p>
            <a:pPr algn="l" fontAlgn="auto">
              <a:lnSpc>
                <a:spcPct val="130000"/>
              </a:lnSpc>
              <a:spcAft>
                <a:spcPts val="1000"/>
              </a:spcAft>
            </a:pPr>
            <a:r>
              <a:rPr lang="zh-CN" altLang="en-US" sz="1500" spc="150">
                <a:solidFill>
                  <a:schemeClr val="tx1"/>
                </a:solidFill>
                <a:uFillTx/>
                <a:latin typeface="思源黑体 CN Regular" panose="020B0500000000000000" charset="-122"/>
                <a:ea typeface="思源黑体 CN Regular" panose="020B0500000000000000" charset="-122"/>
              </a:rPr>
              <a:t>全员全额扣缴申报，是指扣缴义务人应当在代扣税款的次月15日内，向主管税务机关报送其支付所得的所有个人的有关信息、支付所得数额、扣除事项和数额、扣缴税款的具体数额和总额以及其他相关涉税信息资料。</a:t>
            </a:r>
            <a:endParaRPr lang="zh-CN" altLang="en-US" sz="1500" spc="150">
              <a:solidFill>
                <a:schemeClr val="tx1"/>
              </a:solidFill>
              <a:uFillTx/>
              <a:latin typeface="思源黑体 CN Regular" panose="020B0500000000000000" charset="-122"/>
              <a:ea typeface="思源黑体 CN Regular" panose="020B0500000000000000" charset="-122"/>
            </a:endParaRPr>
          </a:p>
        </p:txBody>
      </p:sp>
      <p:sp>
        <p:nvSpPr>
          <p:cNvPr id="34" name="文本框 33"/>
          <p:cNvSpPr txBox="1"/>
          <p:nvPr>
            <p:custDataLst>
              <p:tags r:id="rId8"/>
            </p:custDataLst>
          </p:nvPr>
        </p:nvSpPr>
        <p:spPr>
          <a:xfrm>
            <a:off x="6453505" y="2190115"/>
            <a:ext cx="2545080" cy="299085"/>
          </a:xfrm>
          <a:prstGeom prst="rect">
            <a:avLst/>
          </a:prstGeom>
          <a:noFill/>
        </p:spPr>
        <p:txBody>
          <a:bodyPr wrap="square" bIns="0" rtlCol="0">
            <a:noAutofit/>
          </a:bodyPr>
          <a:p>
            <a:pPr algn="l"/>
            <a:r>
              <a:rPr lang="en-US" altLang="zh-CN" sz="1500" b="1" spc="300">
                <a:solidFill>
                  <a:srgbClr val="FF0000"/>
                </a:solidFill>
                <a:latin typeface="微软雅黑" panose="020B0503020204020204" pitchFamily="34" charset="-122"/>
                <a:ea typeface="微软雅黑" panose="020B0503020204020204" pitchFamily="34" charset="-122"/>
              </a:rPr>
              <a:t>全员全额扣缴申报纳税</a:t>
            </a:r>
            <a:endParaRPr lang="en-US" altLang="zh-CN" sz="1500" b="1" spc="300">
              <a:solidFill>
                <a:srgbClr val="FF0000"/>
              </a:solidFill>
              <a:latin typeface="微软雅黑" panose="020B0503020204020204" pitchFamily="34" charset="-122"/>
              <a:ea typeface="微软雅黑" panose="020B0503020204020204" pitchFamily="34" charset="-122"/>
            </a:endParaRPr>
          </a:p>
        </p:txBody>
      </p:sp>
      <p:pic>
        <p:nvPicPr>
          <p:cNvPr id="43" name="图片 42" descr="343435383038363b343532323430353bcdf8c2e7d3aacffa"/>
          <p:cNvPicPr>
            <a:picLocks noChangeAspect="1"/>
          </p:cNvPicPr>
          <p:nvPr>
            <p:custDataLst>
              <p:tags r:id="rId9"/>
            </p:custDataLst>
          </p:nvPr>
        </p:nvPicPr>
        <p:blipFill>
          <a:blip r:embed="rId10">
            <a:extLst>
              <a:ext uri="{96DAC541-7B7A-43D3-8B79-37D633B846F1}">
                <asvg:svgBlip xmlns:asvg="http://schemas.microsoft.com/office/drawing/2016/SVG/main" r:embed="rId11"/>
              </a:ext>
            </a:extLst>
          </a:blip>
          <a:stretch>
            <a:fillRect/>
          </a:stretch>
        </p:blipFill>
        <p:spPr>
          <a:xfrm>
            <a:off x="6158389" y="2913698"/>
            <a:ext cx="306705" cy="306705"/>
          </a:xfrm>
          <a:prstGeom prst="rect">
            <a:avLst/>
          </a:prstGeom>
        </p:spPr>
      </p:pic>
      <p:sp>
        <p:nvSpPr>
          <p:cNvPr id="46" name="文本框 45"/>
          <p:cNvSpPr txBox="1"/>
          <p:nvPr>
            <p:custDataLst>
              <p:tags r:id="rId12"/>
            </p:custDataLst>
          </p:nvPr>
        </p:nvSpPr>
        <p:spPr>
          <a:xfrm>
            <a:off x="5215414" y="2839403"/>
            <a:ext cx="623411" cy="678656"/>
          </a:xfrm>
          <a:prstGeom prst="rect">
            <a:avLst/>
          </a:prstGeom>
          <a:noFill/>
        </p:spPr>
        <p:txBody>
          <a:bodyPr wrap="square" bIns="0" rtlCol="0">
            <a:normAutofit lnSpcReduction="10000"/>
          </a:bodyPr>
          <a:p>
            <a:pPr algn="r"/>
            <a:r>
              <a:rPr lang="en-US" altLang="zh-CN" sz="4500" spc="300">
                <a:ln>
                  <a:solidFill>
                    <a:srgbClr val="F35B06">
                      <a:lumMod val="60000"/>
                      <a:lumOff val="40000"/>
                      <a:alpha val="50000"/>
                    </a:srgbClr>
                  </a:solidFill>
                </a:ln>
                <a:noFill/>
                <a:latin typeface="思源黑体 CN Heavy" panose="020B0A00000000000000" charset="-122"/>
                <a:ea typeface="思源黑体 CN Heavy" panose="020B0A00000000000000" charset="-122"/>
              </a:rPr>
              <a:t>2</a:t>
            </a:r>
            <a:endParaRPr lang="en-US" altLang="zh-CN" sz="4500" spc="300">
              <a:ln>
                <a:solidFill>
                  <a:srgbClr val="F35B06">
                    <a:lumMod val="60000"/>
                    <a:lumOff val="40000"/>
                    <a:alpha val="50000"/>
                  </a:srgbClr>
                </a:solidFill>
              </a:ln>
              <a:noFill/>
              <a:latin typeface="思源黑体 CN Heavy" panose="020B0A00000000000000" charset="-122"/>
              <a:ea typeface="思源黑体 CN Heavy" panose="020B0A00000000000000" charset="-122"/>
            </a:endParaRPr>
          </a:p>
        </p:txBody>
      </p:sp>
      <p:sp>
        <p:nvSpPr>
          <p:cNvPr id="79" name="文本框 78"/>
          <p:cNvSpPr txBox="1"/>
          <p:nvPr>
            <p:custDataLst>
              <p:tags r:id="rId13"/>
            </p:custDataLst>
          </p:nvPr>
        </p:nvSpPr>
        <p:spPr>
          <a:xfrm>
            <a:off x="4070033" y="2483168"/>
            <a:ext cx="623411" cy="678656"/>
          </a:xfrm>
          <a:prstGeom prst="rect">
            <a:avLst/>
          </a:prstGeom>
          <a:noFill/>
        </p:spPr>
        <p:txBody>
          <a:bodyPr wrap="square" bIns="0" rtlCol="0">
            <a:normAutofit/>
          </a:bodyPr>
          <a:p>
            <a:pPr algn="ctr"/>
            <a:r>
              <a:rPr lang="en-US" altLang="zh-CN" sz="4050" spc="300">
                <a:ln>
                  <a:solidFill>
                    <a:srgbClr val="7578EC">
                      <a:alpha val="50000"/>
                    </a:srgbClr>
                  </a:solidFill>
                </a:ln>
                <a:noFill/>
                <a:latin typeface="思源黑体 CN Heavy" panose="020B0A00000000000000" charset="-122"/>
                <a:ea typeface="思源黑体 CN Heavy" panose="020B0A00000000000000" charset="-122"/>
              </a:rPr>
              <a:t>1</a:t>
            </a:r>
            <a:endParaRPr lang="en-US" altLang="zh-CN" sz="4050" spc="300">
              <a:ln>
                <a:solidFill>
                  <a:srgbClr val="7578EC">
                    <a:alpha val="50000"/>
                  </a:srgbClr>
                </a:solidFill>
              </a:ln>
              <a:noFill/>
              <a:latin typeface="思源黑体 CN Heavy" panose="020B0A00000000000000" charset="-122"/>
              <a:ea typeface="思源黑体 CN Heavy" panose="020B0A00000000000000" charset="-122"/>
            </a:endParaRPr>
          </a:p>
        </p:txBody>
      </p:sp>
      <p:sp>
        <p:nvSpPr>
          <p:cNvPr id="102" name="任意多边形 101"/>
          <p:cNvSpPr/>
          <p:nvPr>
            <p:custDataLst>
              <p:tags r:id="rId14"/>
            </p:custDataLst>
          </p:nvPr>
        </p:nvSpPr>
        <p:spPr>
          <a:xfrm>
            <a:off x="7548563" y="1235393"/>
            <a:ext cx="1595438" cy="180975"/>
          </a:xfrm>
          <a:custGeom>
            <a:avLst/>
            <a:gdLst>
              <a:gd name="adj" fmla="val 50000"/>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2645" h="300">
                <a:moveTo>
                  <a:pt x="0" y="150"/>
                </a:moveTo>
                <a:cubicBezTo>
                  <a:pt x="-3" y="66"/>
                  <a:pt x="75" y="-2"/>
                  <a:pt x="150" y="0"/>
                </a:cubicBezTo>
                <a:lnTo>
                  <a:pt x="2645" y="0"/>
                </a:lnTo>
                <a:lnTo>
                  <a:pt x="2645" y="300"/>
                </a:lnTo>
                <a:lnTo>
                  <a:pt x="150" y="300"/>
                </a:lnTo>
                <a:cubicBezTo>
                  <a:pt x="66" y="303"/>
                  <a:pt x="-2" y="225"/>
                  <a:pt x="0" y="150"/>
                </a:cubicBezTo>
                <a:close/>
              </a:path>
            </a:pathLst>
          </a:custGeom>
          <a:noFill/>
          <a:ln w="12700" cap="flat" cmpd="sng" algn="ctr">
            <a:solidFill>
              <a:srgbClr val="7578EC">
                <a:lumMod val="40000"/>
                <a:lumOff val="60000"/>
              </a:srgbClr>
            </a:solidFill>
            <a:prstDash val="solid"/>
            <a:round/>
          </a:ln>
          <a:effectLst/>
        </p:spPr>
        <p:txBody>
          <a:bodyPr wrap="square" rtlCol="0" anchor="ctr">
            <a:noAutofit/>
          </a:bodyPr>
          <a:p>
            <a:pPr algn="ctr"/>
            <a:endParaRPr lang="zh-CN" altLang="en-US" sz="1350">
              <a:solidFill>
                <a:srgbClr val="FFFFFF"/>
              </a:solidFill>
              <a:latin typeface="Arial" panose="020B0604020202020204" pitchFamily="34" charset="0"/>
              <a:ea typeface="微软雅黑" panose="020B0503020204020204" pitchFamily="34" charset="-122"/>
            </a:endParaRPr>
          </a:p>
        </p:txBody>
      </p:sp>
      <p:sp>
        <p:nvSpPr>
          <p:cNvPr id="98" name="任意多边形 97"/>
          <p:cNvSpPr/>
          <p:nvPr>
            <p:custDataLst>
              <p:tags r:id="rId15"/>
            </p:custDataLst>
          </p:nvPr>
        </p:nvSpPr>
        <p:spPr>
          <a:xfrm>
            <a:off x="7884319" y="1309211"/>
            <a:ext cx="1259681" cy="142875"/>
          </a:xfrm>
          <a:custGeom>
            <a:avLst/>
            <a:gdLst>
              <a:gd name="adj" fmla="val 50000"/>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2645" h="300">
                <a:moveTo>
                  <a:pt x="0" y="150"/>
                </a:moveTo>
                <a:cubicBezTo>
                  <a:pt x="-3" y="66"/>
                  <a:pt x="75" y="-2"/>
                  <a:pt x="150" y="0"/>
                </a:cubicBezTo>
                <a:lnTo>
                  <a:pt x="2645" y="0"/>
                </a:lnTo>
                <a:lnTo>
                  <a:pt x="2645" y="300"/>
                </a:lnTo>
                <a:lnTo>
                  <a:pt x="150" y="300"/>
                </a:lnTo>
                <a:cubicBezTo>
                  <a:pt x="66" y="303"/>
                  <a:pt x="-2" y="225"/>
                  <a:pt x="0" y="150"/>
                </a:cubicBezTo>
                <a:close/>
              </a:path>
            </a:pathLst>
          </a:custGeom>
          <a:gradFill>
            <a:gsLst>
              <a:gs pos="0">
                <a:srgbClr val="7578EC">
                  <a:lumMod val="40000"/>
                  <a:lumOff val="60000"/>
                </a:srgbClr>
              </a:gs>
              <a:gs pos="100000">
                <a:srgbClr val="7578EC">
                  <a:lumMod val="20000"/>
                  <a:lumOff val="80000"/>
                </a:srgbClr>
              </a:gs>
            </a:gsLst>
            <a:lin ang="2700000" scaled="0"/>
          </a:gradFill>
          <a:ln w="12700" cap="flat" cmpd="sng" algn="ctr">
            <a:noFill/>
            <a:prstDash val="solid"/>
            <a:miter lim="800000"/>
          </a:ln>
          <a:effectLst/>
        </p:spPr>
        <p:txBody>
          <a:bodyPr wrap="square" rtlCol="0" anchor="ctr">
            <a:noAutofit/>
          </a:bodyPr>
          <a:p>
            <a:pPr algn="ctr"/>
            <a:endParaRPr lang="zh-CN" altLang="en-US" sz="1350">
              <a:solidFill>
                <a:srgbClr val="FFFFFF"/>
              </a:solidFill>
              <a:latin typeface="Arial" panose="020B0604020202020204" pitchFamily="34" charset="0"/>
              <a:ea typeface="微软雅黑" panose="020B0503020204020204" pitchFamily="34" charset="-122"/>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98525" y="332740"/>
            <a:ext cx="7517130" cy="460375"/>
          </a:xfrm>
          <a:prstGeom prst="rect">
            <a:avLst/>
          </a:prstGeom>
          <a:noFill/>
        </p:spPr>
        <p:txBody>
          <a:bodyPr wrap="square" rtlCol="0" anchor="t">
            <a:spAutoFit/>
          </a:bodyPr>
          <a:p>
            <a:pPr>
              <a:lnSpc>
                <a:spcPct val="120000"/>
              </a:lnSpc>
              <a:spcBef>
                <a:spcPts val="0"/>
              </a:spcBef>
              <a:spcAft>
                <a:spcPts val="0"/>
              </a:spcAft>
            </a:pPr>
            <a:r>
              <a:rPr altLang="zh-CN" sz="2000" b="1" dirty="0">
                <a:latin typeface="微软雅黑" panose="020B0503020204020204" pitchFamily="34" charset="-122"/>
                <a:ea typeface="微软雅黑" panose="020B0503020204020204" pitchFamily="34" charset="-122"/>
                <a:sym typeface="+mn-ea"/>
              </a:rPr>
              <a:t>二、纳税期限</a:t>
            </a:r>
            <a:endParaRPr altLang="zh-CN" sz="2000" b="1" dirty="0">
              <a:latin typeface="微软雅黑" panose="020B0503020204020204" pitchFamily="34" charset="-122"/>
              <a:ea typeface="微软雅黑" panose="020B0503020204020204" pitchFamily="34" charset="-122"/>
              <a:sym typeface="+mn-ea"/>
            </a:endParaRPr>
          </a:p>
        </p:txBody>
      </p:sp>
      <p:sp>
        <p:nvSpPr>
          <p:cNvPr id="6" name="文本框 5"/>
          <p:cNvSpPr txBox="1"/>
          <p:nvPr/>
        </p:nvSpPr>
        <p:spPr>
          <a:xfrm>
            <a:off x="611505" y="836930"/>
            <a:ext cx="7633335" cy="5262245"/>
          </a:xfrm>
          <a:prstGeom prst="rect">
            <a:avLst/>
          </a:prstGeom>
          <a:noFill/>
        </p:spPr>
        <p:txBody>
          <a:bodyPr wrap="square" rtlCol="0">
            <a:spAutoFit/>
          </a:bodyPr>
          <a:p>
            <a:pPr indent="466725" defTabSz="685800">
              <a:lnSpc>
                <a:spcPct val="120000"/>
              </a:lnSpc>
              <a:buClrTx/>
              <a:buSzTx/>
            </a:pPr>
            <a:r>
              <a:rPr lang="en-US" altLang="zh-CN" sz="2000" dirty="0">
                <a:latin typeface="微软雅黑" panose="020B0503020204020204" pitchFamily="34" charset="-122"/>
                <a:ea typeface="微软雅黑" panose="020B0503020204020204" pitchFamily="34" charset="-122"/>
                <a:sym typeface="+mn-ea"/>
              </a:rPr>
              <a:t>1.</a:t>
            </a:r>
            <a:r>
              <a:rPr lang="zh-CN" altLang="zh-CN" sz="2000" dirty="0">
                <a:latin typeface="微软雅黑" panose="020B0503020204020204" pitchFamily="34" charset="-122"/>
                <a:ea typeface="微软雅黑" panose="020B0503020204020204" pitchFamily="34" charset="-122"/>
                <a:sym typeface="+mn-ea"/>
              </a:rPr>
              <a:t>居民个人取得综合所得，按</a:t>
            </a:r>
            <a:r>
              <a:rPr lang="zh-CN" altLang="zh-CN" sz="2000" dirty="0">
                <a:solidFill>
                  <a:srgbClr val="FF0000"/>
                </a:solidFill>
                <a:latin typeface="微软雅黑" panose="020B0503020204020204" pitchFamily="34" charset="-122"/>
                <a:ea typeface="微软雅黑" panose="020B0503020204020204" pitchFamily="34" charset="-122"/>
                <a:sym typeface="+mn-ea"/>
              </a:rPr>
              <a:t>年</a:t>
            </a:r>
            <a:r>
              <a:rPr lang="zh-CN" altLang="zh-CN" sz="2000" dirty="0">
                <a:latin typeface="微软雅黑" panose="020B0503020204020204" pitchFamily="34" charset="-122"/>
                <a:ea typeface="微软雅黑" panose="020B0503020204020204" pitchFamily="34" charset="-122"/>
                <a:sym typeface="+mn-ea"/>
              </a:rPr>
              <a:t>计算个人所得税；有扣缴义务人的，由扣缴义务人</a:t>
            </a:r>
            <a:r>
              <a:rPr lang="zh-CN" altLang="zh-CN" sz="2000" dirty="0">
                <a:solidFill>
                  <a:srgbClr val="FF0000"/>
                </a:solidFill>
                <a:latin typeface="微软雅黑" panose="020B0503020204020204" pitchFamily="34" charset="-122"/>
                <a:ea typeface="微软雅黑" panose="020B0503020204020204" pitchFamily="34" charset="-122"/>
                <a:sym typeface="+mn-ea"/>
              </a:rPr>
              <a:t>按月或者按次预扣预缴</a:t>
            </a:r>
            <a:r>
              <a:rPr lang="zh-CN" altLang="zh-CN" sz="2000" dirty="0">
                <a:latin typeface="微软雅黑" panose="020B0503020204020204" pitchFamily="34" charset="-122"/>
                <a:ea typeface="微软雅黑" panose="020B0503020204020204" pitchFamily="34" charset="-122"/>
                <a:sym typeface="+mn-ea"/>
              </a:rPr>
              <a:t>税款（预扣税款应当在次月</a:t>
            </a:r>
            <a:r>
              <a:rPr lang="en-US" altLang="zh-CN" sz="2000" dirty="0">
                <a:latin typeface="微软雅黑" panose="020B0503020204020204" pitchFamily="34" charset="-122"/>
                <a:ea typeface="微软雅黑" panose="020B0503020204020204" pitchFamily="34" charset="-122"/>
                <a:sym typeface="+mn-ea"/>
              </a:rPr>
              <a:t>15</a:t>
            </a:r>
            <a:r>
              <a:rPr lang="zh-CN" altLang="zh-CN" sz="2000" dirty="0">
                <a:latin typeface="微软雅黑" panose="020B0503020204020204" pitchFamily="34" charset="-122"/>
                <a:ea typeface="微软雅黑" panose="020B0503020204020204" pitchFamily="34" charset="-122"/>
                <a:sym typeface="+mn-ea"/>
              </a:rPr>
              <a:t>日内申报预缴入库）；需要办理汇算清缴的，应当在取得所得的</a:t>
            </a:r>
            <a:r>
              <a:rPr lang="zh-CN" altLang="zh-CN" sz="2000" dirty="0">
                <a:solidFill>
                  <a:srgbClr val="FF0000"/>
                </a:solidFill>
                <a:latin typeface="微软雅黑" panose="020B0503020204020204" pitchFamily="34" charset="-122"/>
                <a:ea typeface="微软雅黑" panose="020B0503020204020204" pitchFamily="34" charset="-122"/>
                <a:sym typeface="+mn-ea"/>
              </a:rPr>
              <a:t>次年</a:t>
            </a:r>
            <a:r>
              <a:rPr lang="en-US" altLang="zh-CN" sz="2000" dirty="0">
                <a:solidFill>
                  <a:srgbClr val="FF0000"/>
                </a:solidFill>
                <a:latin typeface="微软雅黑" panose="020B0503020204020204" pitchFamily="34" charset="-122"/>
                <a:ea typeface="微软雅黑" panose="020B0503020204020204" pitchFamily="34" charset="-122"/>
                <a:sym typeface="+mn-ea"/>
              </a:rPr>
              <a:t>3</a:t>
            </a:r>
            <a:r>
              <a:rPr lang="zh-CN" altLang="zh-CN" sz="2000" dirty="0">
                <a:solidFill>
                  <a:srgbClr val="FF0000"/>
                </a:solidFill>
                <a:latin typeface="微软雅黑" panose="020B0503020204020204" pitchFamily="34" charset="-122"/>
                <a:ea typeface="微软雅黑" panose="020B0503020204020204" pitchFamily="34" charset="-122"/>
                <a:sym typeface="+mn-ea"/>
              </a:rPr>
              <a:t>月</a:t>
            </a:r>
            <a:r>
              <a:rPr lang="en-US" altLang="zh-CN" sz="2000" dirty="0">
                <a:solidFill>
                  <a:srgbClr val="FF0000"/>
                </a:solidFill>
                <a:latin typeface="微软雅黑" panose="020B0503020204020204" pitchFamily="34" charset="-122"/>
                <a:ea typeface="微软雅黑" panose="020B0503020204020204" pitchFamily="34" charset="-122"/>
                <a:sym typeface="+mn-ea"/>
              </a:rPr>
              <a:t>1</a:t>
            </a:r>
            <a:r>
              <a:rPr lang="zh-CN" altLang="zh-CN" sz="2000" dirty="0">
                <a:solidFill>
                  <a:srgbClr val="FF0000"/>
                </a:solidFill>
                <a:latin typeface="微软雅黑" panose="020B0503020204020204" pitchFamily="34" charset="-122"/>
                <a:ea typeface="微软雅黑" panose="020B0503020204020204" pitchFamily="34" charset="-122"/>
                <a:sym typeface="+mn-ea"/>
              </a:rPr>
              <a:t>日至</a:t>
            </a:r>
            <a:r>
              <a:rPr lang="en-US" altLang="zh-CN" sz="2000" dirty="0">
                <a:solidFill>
                  <a:srgbClr val="FF0000"/>
                </a:solidFill>
                <a:latin typeface="微软雅黑" panose="020B0503020204020204" pitchFamily="34" charset="-122"/>
                <a:ea typeface="微软雅黑" panose="020B0503020204020204" pitchFamily="34" charset="-122"/>
                <a:sym typeface="+mn-ea"/>
              </a:rPr>
              <a:t>6</a:t>
            </a:r>
            <a:r>
              <a:rPr lang="zh-CN" altLang="zh-CN" sz="2000" dirty="0">
                <a:solidFill>
                  <a:srgbClr val="FF0000"/>
                </a:solidFill>
                <a:latin typeface="微软雅黑" panose="020B0503020204020204" pitchFamily="34" charset="-122"/>
                <a:ea typeface="微软雅黑" panose="020B0503020204020204" pitchFamily="34" charset="-122"/>
                <a:sym typeface="+mn-ea"/>
              </a:rPr>
              <a:t>月</a:t>
            </a:r>
            <a:r>
              <a:rPr lang="en-US" altLang="zh-CN" sz="2000" dirty="0">
                <a:solidFill>
                  <a:srgbClr val="FF0000"/>
                </a:solidFill>
                <a:latin typeface="微软雅黑" panose="020B0503020204020204" pitchFamily="34" charset="-122"/>
                <a:ea typeface="微软雅黑" panose="020B0503020204020204" pitchFamily="34" charset="-122"/>
                <a:sym typeface="+mn-ea"/>
              </a:rPr>
              <a:t>30</a:t>
            </a:r>
            <a:r>
              <a:rPr lang="zh-CN" altLang="zh-CN" sz="2000" dirty="0">
                <a:solidFill>
                  <a:srgbClr val="FF0000"/>
                </a:solidFill>
                <a:latin typeface="微软雅黑" panose="020B0503020204020204" pitchFamily="34" charset="-122"/>
                <a:ea typeface="微软雅黑" panose="020B0503020204020204" pitchFamily="34" charset="-122"/>
                <a:sym typeface="+mn-ea"/>
              </a:rPr>
              <a:t>日内</a:t>
            </a:r>
            <a:r>
              <a:rPr lang="zh-CN" altLang="zh-CN" sz="2000" dirty="0">
                <a:latin typeface="微软雅黑" panose="020B0503020204020204" pitchFamily="34" charset="-122"/>
                <a:ea typeface="微软雅黑" panose="020B0503020204020204" pitchFamily="34" charset="-122"/>
                <a:sym typeface="+mn-ea"/>
              </a:rPr>
              <a:t>办理汇算清缴。</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【提示】</a:t>
            </a:r>
            <a:r>
              <a:rPr lang="zh-CN" altLang="zh-CN" sz="2000" dirty="0">
                <a:latin typeface="微软雅黑" panose="020B0503020204020204" pitchFamily="34" charset="-122"/>
                <a:ea typeface="微软雅黑" panose="020B0503020204020204" pitchFamily="34" charset="-122"/>
                <a:sym typeface="+mn-ea"/>
              </a:rPr>
              <a:t>居民个人从中国</a:t>
            </a:r>
            <a:r>
              <a:rPr lang="zh-CN" altLang="zh-CN" sz="2000" dirty="0">
                <a:solidFill>
                  <a:srgbClr val="FF0000"/>
                </a:solidFill>
                <a:latin typeface="微软雅黑" panose="020B0503020204020204" pitchFamily="34" charset="-122"/>
                <a:ea typeface="微软雅黑" panose="020B0503020204020204" pitchFamily="34" charset="-122"/>
                <a:sym typeface="+mn-ea"/>
              </a:rPr>
              <a:t>境外取得所得</a:t>
            </a:r>
            <a:r>
              <a:rPr lang="zh-CN" altLang="zh-CN" sz="2000" dirty="0">
                <a:latin typeface="微软雅黑" panose="020B0503020204020204" pitchFamily="34" charset="-122"/>
                <a:ea typeface="微软雅黑" panose="020B0503020204020204" pitchFamily="34" charset="-122"/>
                <a:sym typeface="+mn-ea"/>
              </a:rPr>
              <a:t>的，应当在取得所得的</a:t>
            </a:r>
            <a:r>
              <a:rPr lang="zh-CN" altLang="zh-CN" sz="2000" dirty="0">
                <a:solidFill>
                  <a:srgbClr val="FF0000"/>
                </a:solidFill>
                <a:latin typeface="微软雅黑" panose="020B0503020204020204" pitchFamily="34" charset="-122"/>
                <a:ea typeface="微软雅黑" panose="020B0503020204020204" pitchFamily="34" charset="-122"/>
                <a:sym typeface="+mn-ea"/>
              </a:rPr>
              <a:t>次年</a:t>
            </a:r>
            <a:r>
              <a:rPr lang="en-US" altLang="zh-CN" sz="2000" dirty="0">
                <a:solidFill>
                  <a:srgbClr val="FF0000"/>
                </a:solidFill>
                <a:latin typeface="微软雅黑" panose="020B0503020204020204" pitchFamily="34" charset="-122"/>
                <a:ea typeface="微软雅黑" panose="020B0503020204020204" pitchFamily="34" charset="-122"/>
                <a:sym typeface="+mn-ea"/>
              </a:rPr>
              <a:t>3</a:t>
            </a:r>
            <a:r>
              <a:rPr lang="zh-CN" altLang="zh-CN" sz="2000" dirty="0">
                <a:solidFill>
                  <a:srgbClr val="FF0000"/>
                </a:solidFill>
                <a:latin typeface="微软雅黑" panose="020B0503020204020204" pitchFamily="34" charset="-122"/>
                <a:ea typeface="微软雅黑" panose="020B0503020204020204" pitchFamily="34" charset="-122"/>
                <a:sym typeface="+mn-ea"/>
              </a:rPr>
              <a:t>月</a:t>
            </a:r>
            <a:r>
              <a:rPr lang="en-US" altLang="zh-CN" sz="2000" dirty="0">
                <a:solidFill>
                  <a:srgbClr val="FF0000"/>
                </a:solidFill>
                <a:latin typeface="微软雅黑" panose="020B0503020204020204" pitchFamily="34" charset="-122"/>
                <a:ea typeface="微软雅黑" panose="020B0503020204020204" pitchFamily="34" charset="-122"/>
                <a:sym typeface="+mn-ea"/>
              </a:rPr>
              <a:t>1</a:t>
            </a:r>
            <a:r>
              <a:rPr lang="zh-CN" altLang="zh-CN" sz="2000" dirty="0">
                <a:solidFill>
                  <a:srgbClr val="FF0000"/>
                </a:solidFill>
                <a:latin typeface="微软雅黑" panose="020B0503020204020204" pitchFamily="34" charset="-122"/>
                <a:ea typeface="微软雅黑" panose="020B0503020204020204" pitchFamily="34" charset="-122"/>
                <a:sym typeface="+mn-ea"/>
              </a:rPr>
              <a:t>日至</a:t>
            </a:r>
            <a:r>
              <a:rPr lang="en-US" altLang="zh-CN" sz="2000" dirty="0">
                <a:solidFill>
                  <a:srgbClr val="FF0000"/>
                </a:solidFill>
                <a:latin typeface="微软雅黑" panose="020B0503020204020204" pitchFamily="34" charset="-122"/>
                <a:ea typeface="微软雅黑" panose="020B0503020204020204" pitchFamily="34" charset="-122"/>
                <a:sym typeface="+mn-ea"/>
              </a:rPr>
              <a:t>6</a:t>
            </a:r>
            <a:r>
              <a:rPr lang="zh-CN" altLang="zh-CN" sz="2000" dirty="0">
                <a:solidFill>
                  <a:srgbClr val="FF0000"/>
                </a:solidFill>
                <a:latin typeface="微软雅黑" panose="020B0503020204020204" pitchFamily="34" charset="-122"/>
                <a:ea typeface="微软雅黑" panose="020B0503020204020204" pitchFamily="34" charset="-122"/>
                <a:sym typeface="+mn-ea"/>
              </a:rPr>
              <a:t>月</a:t>
            </a:r>
            <a:r>
              <a:rPr lang="en-US" altLang="zh-CN" sz="2000" dirty="0">
                <a:solidFill>
                  <a:srgbClr val="FF0000"/>
                </a:solidFill>
                <a:latin typeface="微软雅黑" panose="020B0503020204020204" pitchFamily="34" charset="-122"/>
                <a:ea typeface="微软雅黑" panose="020B0503020204020204" pitchFamily="34" charset="-122"/>
                <a:sym typeface="+mn-ea"/>
              </a:rPr>
              <a:t>30</a:t>
            </a:r>
            <a:r>
              <a:rPr lang="zh-CN" altLang="zh-CN" sz="2000" dirty="0">
                <a:solidFill>
                  <a:srgbClr val="FF0000"/>
                </a:solidFill>
                <a:latin typeface="微软雅黑" panose="020B0503020204020204" pitchFamily="34" charset="-122"/>
                <a:ea typeface="微软雅黑" panose="020B0503020204020204" pitchFamily="34" charset="-122"/>
                <a:sym typeface="+mn-ea"/>
              </a:rPr>
              <a:t>日内</a:t>
            </a:r>
            <a:r>
              <a:rPr lang="zh-CN" altLang="zh-CN" sz="2000" dirty="0">
                <a:latin typeface="微软雅黑" panose="020B0503020204020204" pitchFamily="34" charset="-122"/>
                <a:ea typeface="微软雅黑" panose="020B0503020204020204" pitchFamily="34" charset="-122"/>
                <a:sym typeface="+mn-ea"/>
              </a:rPr>
              <a:t>申报纳税。</a:t>
            </a:r>
            <a:endParaRPr lang="zh-CN" altLang="zh-CN" sz="2000" dirty="0">
              <a:latin typeface="微软雅黑" panose="020B0503020204020204" pitchFamily="34" charset="-122"/>
              <a:ea typeface="微软雅黑" panose="020B0503020204020204" pitchFamily="34" charset="-122"/>
              <a:sym typeface="+mn-ea"/>
            </a:endParaRPr>
          </a:p>
          <a:p>
            <a:pPr indent="466725" defTabSz="685800">
              <a:lnSpc>
                <a:spcPct val="120000"/>
              </a:lnSpc>
              <a:buClrTx/>
              <a:buSzTx/>
            </a:pPr>
            <a:r>
              <a:rPr lang="zh-CN" altLang="zh-CN" sz="2000" dirty="0">
                <a:latin typeface="微软雅黑" panose="020B0503020204020204" pitchFamily="34" charset="-122"/>
                <a:ea typeface="微软雅黑" panose="020B0503020204020204" pitchFamily="34" charset="-122"/>
                <a:sym typeface="+mn-ea"/>
              </a:rPr>
              <a:t>2.非居民个人取得工资、薪金所得，劳务报酬所得，稿酬所得和特许权使用费所得，有扣缴义务人的，由扣缴义务人按月或者按次代扣代缴税款，</a:t>
            </a:r>
            <a:r>
              <a:rPr lang="zh-CN" altLang="zh-CN" sz="2000" dirty="0">
                <a:solidFill>
                  <a:srgbClr val="FF0000"/>
                </a:solidFill>
                <a:latin typeface="微软雅黑" panose="020B0503020204020204" pitchFamily="34" charset="-122"/>
                <a:ea typeface="微软雅黑" panose="020B0503020204020204" pitchFamily="34" charset="-122"/>
                <a:sym typeface="+mn-ea"/>
              </a:rPr>
              <a:t>不办理</a:t>
            </a:r>
            <a:r>
              <a:rPr lang="zh-CN" altLang="zh-CN" sz="2000" dirty="0">
                <a:latin typeface="微软雅黑" panose="020B0503020204020204" pitchFamily="34" charset="-122"/>
                <a:ea typeface="微软雅黑" panose="020B0503020204020204" pitchFamily="34" charset="-122"/>
                <a:sym typeface="+mn-ea"/>
              </a:rPr>
              <a:t>汇算清缴。</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buClrTx/>
              <a:buSzTx/>
            </a:pPr>
            <a:r>
              <a:rPr lang="zh-CN" altLang="zh-CN" sz="2000" dirty="0">
                <a:solidFill>
                  <a:srgbClr val="FF0000"/>
                </a:solidFill>
                <a:latin typeface="微软雅黑" panose="020B0503020204020204" pitchFamily="34" charset="-122"/>
                <a:ea typeface="微软雅黑" panose="020B0503020204020204" pitchFamily="34" charset="-122"/>
                <a:sym typeface="+mn-ea"/>
              </a:rPr>
              <a:t>【提示】</a:t>
            </a:r>
            <a:r>
              <a:rPr lang="zh-CN" altLang="zh-CN" sz="2000" dirty="0">
                <a:latin typeface="微软雅黑" panose="020B0503020204020204" pitchFamily="34" charset="-122"/>
                <a:ea typeface="微软雅黑" panose="020B0503020204020204" pitchFamily="34" charset="-122"/>
                <a:sym typeface="+mn-ea"/>
              </a:rPr>
              <a:t>非居民个人在中国境内从两处以上取得工资、薪金所得的，应当在取得所得的次月15日内申报纳税。</a:t>
            </a:r>
            <a:endParaRPr lang="zh-CN" altLang="zh-CN" sz="2000" kern="1200" dirty="0">
              <a:latin typeface="微软雅黑" panose="020B0503020204020204" pitchFamily="34" charset="-122"/>
              <a:ea typeface="微软雅黑" panose="020B0503020204020204" pitchFamily="34" charset="-122"/>
              <a:cs typeface="+mn-cs"/>
            </a:endParaRPr>
          </a:p>
          <a:p>
            <a:pPr indent="466725" defTabSz="685800">
              <a:lnSpc>
                <a:spcPct val="120000"/>
              </a:lnSpc>
              <a:buClrTx/>
              <a:buSzTx/>
            </a:pPr>
            <a:r>
              <a:rPr lang="zh-CN" altLang="zh-CN" sz="2000" dirty="0">
                <a:latin typeface="微软雅黑" panose="020B0503020204020204" pitchFamily="34" charset="-122"/>
                <a:ea typeface="微软雅黑" panose="020B0503020204020204" pitchFamily="34" charset="-122"/>
                <a:sym typeface="+mn-ea"/>
              </a:rPr>
              <a:t>3.纳税人取得经营所得，按年计算个人所得税，由纳税人在月度或者季度终了后15日内向税务机关报送纳税申报表，并预缴税款；在取得所得的次年3月31日前办理汇算清缴。</a:t>
            </a:r>
            <a:endParaRPr lang="zh-CN" altLang="zh-CN" sz="20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3954" name="Rectangle 3"/>
          <p:cNvSpPr>
            <a:spLocks noGrp="1"/>
          </p:cNvSpPr>
          <p:nvPr>
            <p:ph idx="1"/>
          </p:nvPr>
        </p:nvSpPr>
        <p:spPr>
          <a:xfrm>
            <a:off x="95885" y="188595"/>
            <a:ext cx="8745855" cy="6210300"/>
          </a:xfrm>
        </p:spPr>
        <p:txBody>
          <a:bodyPr wrap="square" lIns="91440" tIns="45720" rIns="91440" bIns="45720" anchor="t" anchorCtr="0"/>
          <a:p>
            <a:pPr indent="466725" defTabSz="685800">
              <a:lnSpc>
                <a:spcPct val="11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4.</a:t>
            </a:r>
            <a:r>
              <a:rPr lang="zh-CN" altLang="zh-CN" sz="2000" b="0" kern="1200" dirty="0">
                <a:latin typeface="微软雅黑" panose="020B0503020204020204" pitchFamily="34" charset="-122"/>
                <a:ea typeface="微软雅黑" panose="020B0503020204020204" pitchFamily="34" charset="-122"/>
                <a:sym typeface="+mn-ea"/>
              </a:rPr>
              <a:t>纳税人取得利息、股息、红利所得，财产租赁所得，财产转让所得和偶然所得，按月或者按次计算个人所得税，有扣缴义务人的，由扣缴义务人按月或者按次代扣代缴税款。</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1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5.</a:t>
            </a:r>
            <a:r>
              <a:rPr lang="zh-CN" altLang="zh-CN" sz="2000" b="0" kern="1200" dirty="0">
                <a:latin typeface="微软雅黑" panose="020B0503020204020204" pitchFamily="34" charset="-122"/>
                <a:ea typeface="微软雅黑" panose="020B0503020204020204" pitchFamily="34" charset="-122"/>
                <a:sym typeface="+mn-ea"/>
              </a:rPr>
              <a:t>扣缴义务人每月或者每次预扣、代扣税款的，应当在次月</a:t>
            </a:r>
            <a:r>
              <a:rPr lang="en-US" altLang="zh-CN" sz="2000" b="0" kern="1200" dirty="0">
                <a:latin typeface="微软雅黑" panose="020B0503020204020204" pitchFamily="34" charset="-122"/>
                <a:ea typeface="微软雅黑" panose="020B0503020204020204" pitchFamily="34" charset="-122"/>
                <a:sym typeface="+mn-ea"/>
              </a:rPr>
              <a:t>15</a:t>
            </a:r>
            <a:r>
              <a:rPr lang="zh-CN" altLang="zh-CN" sz="2000" b="0" kern="1200" dirty="0">
                <a:latin typeface="微软雅黑" panose="020B0503020204020204" pitchFamily="34" charset="-122"/>
                <a:ea typeface="微软雅黑" panose="020B0503020204020204" pitchFamily="34" charset="-122"/>
                <a:sym typeface="+mn-ea"/>
              </a:rPr>
              <a:t>日内缴入国库，并向税务机关报送扣缴个人所得税申报表。</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1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6.</a:t>
            </a:r>
            <a:r>
              <a:rPr lang="zh-CN" altLang="zh-CN" sz="2000" b="0" kern="1200" dirty="0">
                <a:latin typeface="微软雅黑" panose="020B0503020204020204" pitchFamily="34" charset="-122"/>
                <a:ea typeface="微软雅黑" panose="020B0503020204020204" pitchFamily="34" charset="-122"/>
                <a:sym typeface="+mn-ea"/>
              </a:rPr>
              <a:t>纳税人取得应税所得没有扣缴义务人的，应当在取得所得的次月</a:t>
            </a:r>
            <a:r>
              <a:rPr lang="en-US" altLang="zh-CN" sz="2000" b="0" kern="1200" dirty="0">
                <a:latin typeface="微软雅黑" panose="020B0503020204020204" pitchFamily="34" charset="-122"/>
                <a:ea typeface="微软雅黑" panose="020B0503020204020204" pitchFamily="34" charset="-122"/>
                <a:sym typeface="+mn-ea"/>
              </a:rPr>
              <a:t>15</a:t>
            </a:r>
            <a:r>
              <a:rPr lang="zh-CN" altLang="zh-CN" sz="2000" b="0" kern="1200" dirty="0">
                <a:latin typeface="微软雅黑" panose="020B0503020204020204" pitchFamily="34" charset="-122"/>
                <a:ea typeface="微软雅黑" panose="020B0503020204020204" pitchFamily="34" charset="-122"/>
                <a:sym typeface="+mn-ea"/>
              </a:rPr>
              <a:t>日内向税务机关报送纳税申报表，并缴纳税款。</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1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7.</a:t>
            </a:r>
            <a:r>
              <a:rPr lang="zh-CN" altLang="zh-CN" sz="2000" b="0" kern="1200" dirty="0">
                <a:latin typeface="微软雅黑" panose="020B0503020204020204" pitchFamily="34" charset="-122"/>
                <a:ea typeface="微软雅黑" panose="020B0503020204020204" pitchFamily="34" charset="-122"/>
                <a:sym typeface="+mn-ea"/>
              </a:rPr>
              <a:t>纳税人取得应税所得，扣缴义务人未扣缴税款的，纳税人应当在取得所得的次年</a:t>
            </a:r>
            <a:r>
              <a:rPr lang="en-US" altLang="zh-CN" sz="2000" b="0" kern="1200" dirty="0">
                <a:latin typeface="微软雅黑" panose="020B0503020204020204" pitchFamily="34" charset="-122"/>
                <a:ea typeface="微软雅黑" panose="020B0503020204020204" pitchFamily="34" charset="-122"/>
                <a:sym typeface="+mn-ea"/>
              </a:rPr>
              <a:t>6</a:t>
            </a:r>
            <a:r>
              <a:rPr lang="zh-CN" altLang="zh-CN" sz="2000" b="0" kern="1200" dirty="0">
                <a:latin typeface="微软雅黑" panose="020B0503020204020204" pitchFamily="34" charset="-122"/>
                <a:ea typeface="微软雅黑" panose="020B0503020204020204" pitchFamily="34" charset="-122"/>
                <a:sym typeface="+mn-ea"/>
              </a:rPr>
              <a:t>月</a:t>
            </a:r>
            <a:r>
              <a:rPr lang="en-US" altLang="zh-CN" sz="2000" b="0" kern="1200" dirty="0">
                <a:latin typeface="微软雅黑" panose="020B0503020204020204" pitchFamily="34" charset="-122"/>
                <a:ea typeface="微软雅黑" panose="020B0503020204020204" pitchFamily="34" charset="-122"/>
                <a:sym typeface="+mn-ea"/>
              </a:rPr>
              <a:t>30</a:t>
            </a:r>
            <a:r>
              <a:rPr lang="zh-CN" altLang="zh-CN" sz="2000" b="0" kern="1200" dirty="0">
                <a:latin typeface="微软雅黑" panose="020B0503020204020204" pitchFamily="34" charset="-122"/>
                <a:ea typeface="微软雅黑" panose="020B0503020204020204" pitchFamily="34" charset="-122"/>
                <a:sym typeface="+mn-ea"/>
              </a:rPr>
              <a:t>日前，缴纳税款；税务机关通知限期缴纳的，纳税人应当按照期限缴纳税款。</a:t>
            </a:r>
            <a:endParaRPr lang="zh-CN" altLang="zh-CN" sz="2000" b="0" kern="1200" dirty="0">
              <a:latin typeface="微软雅黑" panose="020B0503020204020204" pitchFamily="34" charset="-122"/>
              <a:ea typeface="微软雅黑" panose="020B0503020204020204" pitchFamily="34" charset="-122"/>
              <a:sym typeface="+mn-ea"/>
            </a:endParaRPr>
          </a:p>
          <a:p>
            <a:pPr indent="466725" defTabSz="685800">
              <a:lnSpc>
                <a:spcPct val="11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8.</a:t>
            </a:r>
            <a:r>
              <a:rPr lang="zh-CN" altLang="zh-CN" sz="2000" b="0" kern="1200" dirty="0">
                <a:latin typeface="微软雅黑" panose="020B0503020204020204" pitchFamily="34" charset="-122"/>
                <a:ea typeface="微软雅黑" panose="020B0503020204020204" pitchFamily="34" charset="-122"/>
                <a:sym typeface="+mn-ea"/>
              </a:rPr>
              <a:t>纳税人因移居境外注销中国户籍的，应当在注销中国户籍前办理税款清算。</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10000"/>
              </a:lnSpc>
              <a:spcBef>
                <a:spcPts val="0"/>
              </a:spcBef>
              <a:spcAft>
                <a:spcPts val="0"/>
              </a:spcAft>
              <a:buClrTx/>
              <a:buSzTx/>
            </a:pPr>
            <a:r>
              <a:rPr lang="en-US" altLang="zh-CN" sz="2000" b="0" kern="1200" dirty="0">
                <a:latin typeface="微软雅黑" panose="020B0503020204020204" pitchFamily="34" charset="-122"/>
                <a:ea typeface="微软雅黑" panose="020B0503020204020204" pitchFamily="34" charset="-122"/>
                <a:sym typeface="+mn-ea"/>
              </a:rPr>
              <a:t>9.</a:t>
            </a:r>
            <a:r>
              <a:rPr lang="zh-CN" altLang="zh-CN" sz="2000" b="0" kern="1200" dirty="0">
                <a:latin typeface="微软雅黑" panose="020B0503020204020204" pitchFamily="34" charset="-122"/>
                <a:ea typeface="微软雅黑" panose="020B0503020204020204" pitchFamily="34" charset="-122"/>
                <a:sym typeface="+mn-ea"/>
              </a:rPr>
              <a:t>各项所得的计算，以人民币为单位。所得为人民币以外的货币的，按照办理纳税申报或扣缴申报的上一月最后一日人民币汇率中间价，折合成人民币缴纳税款。</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lnSpc>
                <a:spcPct val="110000"/>
              </a:lnSpc>
              <a:spcBef>
                <a:spcPts val="0"/>
              </a:spcBef>
              <a:spcAft>
                <a:spcPts val="0"/>
              </a:spcAft>
              <a:buClrTx/>
              <a:buSzTx/>
            </a:pPr>
            <a:r>
              <a:rPr lang="zh-CN" altLang="zh-CN" sz="2000" b="0" kern="1200" dirty="0">
                <a:solidFill>
                  <a:srgbClr val="FF0000"/>
                </a:solidFill>
                <a:latin typeface="微软雅黑" panose="020B0503020204020204" pitchFamily="34" charset="-122"/>
                <a:ea typeface="微软雅黑" panose="020B0503020204020204" pitchFamily="34" charset="-122"/>
                <a:sym typeface="+mn-ea"/>
              </a:rPr>
              <a:t>【提示】</a:t>
            </a:r>
            <a:r>
              <a:rPr lang="zh-CN" altLang="zh-CN" sz="2000" b="0" kern="1200" dirty="0">
                <a:latin typeface="微软雅黑" panose="020B0503020204020204" pitchFamily="34" charset="-122"/>
                <a:ea typeface="微软雅黑" panose="020B0503020204020204" pitchFamily="34" charset="-122"/>
                <a:sym typeface="+mn-ea"/>
              </a:rPr>
              <a:t>年度终了后办理汇算清缴的，对已经按月、按季或者按次预缴税款的人民币以外货币所得，不再重新折算；对应当补缴税款的所得部分，按照上一纳税年度最后一日人民币汇率中间价，折合成人民币计算应纳税所得额。</a:t>
            </a:r>
            <a:endParaRPr lang="zh-CN" altLang="zh-CN" sz="2000" b="0"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en-US" sz="2000" b="1" kern="1200" dirty="0">
              <a:latin typeface="微软雅黑" panose="020B0503020204020204" pitchFamily="34" charset="-122"/>
              <a:ea typeface="微软雅黑" panose="020B0503020204020204" pitchFamily="34" charset="-122"/>
              <a:cs typeface="+mn-cs"/>
            </a:endParaRPr>
          </a:p>
          <a:p>
            <a:pPr indent="466725" defTabSz="685800">
              <a:spcBef>
                <a:spcPct val="0"/>
              </a:spcBef>
              <a:buClrTx/>
              <a:buSzTx/>
            </a:pPr>
            <a:endParaRPr lang="zh-CN" altLang="zh-CN" sz="2000" b="0" dirty="0"/>
          </a:p>
        </p:txBody>
      </p:sp>
    </p:spTree>
  </p:cSld>
  <p:clrMapOvr>
    <a:masterClrMapping/>
  </p:clrMapOvr>
</p:sld>
</file>

<file path=ppt/tags/tag1.xml><?xml version="1.0" encoding="utf-8"?>
<p:tagLst xmlns:p="http://schemas.openxmlformats.org/presentationml/2006/main">
  <p:tag name="MH" val="20161022203400"/>
  <p:tag name="MH_LIBRARY" val="GRAPHIC"/>
  <p:tag name="MH_TYPE" val="Other"/>
  <p:tag name="MH_ORDER" val="1"/>
</p:tagLst>
</file>

<file path=ppt/tags/tag10.xml><?xml version="1.0" encoding="utf-8"?>
<p:tagLst xmlns:p="http://schemas.openxmlformats.org/presentationml/2006/main">
  <p:tag name="MH" val="20161022203400"/>
  <p:tag name="MH_LIBRARY" val="GRAPHIC"/>
  <p:tag name="MH_TYPE" val="Other"/>
  <p:tag name="MH_ORDER" val="1"/>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MH" val="20161022192605"/>
  <p:tag name="MH_LIBRARY" val="GRAPHIC"/>
  <p:tag name="MH_TYPE" val="Text"/>
  <p:tag name="MH_ORDER" val="1"/>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MH" val="20161022203400"/>
  <p:tag name="MH_LIBRARY" val="GRAPHIC"/>
  <p:tag name="MH_TYPE" val="Other"/>
  <p:tag name="MH_ORDER" val="4"/>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MH" val="20161022192605"/>
  <p:tag name="MH_LIBRARY" val="GRAPHIC"/>
  <p:tag name="MH_TYPE" val="Text"/>
  <p:tag name="MH_ORDER" val="1"/>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 name="TABLE_ENDDRAG_ORIGIN_RECT" val="512*183"/>
  <p:tag name="TABLE_ENDDRAG_RECT" val="70*179*512*183"/>
</p:tagLst>
</file>

<file path=ppt/tags/tag14.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79_3*l_h_a*1_1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 name="TABLE_ENDDRAG_ORIGIN_RECT" val="580*162"/>
  <p:tag name="TABLE_ENDDRAG_RECT" val="82*234*580*162"/>
</p:tagLst>
</file>

<file path=ppt/tags/tag17.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7979_3*l_h_f*1_1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 name="TABLE_ENDDRAG_ORIGIN_RECT" val="545*138"/>
  <p:tag name="TABLE_ENDDRAG_RECT" val="87*93*545*138"/>
</p:tagLst>
</file>

<file path=ppt/tags/tag172.xml><?xml version="1.0" encoding="utf-8"?>
<p:tagLst xmlns:p="http://schemas.openxmlformats.org/presentationml/2006/main">
  <p:tag name="KSO_WM_BEAUTIFY_FLAG" val=""/>
  <p:tag name="TABLE_ENDDRAG_ORIGIN_RECT" val="540*149"/>
  <p:tag name="TABLE_ENDDRAG_RECT" val="35*98*540*149"/>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79_3*l_h_i*1_1_1"/>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
</p:tagLst>
</file>

<file path=ppt/tags/tag184.xml><?xml version="1.0" encoding="utf-8"?>
<p:tagLst xmlns:p="http://schemas.openxmlformats.org/presentationml/2006/main">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79_3*l_h_i*1_1_2"/>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MH" val="20161022203400"/>
  <p:tag name="MH_LIBRARY" val="GRAPHIC"/>
  <p:tag name="MH_TYPE" val="Other"/>
  <p:tag name="MH_ORDER" val="2"/>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79_3*l_h_i*1_2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BEAUTIFY_FLAG" val=""/>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79_3*l_h_i*1_3_1"/>
  <p:tag name="KSO_WM_TEMPLATE_CATEGORY" val="diagram"/>
  <p:tag name="KSO_WM_TEMPLATE_INDEX" val="202279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79_3*l_h_a*1_3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BEAUTIFY_FLAG" val=""/>
</p:tagLst>
</file>

<file path=ppt/tags/tag222.xml><?xml version="1.0" encoding="utf-8"?>
<p:tagLst xmlns:p="http://schemas.openxmlformats.org/presentationml/2006/main">
  <p:tag name="KSO_WM_BEAUTIFY_FLAG" val=""/>
</p:tagLst>
</file>

<file path=ppt/tags/tag223.xml><?xml version="1.0" encoding="utf-8"?>
<p:tagLst xmlns:p="http://schemas.openxmlformats.org/presentationml/2006/main">
  <p:tag name="KSO_WM_BEAUTIFY_FLAG" val=""/>
</p:tagLst>
</file>

<file path=ppt/tags/tag224.xml><?xml version="1.0" encoding="utf-8"?>
<p:tagLst xmlns:p="http://schemas.openxmlformats.org/presentationml/2006/main">
  <p:tag name="KSO_WM_BEAUTIFY_FLAG" val=""/>
</p:tagLst>
</file>

<file path=ppt/tags/tag225.xml><?xml version="1.0" encoding="utf-8"?>
<p:tagLst xmlns:p="http://schemas.openxmlformats.org/presentationml/2006/main">
  <p:tag name="KSO_WM_BEAUTIFY_FLAG" val=""/>
</p:tagLst>
</file>

<file path=ppt/tags/tag226.xml><?xml version="1.0" encoding="utf-8"?>
<p:tagLst xmlns:p="http://schemas.openxmlformats.org/presentationml/2006/main">
  <p:tag name="KSO_WM_BEAUTIFY_FLAG" val=""/>
</p:tagLst>
</file>

<file path=ppt/tags/tag227.xml><?xml version="1.0" encoding="utf-8"?>
<p:tagLst xmlns:p="http://schemas.openxmlformats.org/presentationml/2006/main">
  <p:tag name="KSO_WM_BEAUTIFY_FLAG" val=""/>
</p:tagLst>
</file>

<file path=ppt/tags/tag228.xml><?xml version="1.0" encoding="utf-8"?>
<p:tagLst xmlns:p="http://schemas.openxmlformats.org/presentationml/2006/main">
  <p:tag name="KSO_WM_BEAUTIFY_FLAG" val=""/>
</p:tagLst>
</file>

<file path=ppt/tags/tag229.xml><?xml version="1.0" encoding="utf-8"?>
<p:tagLst xmlns:p="http://schemas.openxmlformats.org/presentationml/2006/main">
  <p:tag name="KSO_WM_BEAUTIFY_FLAG" val=""/>
</p:tagLst>
</file>

<file path=ppt/tags/tag2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7979_3*l_h_f*1_3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230.xml><?xml version="1.0" encoding="utf-8"?>
<p:tagLst xmlns:p="http://schemas.openxmlformats.org/presentationml/2006/main">
  <p:tag name="KSO_WM_BEAUTIFY_FLAG" val=""/>
</p:tagLst>
</file>

<file path=ppt/tags/tag231.xml><?xml version="1.0" encoding="utf-8"?>
<p:tagLst xmlns:p="http://schemas.openxmlformats.org/presentationml/2006/main">
  <p:tag name="KSO_WM_BEAUTIFY_FLAG" val=""/>
</p:tagLst>
</file>

<file path=ppt/tags/tag232.xml><?xml version="1.0" encoding="utf-8"?>
<p:tagLst xmlns:p="http://schemas.openxmlformats.org/presentationml/2006/main">
  <p:tag name="KSO_WM_BEAUTIFY_FLAG" val=""/>
</p:tagLst>
</file>

<file path=ppt/tags/tag233.xml><?xml version="1.0" encoding="utf-8"?>
<p:tagLst xmlns:p="http://schemas.openxmlformats.org/presentationml/2006/main">
  <p:tag name="KSO_WM_BEAUTIFY_FLAG" val=""/>
</p:tagLst>
</file>

<file path=ppt/tags/tag234.xml><?xml version="1.0" encoding="utf-8"?>
<p:tagLst xmlns:p="http://schemas.openxmlformats.org/presentationml/2006/main">
  <p:tag name="KSO_WM_BEAUTIFY_FLAG" val=""/>
</p:tagLst>
</file>

<file path=ppt/tags/tag235.xml><?xml version="1.0" encoding="utf-8"?>
<p:tagLst xmlns:p="http://schemas.openxmlformats.org/presentationml/2006/main">
  <p:tag name="KSO_WM_BEAUTIFY_FLAG" val=""/>
</p:tagLst>
</file>

<file path=ppt/tags/tag236.xml><?xml version="1.0" encoding="utf-8"?>
<p:tagLst xmlns:p="http://schemas.openxmlformats.org/presentationml/2006/main">
  <p:tag name="KSO_WM_BEAUTIFY_FLAG" val=""/>
</p:tagLst>
</file>

<file path=ppt/tags/tag237.xml><?xml version="1.0" encoding="utf-8"?>
<p:tagLst xmlns:p="http://schemas.openxmlformats.org/presentationml/2006/main">
  <p:tag name="KSO_WM_BEAUTIFY_FLAG" val=""/>
</p:tagLst>
</file>

<file path=ppt/tags/tag238.xml><?xml version="1.0" encoding="utf-8"?>
<p:tagLst xmlns:p="http://schemas.openxmlformats.org/presentationml/2006/main">
  <p:tag name="KSO_WM_BEAUTIFY_FLAG" val=""/>
</p:tagLst>
</file>

<file path=ppt/tags/tag239.xml><?xml version="1.0" encoding="utf-8"?>
<p:tagLst xmlns:p="http://schemas.openxmlformats.org/presentationml/2006/main">
  <p:tag name="KSO_WM_BEAUTIFY_FLAG" val=""/>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79_3*l_h_i*1_3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240.xml><?xml version="1.0" encoding="utf-8"?>
<p:tagLst xmlns:p="http://schemas.openxmlformats.org/presentationml/2006/main">
  <p:tag name="KSO_WM_BEAUTIFY_FLAG" val=""/>
</p:tagLst>
</file>

<file path=ppt/tags/tag241.xml><?xml version="1.0" encoding="utf-8"?>
<p:tagLst xmlns:p="http://schemas.openxmlformats.org/presentationml/2006/main">
  <p:tag name="KSO_WM_BEAUTIFY_FLAG" val=""/>
</p:tagLst>
</file>

<file path=ppt/tags/tag242.xml><?xml version="1.0" encoding="utf-8"?>
<p:tagLst xmlns:p="http://schemas.openxmlformats.org/presentationml/2006/main">
  <p:tag name="KSO_WM_BEAUTIFY_FLAG" val=""/>
</p:tagLst>
</file>

<file path=ppt/tags/tag243.xml><?xml version="1.0" encoding="utf-8"?>
<p:tagLst xmlns:p="http://schemas.openxmlformats.org/presentationml/2006/main">
  <p:tag name="KSO_WM_BEAUTIFY_FLAG" val=""/>
</p:tagLst>
</file>

<file path=ppt/tags/tag244.xml><?xml version="1.0" encoding="utf-8"?>
<p:tagLst xmlns:p="http://schemas.openxmlformats.org/presentationml/2006/main">
  <p:tag name="KSO_WM_BEAUTIFY_FLAG" val=""/>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79_3*l_h_a*1_2_1"/>
  <p:tag name="KSO_WM_TEMPLATE_CATEGORY" val="diagram"/>
  <p:tag name="KSO_WM_TEMPLATE_INDEX" val="20227979"/>
  <p:tag name="KSO_WM_UNIT_LAYERLEVEL" val="1_1_1"/>
  <p:tag name="KSO_WM_TAG_VERSION" val="1.0"/>
  <p:tag name="KSO_WM_BEAUTIFY_FLAG" val="#wm#"/>
  <p:tag name="KSO_WM_UNIT_TEXT_FILL_FORE_SCHEMECOLOR_INDEX" val="5"/>
  <p:tag name="KSO_WM_UNIT_TEXT_FILL_TYPE" val="1"/>
</p:tagLst>
</file>

<file path=ppt/tags/tag250.xml><?xml version="1.0" encoding="utf-8"?>
<p:tagLst xmlns:p="http://schemas.openxmlformats.org/presentationml/2006/main">
  <p:tag name="KSO_WM_BEAUTIFY_FLAG" val=""/>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7977_2*l_h_i*1_2_1"/>
  <p:tag name="KSO_WM_TEMPLATE_CATEGORY" val="diagram"/>
  <p:tag name="KSO_WM_TEMPLATE_INDEX" val="20227977"/>
  <p:tag name="KSO_WM_UNIT_LAYERLEVEL" val="1_1_1"/>
  <p:tag name="KSO_WM_TAG_VERSION" val="1.0"/>
  <p:tag name="KSO_WM_BEAUTIFY_FLAG" val="#wm#"/>
  <p:tag name="KSO_WM_DIAGRAM_GROUP_CODE" val="l1-1"/>
  <p:tag name="KSO_WM_UNIT_TYPE" val="l_h_i"/>
  <p:tag name="KSO_WM_UNIT_INDEX" val="1_2_1"/>
  <p:tag name="KSO_WM_UNIT_FILL_FORE_SCHEMECOLOR_INDEX" val="8"/>
  <p:tag name="KSO_WM_UNIT_FILL_TYPE" val="1"/>
  <p:tag name="KSO_WM_UNIT_TEXT_FILL_FORE_SCHEMECOLOR_INDEX" val="2"/>
  <p:tag name="KSO_WM_UNIT_TEXT_FILL_TYPE"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7977_2*l_h_i*1_2_2"/>
  <p:tag name="KSO_WM_TEMPLATE_CATEGORY" val="diagram"/>
  <p:tag name="KSO_WM_TEMPLATE_INDEX" val="20227977"/>
  <p:tag name="KSO_WM_UNIT_LAYERLEVEL" val="1_1_1"/>
  <p:tag name="KSO_WM_TAG_VERSION" val="1.0"/>
  <p:tag name="KSO_WM_BEAUTIFY_FLAG" val="#wm#"/>
  <p:tag name="KSO_WM_DIAGRAM_GROUP_CODE" val="l1-1"/>
  <p:tag name="KSO_WM_UNIT_TYPE" val="l_h_i"/>
  <p:tag name="KSO_WM_UNIT_INDEX" val="1_2_2"/>
  <p:tag name="KSO_WM_UNIT_FILL_FORE_SCHEMECOLOR_INDEX" val="8"/>
  <p:tag name="KSO_WM_UNIT_FILL_TYPE" val="1"/>
  <p:tag name="KSO_WM_UNIT_TEXT_FILL_FORE_SCHEMECOLOR_INDEX" val="2"/>
  <p:tag name="KSO_WM_UNIT_TEXT_FILL_TYPE"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7977_2*l_h_i*1_1_2"/>
  <p:tag name="KSO_WM_TEMPLATE_CATEGORY" val="diagram"/>
  <p:tag name="KSO_WM_TEMPLATE_INDEX" val="20227977"/>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2"/>
  <p:tag name="KSO_WM_UNIT_TEXT_FILL_TYPE"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7977_2*l_h_i*1_1_3"/>
  <p:tag name="KSO_WM_TEMPLATE_CATEGORY" val="diagram"/>
  <p:tag name="KSO_WM_TEMPLATE_INDEX" val="20227977"/>
  <p:tag name="KSO_WM_UNIT_LAYERLEVEL" val="1_1_1"/>
  <p:tag name="KSO_WM_TAG_VERSION" val="1.0"/>
  <p:tag name="KSO_WM_BEAUTIFY_FLAG" val="#wm#"/>
  <p:tag name="KSO_WM_DIAGRAM_GROUP_CODE" val="l1-1"/>
  <p:tag name="KSO_WM_UNIT_TYPE" val="l_h_i"/>
  <p:tag name="KSO_WM_UNIT_INDEX" val="1_1_3"/>
  <p:tag name="KSO_WM_UNIT_FILL_FORE_SCHEMECOLOR_INDEX" val="5"/>
  <p:tag name="KSO_WM_UNIT_FILL_TYPE" val="1"/>
  <p:tag name="KSO_WM_UNIT_TEXT_FILL_FORE_SCHEMECOLOR_INDEX" val="2"/>
  <p:tag name="KSO_WM_UNIT_TEXT_FILL_TYPE" val="1"/>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7977_2*l_h_f*1_1_1"/>
  <p:tag name="KSO_WM_TEMPLATE_CATEGORY" val="diagram"/>
  <p:tag name="KSO_WM_TEMPLATE_INDEX" val="20227977"/>
  <p:tag name="KSO_WM_UNIT_LAYERLEVEL" val="1_1_1"/>
  <p:tag name="KSO_WM_TAG_VERSION" val="1.0"/>
  <p:tag name="KSO_WM_BEAUTIFY_FLAG" val="#wm#"/>
  <p:tag name="KSO_WM_UNIT_SUBTYPE" val="a"/>
  <p:tag name="KSO_WM_UNIT_PRESET_TEXT" val="单击此处输入你的正文，文字是您思想的提炼。"/>
  <p:tag name="KSO_WM_UNIT_NOCLEAR" val="0"/>
  <p:tag name="KSO_WM_DIAGRAM_GROUP_CODE" val="l1-1"/>
  <p:tag name="KSO_WM_UNIT_TYPE" val="l_h_f"/>
  <p:tag name="KSO_WM_UNIT_INDEX" val="1_1_1"/>
  <p:tag name="KSO_WM_UNIT_VALUE" val="38"/>
  <p:tag name="KSO_WM_UNIT_TEXT_FILL_FORE_SCHEMECOLOR_INDEX" val="13"/>
  <p:tag name="KSO_WM_UNIT_TEXT_FILL_TYPE"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7977_2*l_h_a*1_1_1"/>
  <p:tag name="KSO_WM_TEMPLATE_CATEGORY" val="diagram"/>
  <p:tag name="KSO_WM_TEMPLATE_INDEX" val="20227977"/>
  <p:tag name="KSO_WM_UNIT_LAYERLEVEL" val="1_1_1"/>
  <p:tag name="KSO_WM_TAG_VERSION" val="1.0"/>
  <p:tag name="KSO_WM_BEAUTIFY_FLAG" val="#wm#"/>
  <p:tag name="KSO_WM_UNIT_ISCONTENTSTITLE" val="0"/>
  <p:tag name="KSO_WM_UNIT_ISNUMDGMTITLE" val="0"/>
  <p:tag name="KSO_WM_UNIT_PRESET_TEXT" val="添加小标题"/>
  <p:tag name="KSO_WM_UNIT_NOCLEAR" val="0"/>
  <p:tag name="KSO_WM_DIAGRAM_GROUP_CODE" val="l1-1"/>
  <p:tag name="KSO_WM_UNIT_TYPE" val="l_h_a"/>
  <p:tag name="KSO_WM_UNIT_INDEX" val="1_1_1"/>
  <p:tag name="KSO_WM_UNIT_VALUE" val="6"/>
  <p:tag name="KSO_WM_UNIT_TEXT_FILL_FORE_SCHEMECOLOR_INDEX" val="5"/>
  <p:tag name="KSO_WM_UNIT_TEXT_FILL_TYPE"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7977_2*l_h_f*1_2_1"/>
  <p:tag name="KSO_WM_TEMPLATE_CATEGORY" val="diagram"/>
  <p:tag name="KSO_WM_TEMPLATE_INDEX" val="20227977"/>
  <p:tag name="KSO_WM_UNIT_LAYERLEVEL" val="1_1_1"/>
  <p:tag name="KSO_WM_TAG_VERSION" val="1.0"/>
  <p:tag name="KSO_WM_BEAUTIFY_FLAG" val="#wm#"/>
  <p:tag name="KSO_WM_UNIT_SUBTYPE" val="a"/>
  <p:tag name="KSO_WM_UNIT_PRESET_TEXT" val="单击此处输入你的正文，文字是您思想的提炼。"/>
  <p:tag name="KSO_WM_UNIT_NOCLEAR" val="0"/>
  <p:tag name="KSO_WM_DIAGRAM_GROUP_CODE" val="l1-1"/>
  <p:tag name="KSO_WM_UNIT_TYPE" val="l_h_f"/>
  <p:tag name="KSO_WM_UNIT_INDEX" val="1_2_1"/>
  <p:tag name="KSO_WM_UNIT_TEXT_FILL_FORE_SCHEMECOLOR_INDEX" val="13"/>
  <p:tag name="KSO_WM_UNIT_TEXT_FILL_TYPE" val="1"/>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7977_2*l_h_a*1_2_1"/>
  <p:tag name="KSO_WM_TEMPLATE_CATEGORY" val="diagram"/>
  <p:tag name="KSO_WM_TEMPLATE_INDEX" val="20227977"/>
  <p:tag name="KSO_WM_UNIT_LAYERLEVEL" val="1_1_1"/>
  <p:tag name="KSO_WM_TAG_VERSION" val="1.0"/>
  <p:tag name="KSO_WM_BEAUTIFY_FLAG" val="#wm#"/>
  <p:tag name="KSO_WM_UNIT_ISCONTENTSTITLE" val="0"/>
  <p:tag name="KSO_WM_UNIT_ISNUMDGMTITLE" val="0"/>
  <p:tag name="KSO_WM_UNIT_PRESET_TEXT" val="添加小标题"/>
  <p:tag name="KSO_WM_UNIT_NOCLEAR" val="0"/>
  <p:tag name="KSO_WM_UNIT_VALUE" val="6"/>
  <p:tag name="KSO_WM_DIAGRAM_GROUP_CODE" val="l1-1"/>
  <p:tag name="KSO_WM_UNIT_TYPE" val="l_h_a"/>
  <p:tag name="KSO_WM_UNIT_INDEX" val="1_2_1"/>
  <p:tag name="KSO_WM_UNIT_TEXT_FILL_FORE_SCHEMECOLOR_INDEX" val="8"/>
  <p:tag name="KSO_WM_UNIT_TEXT_FILL_TYPE" val="1"/>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7977_2*l_h_x*1_2_1"/>
  <p:tag name="KSO_WM_TEMPLATE_CATEGORY" val="diagram"/>
  <p:tag name="KSO_WM_TEMPLATE_INDEX" val="20227977"/>
  <p:tag name="KSO_WM_UNIT_LAYERLEVEL" val="1_1_1"/>
  <p:tag name="KSO_WM_TAG_VERSION" val="1.0"/>
  <p:tag name="KSO_WM_BEAUTIFY_FLAG" val="#wm#"/>
  <p:tag name="KSO_WM_UNIT_VALUE" val="114*114"/>
  <p:tag name="KSO_WM_DIAGRAM_GROUP_CODE" val="l1-1"/>
  <p:tag name="KSO_WM_UNIT_TYPE" val="l_h_x"/>
  <p:tag name="KSO_WM_UNIT_INDEX" val="1_2_1"/>
</p:tagLst>
</file>

<file path=ppt/tags/tag2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7979_3*l_h_f*1_2_1"/>
  <p:tag name="KSO_WM_TEMPLATE_CATEGORY" val="diagram"/>
  <p:tag name="KSO_WM_TEMPLATE_INDEX" val="20227979"/>
  <p:tag name="KSO_WM_UNIT_LAYERLEVEL" val="1_1_1"/>
  <p:tag name="KSO_WM_TAG_VERSION" val="1.0"/>
  <p:tag name="KSO_WM_BEAUTIFY_FLAG" val="#wm#"/>
  <p:tag name="KSO_WM_UNIT_TEXT_FILL_FORE_SCHEMECOLOR_INDEX" val="13"/>
  <p:tag name="KSO_WM_UNIT_TEXT_FILL_TYPE" val="1"/>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7977_2*l_h_i*1_2_1"/>
  <p:tag name="KSO_WM_TEMPLATE_CATEGORY" val="diagram"/>
  <p:tag name="KSO_WM_TEMPLATE_INDEX" val="20227977"/>
  <p:tag name="KSO_WM_UNIT_LAYERLEVEL" val="1_1_1"/>
  <p:tag name="KSO_WM_TAG_VERSION" val="1.0"/>
  <p:tag name="KSO_WM_BEAUTIFY_FLAG" val="#wm#"/>
  <p:tag name="KSO_WM_DIAGRAM_GROUP_CODE" val="l1-1"/>
  <p:tag name="KSO_WM_UNIT_SUBTYPE" val="d"/>
  <p:tag name="KSO_WM_UNIT_TYPE" val="l_h_i"/>
  <p:tag name="KSO_WM_UNIT_INDEX" val="1_2_1"/>
  <p:tag name="KSO_WM_UNIT_TEXT_FORE_SCHEMECOLOR_INDEX" val="8"/>
  <p:tag name="KSO_WM_UNIT_TEXT_LINE_FILL_TYPE" val="2"/>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7977_2*l_h_i*1_1_1"/>
  <p:tag name="KSO_WM_TEMPLATE_CATEGORY" val="diagram"/>
  <p:tag name="KSO_WM_TEMPLATE_INDEX" val="20227977"/>
  <p:tag name="KSO_WM_UNIT_LAYERLEVEL" val="1_1_1"/>
  <p:tag name="KSO_WM_TAG_VERSION" val="1.0"/>
  <p:tag name="KSO_WM_BEAUTIFY_FLAG" val="#wm#"/>
  <p:tag name="KSO_WM_DIAGRAM_GROUP_CODE" val="l1-1"/>
  <p:tag name="KSO_WM_UNIT_SUBTYPE" val="d"/>
  <p:tag name="KSO_WM_UNIT_TYPE" val="l_h_i"/>
  <p:tag name="KSO_WM_UNIT_INDEX" val="1_1_1"/>
  <p:tag name="KSO_WM_UNIT_TEXT_FORE_SCHEMECOLOR_INDEX" val="5"/>
  <p:tag name="KSO_WM_UNIT_TEXT_LINE_FILL_TYPE" val="2"/>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7977_2*i*1"/>
  <p:tag name="KSO_WM_TEMPLATE_CATEGORY" val="diagram"/>
  <p:tag name="KSO_WM_TEMPLATE_INDEX" val="20227977"/>
  <p:tag name="KSO_WM_UNIT_LAYERLEVEL" val="1"/>
  <p:tag name="KSO_WM_TAG_VERSION" val="1.0"/>
  <p:tag name="KSO_WM_BEAUTIFY_FLAG" val="#wm#"/>
  <p:tag name="KSO_WM_DIAGRAM_GROUP_CODE" val="l1-1"/>
  <p:tag name="KSO_WM_UNIT_TYPE" val="i"/>
  <p:tag name="KSO_WM_UNIT_INDEX" val="1"/>
  <p:tag name="KSO_WM_UNIT_LINE_FORE_SCHEMECOLOR_INDEX" val="5"/>
  <p:tag name="KSO_WM_UNIT_LINE_FILL_TYPE" val="2"/>
  <p:tag name="KSO_WM_UNIT_TEXT_FILL_FORE_SCHEMECOLOR_INDEX" val="2"/>
  <p:tag name="KSO_WM_UNIT_TEXT_FILL_TYPE" val="1"/>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7977_2*i*2"/>
  <p:tag name="KSO_WM_TEMPLATE_CATEGORY" val="diagram"/>
  <p:tag name="KSO_WM_TEMPLATE_INDEX" val="20227977"/>
  <p:tag name="KSO_WM_UNIT_LAYERLEVEL" val="1"/>
  <p:tag name="KSO_WM_TAG_VERSION" val="1.0"/>
  <p:tag name="KSO_WM_BEAUTIFY_FLAG" val="#wm#"/>
  <p:tag name="KSO_WM_DIAGRAM_GROUP_CODE" val="l1-1"/>
  <p:tag name="KSO_WM_UNIT_TYPE" val="i"/>
  <p:tag name="KSO_WM_UNIT_INDEX" val="2"/>
  <p:tag name="KSO_WM_UNIT_FILL_FORE_SCHEMECOLOR_INDEX" val="5"/>
  <p:tag name="KSO_WM_UNIT_FILL_TYPE" val="1"/>
  <p:tag name="KSO_WM_UNIT_TEXT_FILL_FORE_SCHEMECOLOR_INDEX" val="2"/>
  <p:tag name="KSO_WM_UNIT_TEXT_FILL_TYPE" val="1"/>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BEAUTIFY_FLAG" val=""/>
</p:tagLst>
</file>

<file path=ppt/tags/tag266.xml><?xml version="1.0" encoding="utf-8"?>
<p:tagLst xmlns:p="http://schemas.openxmlformats.org/presentationml/2006/main">
  <p:tag name="KSO_WM_BEAUTIFY_FLAG" val=""/>
</p:tagLst>
</file>

<file path=ppt/tags/tag267.xml><?xml version="1.0" encoding="utf-8"?>
<p:tagLst xmlns:p="http://schemas.openxmlformats.org/presentationml/2006/main">
  <p:tag name="KSO_WM_BEAUTIFY_FLAG" val=""/>
</p:tagLst>
</file>

<file path=ppt/tags/tag268.xml><?xml version="1.0" encoding="utf-8"?>
<p:tagLst xmlns:p="http://schemas.openxmlformats.org/presentationml/2006/main">
  <p:tag name="KSO_WM_BEAUTIFY_FLAG" val=""/>
</p:tagLst>
</file>

<file path=ppt/tags/tag269.xml><?xml version="1.0" encoding="utf-8"?>
<p:tagLst xmlns:p="http://schemas.openxmlformats.org/presentationml/2006/main">
  <p:tag name="KSO_WM_BEAUTIFY_FLAG" val=""/>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79_3*l_h_i*1_2_2"/>
  <p:tag name="KSO_WM_TEMPLATE_CATEGORY" val="diagram"/>
  <p:tag name="KSO_WM_TEMPLATE_INDEX" val="20227979"/>
  <p:tag name="KSO_WM_UNIT_LAYERLEVEL" val="1_1_1"/>
  <p:tag name="KSO_WM_TAG_VERSION" val="1.0"/>
  <p:tag name="KSO_WM_BEAUTIFY_FLAG" val="#wm#"/>
  <p:tag name="KSO_WM_UNIT_LINE_FORE_SCHEMECOLOR_INDEX" val="10"/>
  <p:tag name="KSO_WM_UNIT_LINE_FILL_TYPE" val="2"/>
</p:tagLst>
</file>

<file path=ppt/tags/tag270.xml><?xml version="1.0" encoding="utf-8"?>
<p:tagLst xmlns:p="http://schemas.openxmlformats.org/presentationml/2006/main">
  <p:tag name="KSO_WM_BEAUTIFY_FLAG" val=""/>
</p:tagLst>
</file>

<file path=ppt/tags/tag271.xml><?xml version="1.0" encoding="utf-8"?>
<p:tagLst xmlns:p="http://schemas.openxmlformats.org/presentationml/2006/main">
  <p:tag name="KSO_WM_BEAUTIFY_FLAG" val=""/>
</p:tagLst>
</file>

<file path=ppt/tags/tag272.xml><?xml version="1.0" encoding="utf-8"?>
<p:tagLst xmlns:p="http://schemas.openxmlformats.org/presentationml/2006/main">
  <p:tag name="KSO_WM_BEAUTIFY_FLAG" val=""/>
</p:tagLst>
</file>

<file path=ppt/tags/tag273.xml><?xml version="1.0" encoding="utf-8"?>
<p:tagLst xmlns:p="http://schemas.openxmlformats.org/presentationml/2006/main">
  <p:tag name="KSO_WM_BEAUTIFY_FLAG" val=""/>
</p:tagLst>
</file>

<file path=ppt/tags/tag274.xml><?xml version="1.0" encoding="utf-8"?>
<p:tagLst xmlns:p="http://schemas.openxmlformats.org/presentationml/2006/main">
  <p:tag name="COMMONDATA" val="eyJoZGlkIjoiYTVhMzUzYzA1OWE2YTZhOTEzZGE3MDg3NWE2YTcxMjAifQ=="/>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79_3*l_h_i*1_1_3"/>
  <p:tag name="KSO_WM_TEMPLATE_CATEGORY" val="diagram"/>
  <p:tag name="KSO_WM_TEMPLATE_INDEX" val="20227979"/>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29.xml><?xml version="1.0" encoding="utf-8"?>
<p:tagLst xmlns:p="http://schemas.openxmlformats.org/presentationml/2006/main">
  <p:tag name="KSO_WM_UNIT_VALUE" val="223*223"/>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7979_3*l_h_x*1_1_1"/>
  <p:tag name="KSO_WM_TEMPLATE_CATEGORY" val="diagram"/>
  <p:tag name="KSO_WM_TEMPLATE_INDEX" val="20227979"/>
  <p:tag name="KSO_WM_UNIT_LAYERLEVEL" val="1_1_1"/>
  <p:tag name="KSO_WM_TAG_VERSION" val="1.0"/>
  <p:tag name="KSO_WM_BEAUTIFY_FLAG" val="#wm#"/>
</p:tagLst>
</file>

<file path=ppt/tags/tag3.xml><?xml version="1.0" encoding="utf-8"?>
<p:tagLst xmlns:p="http://schemas.openxmlformats.org/presentationml/2006/main">
  <p:tag name="MH" val="20161022203400"/>
  <p:tag name="MH_LIBRARY" val="GRAPHIC"/>
  <p:tag name="MH_TYPE" val="Other"/>
  <p:tag name="MH_ORDER" val="3"/>
</p:tagLst>
</file>

<file path=ppt/tags/tag30.xml><?xml version="1.0" encoding="utf-8"?>
<p:tagLst xmlns:p="http://schemas.openxmlformats.org/presentationml/2006/main">
  <p:tag name="KSO_WM_UNIT_VALUE" val="209*209"/>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7979_3*l_h_x*1_2_1"/>
  <p:tag name="KSO_WM_TEMPLATE_CATEGORY" val="diagram"/>
  <p:tag name="KSO_WM_TEMPLATE_INDEX" val="20227979"/>
  <p:tag name="KSO_WM_UNIT_LAYERLEVEL" val="1_1_1"/>
  <p:tag name="KSO_WM_TAG_VERSION" val="1.0"/>
  <p:tag name="KSO_WM_BEAUTIFY_FLAG" val="#wm#"/>
</p:tagLst>
</file>

<file path=ppt/tags/tag31.xml><?xml version="1.0" encoding="utf-8"?>
<p:tagLst xmlns:p="http://schemas.openxmlformats.org/presentationml/2006/main">
  <p:tag name="KSO_WM_UNIT_VALUE" val="208*208"/>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7979_3*l_h_x*1_3_1"/>
  <p:tag name="KSO_WM_TEMPLATE_CATEGORY" val="diagram"/>
  <p:tag name="KSO_WM_TEMPLATE_INDEX" val="20227979"/>
  <p:tag name="KSO_WM_UNIT_LAYERLEVEL" val="1_1_1"/>
  <p:tag name="KSO_WM_TAG_VERSION" val="1.0"/>
  <p:tag name="KSO_WM_BEAUTIFY_FLAG" val="#wm#"/>
</p:tagLst>
</file>

<file path=ppt/tags/tag32.xml><?xml version="1.0" encoding="utf-8"?>
<p:tagLst xmlns:p="http://schemas.openxmlformats.org/presentationml/2006/main">
  <p:tag name="MH" val="20161022203400"/>
  <p:tag name="MH_LIBRARY" val="GRAPHIC"/>
  <p:tag name="MH_TYPE" val="Other"/>
  <p:tag name="MH_ORDER" val="1"/>
</p:tagLst>
</file>

<file path=ppt/tags/tag33.xml><?xml version="1.0" encoding="utf-8"?>
<p:tagLst xmlns:p="http://schemas.openxmlformats.org/presentationml/2006/main">
  <p:tag name="MH" val="20161022203400"/>
  <p:tag name="MH_LIBRARY" val="GRAPHIC"/>
  <p:tag name="MH_TYPE" val="Other"/>
  <p:tag name="MH_ORDER" val="2"/>
</p:tagLst>
</file>

<file path=ppt/tags/tag34.xml><?xml version="1.0" encoding="utf-8"?>
<p:tagLst xmlns:p="http://schemas.openxmlformats.org/presentationml/2006/main">
  <p:tag name="MH" val="20161022203400"/>
  <p:tag name="MH_LIBRARY" val="GRAPHIC"/>
  <p:tag name="MH_TYPE" val="Other"/>
  <p:tag name="MH_ORDER" val="3"/>
</p:tagLst>
</file>

<file path=ppt/tags/tag35.xml><?xml version="1.0" encoding="utf-8"?>
<p:tagLst xmlns:p="http://schemas.openxmlformats.org/presentationml/2006/main">
  <p:tag name="MH" val="20161022203400"/>
  <p:tag name="MH_LIBRARY" val="GRAPHIC"/>
  <p:tag name="MH_TYPE" val="Other"/>
  <p:tag name="MH_ORDER" val="4"/>
</p:tagLst>
</file>

<file path=ppt/tags/tag36.xml><?xml version="1.0" encoding="utf-8"?>
<p:tagLst xmlns:p="http://schemas.openxmlformats.org/presentationml/2006/main">
  <p:tag name="MH" val="20160830110146"/>
  <p:tag name="MH_LIBRARY" val="CONTENTS"/>
  <p:tag name="MH_TYPE" val="OTHERS"/>
  <p:tag name="ID" val="553512"/>
</p:tagLst>
</file>

<file path=ppt/tags/tag37.xml><?xml version="1.0" encoding="utf-8"?>
<p:tagLst xmlns:p="http://schemas.openxmlformats.org/presentationml/2006/main">
  <p:tag name="MH" val="20161022192605"/>
  <p:tag name="MH_LIBRARY" val="GRAPHIC"/>
  <p:tag name="MH_TYPE" val="Text"/>
  <p:tag name="MH_ORDER" val="1"/>
</p:tagLst>
</file>

<file path=ppt/tags/tag38.xml><?xml version="1.0" encoding="utf-8"?>
<p:tagLst xmlns:p="http://schemas.openxmlformats.org/presentationml/2006/main">
  <p:tag name="MH" val="20161022192605"/>
  <p:tag name="MH_LIBRARY" val="GRAPHIC"/>
  <p:tag name="MH_TYPE" val="Text"/>
  <p:tag name="MH_ORDER" val="2"/>
</p:tagLst>
</file>

<file path=ppt/tags/tag39.xml><?xml version="1.0" encoding="utf-8"?>
<p:tagLst xmlns:p="http://schemas.openxmlformats.org/presentationml/2006/main">
  <p:tag name="MH" val="20161022192605"/>
  <p:tag name="MH_LIBRARY" val="GRAPHIC"/>
  <p:tag name="MH_TYPE" val="Text"/>
  <p:tag name="MH_ORDER" val="3"/>
</p:tagLst>
</file>

<file path=ppt/tags/tag4.xml><?xml version="1.0" encoding="utf-8"?>
<p:tagLst xmlns:p="http://schemas.openxmlformats.org/presentationml/2006/main">
  <p:tag name="MH" val="20161022203400"/>
  <p:tag name="MH_LIBRARY" val="GRAPHIC"/>
  <p:tag name="MH_TYPE" val="Other"/>
  <p:tag name="MH_ORDER" val="4"/>
</p:tagLst>
</file>

<file path=ppt/tags/tag40.xml><?xml version="1.0" encoding="utf-8"?>
<p:tagLst xmlns:p="http://schemas.openxmlformats.org/presentationml/2006/main">
  <p:tag name="MH" val="20161022192605"/>
  <p:tag name="MH_LIBRARY" val="GRAPHIC"/>
  <p:tag name="MH_TYPE" val="Text"/>
  <p:tag name="MH_ORDER" val="4"/>
</p:tagLst>
</file>

<file path=ppt/tags/tag41.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MH" val="20160830110146"/>
  <p:tag name="MH_LIBRARY" val="CONTENTS"/>
  <p:tag name="MH_TYPE" val="OTHERS"/>
  <p:tag name="ID" val="553512"/>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MH" val="20161022192605"/>
  <p:tag name="MH_LIBRARY" val="GRAPHIC"/>
  <p:tag name="MH_TYPE" val="Text"/>
  <p:tag name="MH_ORDER" val="1"/>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MH" val="20161022192605"/>
  <p:tag name="MH_LIBRARY" val="GRAPHIC"/>
  <p:tag name="MH_TYPE" val="Text"/>
  <p:tag name="MH_ORDER" val="2"/>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MH" val="20161022192605"/>
  <p:tag name="MH_LIBRARY" val="GRAPHIC"/>
  <p:tag name="MH_TYPE" val="Text"/>
  <p:tag name="MH_ORDER" val="3"/>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MH" val="20161022192605"/>
  <p:tag name="MH_LIBRARY" val="GRAPHIC"/>
  <p:tag name="MH_TYPE" val="Text"/>
  <p:tag name="MH_ORDER" val="4"/>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模板">
  <a:themeElements>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模板">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lnDef>
  </a:objectDefaults>
  <a:extraClrSchemeLst>
    <a:extraClrScheme>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模板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模板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模板">
  <a:themeElements>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模板">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lnDef>
  </a:objectDefaults>
  <a:extraClrSchemeLst>
    <a:extraClrScheme>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模板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模板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模板">
  <a:themeElements>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模板">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b" anchorCtr="0" compatLnSpc="1"/>
      <a:lstStyle>
        <a:def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7200" b="0" i="0" u="none" strike="noStrike" cap="none" normalizeH="0" baseline="0" smtClean="0">
            <a:ln>
              <a:noFill/>
            </a:ln>
            <a:solidFill>
              <a:schemeClr val="tx1"/>
            </a:solidFill>
            <a:effectLst/>
            <a:latin typeface="Arial" panose="020B0604020202020204" pitchFamily="34" charset="0"/>
            <a:ea typeface="文鼎中特广告体" pitchFamily="1" charset="-122"/>
          </a:defRPr>
        </a:defPPr>
      </a:lstStyle>
    </a:lnDef>
  </a:objectDefaults>
  <a:extraClrSchemeLst>
    <a:extraClrScheme>
      <a:clrScheme name="模板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模板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模板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古瓶荷花">
  <a:themeElements>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fontScheme name="古瓶荷花">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sm" len="sm"/>
          <a:tailEnd type="none" w="sm" len="sm"/>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sm" len="sm"/>
          <a:tailEnd type="none" w="sm" len="sm"/>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古瓶荷花 2">
        <a:dk1>
          <a:srgbClr val="007A77"/>
        </a:dk1>
        <a:lt1>
          <a:srgbClr val="EFF6EE"/>
        </a:lt1>
        <a:dk2>
          <a:srgbClr val="0066CC"/>
        </a:dk2>
        <a:lt2>
          <a:srgbClr val="C0C0C0"/>
        </a:lt2>
        <a:accent1>
          <a:srgbClr val="E7EEE6"/>
        </a:accent1>
        <a:accent2>
          <a:srgbClr val="FF9933"/>
        </a:accent2>
        <a:accent3>
          <a:srgbClr val="F6FAF5"/>
        </a:accent3>
        <a:accent4>
          <a:srgbClr val="006765"/>
        </a:accent4>
        <a:accent5>
          <a:srgbClr val="F1F5F0"/>
        </a:accent5>
        <a:accent6>
          <a:srgbClr val="E78A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古瓶荷花 3">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C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古瓶荷花 4">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A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古瓶荷花 5">
        <a:dk1>
          <a:srgbClr val="636395"/>
        </a:dk1>
        <a:lt1>
          <a:srgbClr val="FFE2C5"/>
        </a:lt1>
        <a:dk2>
          <a:srgbClr val="000000"/>
        </a:dk2>
        <a:lt2>
          <a:srgbClr val="C0C0C0"/>
        </a:lt2>
        <a:accent1>
          <a:srgbClr val="FFE1E1"/>
        </a:accent1>
        <a:accent2>
          <a:srgbClr val="FF9933"/>
        </a:accent2>
        <a:accent3>
          <a:srgbClr val="FFEEDF"/>
        </a:accent3>
        <a:accent4>
          <a:srgbClr val="53537E"/>
        </a:accent4>
        <a:accent5>
          <a:srgbClr val="FFEEEE"/>
        </a:accent5>
        <a:accent6>
          <a:srgbClr val="E78A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古瓶荷花 6">
        <a:dk1>
          <a:srgbClr val="626292"/>
        </a:dk1>
        <a:lt1>
          <a:srgbClr val="CCECFF"/>
        </a:lt1>
        <a:dk2>
          <a:srgbClr val="3333CC"/>
        </a:dk2>
        <a:lt2>
          <a:srgbClr val="C0C0C0"/>
        </a:lt2>
        <a:accent1>
          <a:srgbClr val="D9F1FF"/>
        </a:accent1>
        <a:accent2>
          <a:srgbClr val="FF9900"/>
        </a:accent2>
        <a:accent3>
          <a:srgbClr val="E2F4FF"/>
        </a:accent3>
        <a:accent4>
          <a:srgbClr val="53537C"/>
        </a:accent4>
        <a:accent5>
          <a:srgbClr val="E9F7FF"/>
        </a:accent5>
        <a:accent6>
          <a:srgbClr val="E78A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古瓶荷花 7">
        <a:dk1>
          <a:srgbClr val="0066CC"/>
        </a:dk1>
        <a:lt1>
          <a:srgbClr val="FFE1E1"/>
        </a:lt1>
        <a:dk2>
          <a:srgbClr val="006600"/>
        </a:dk2>
        <a:lt2>
          <a:srgbClr val="C0C0C0"/>
        </a:lt2>
        <a:accent1>
          <a:srgbClr val="FFFFCC"/>
        </a:accent1>
        <a:accent2>
          <a:srgbClr val="009999"/>
        </a:accent2>
        <a:accent3>
          <a:srgbClr val="FFEEEE"/>
        </a:accent3>
        <a:accent4>
          <a:srgbClr val="0056AE"/>
        </a:accent4>
        <a:accent5>
          <a:srgbClr val="FFFFE2"/>
        </a:accent5>
        <a:accent6>
          <a:srgbClr val="008A8A"/>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古瓶荷花 8">
        <a:dk1>
          <a:srgbClr val="292929"/>
        </a:dk1>
        <a:lt1>
          <a:srgbClr val="DDDDDD"/>
        </a:lt1>
        <a:dk2>
          <a:srgbClr val="0066CC"/>
        </a:dk2>
        <a:lt2>
          <a:srgbClr val="B2B2B2"/>
        </a:lt2>
        <a:accent1>
          <a:srgbClr val="CACADC"/>
        </a:accent1>
        <a:accent2>
          <a:srgbClr val="FFCC00"/>
        </a:accent2>
        <a:accent3>
          <a:srgbClr val="EBEBEB"/>
        </a:accent3>
        <a:accent4>
          <a:srgbClr val="212121"/>
        </a:accent4>
        <a:accent5>
          <a:srgbClr val="E1E1EB"/>
        </a:accent5>
        <a:accent6>
          <a:srgbClr val="E7B9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23636</Words>
  <Application>WPS 演示</Application>
  <PresentationFormat/>
  <Paragraphs>1404</Paragraphs>
  <Slides>103</Slides>
  <Notes>0</Notes>
  <HiddenSlides>0</HiddenSlides>
  <MMClips>0</MMClips>
  <ScaleCrop>false</ScaleCrop>
  <HeadingPairs>
    <vt:vector size="8" baseType="variant">
      <vt:variant>
        <vt:lpstr>已用的字体</vt:lpstr>
      </vt:variant>
      <vt:variant>
        <vt:i4>23</vt:i4>
      </vt:variant>
      <vt:variant>
        <vt:lpstr>主题</vt:lpstr>
      </vt:variant>
      <vt:variant>
        <vt:i4>4</vt:i4>
      </vt:variant>
      <vt:variant>
        <vt:lpstr>嵌入 OLE 服务器</vt:lpstr>
      </vt:variant>
      <vt:variant>
        <vt:i4>1</vt:i4>
      </vt:variant>
      <vt:variant>
        <vt:lpstr>幻灯片标题</vt:lpstr>
      </vt:variant>
      <vt:variant>
        <vt:i4>103</vt:i4>
      </vt:variant>
    </vt:vector>
  </HeadingPairs>
  <TitlesOfParts>
    <vt:vector size="131" baseType="lpstr">
      <vt:lpstr>Arial</vt:lpstr>
      <vt:lpstr>宋体</vt:lpstr>
      <vt:lpstr>Wingdings</vt:lpstr>
      <vt:lpstr>文鼎中特广告体</vt:lpstr>
      <vt:lpstr>黑体</vt:lpstr>
      <vt:lpstr>楷体_GB2312</vt:lpstr>
      <vt:lpstr>新宋体</vt:lpstr>
      <vt:lpstr>微软雅黑</vt:lpstr>
      <vt:lpstr>Nexa Light</vt:lpstr>
      <vt:lpstr>华康少女文字W5(P)</vt:lpstr>
      <vt:lpstr>Verdana</vt:lpstr>
      <vt:lpstr>华文行楷</vt:lpstr>
      <vt:lpstr>Tahoma</vt:lpstr>
      <vt:lpstr>Times New Roman</vt:lpstr>
      <vt:lpstr>华文新魏</vt:lpstr>
      <vt:lpstr>Calibri</vt:lpstr>
      <vt:lpstr>思源黑体 CN Heavy</vt:lpstr>
      <vt:lpstr>Times New Roman</vt:lpstr>
      <vt:lpstr>Arial Unicode MS</vt:lpstr>
      <vt:lpstr>华文中宋</vt:lpstr>
      <vt:lpstr>inpin heiti</vt:lpstr>
      <vt:lpstr>Segoe Print</vt:lpstr>
      <vt:lpstr>思源黑体 CN Regular</vt:lpstr>
      <vt:lpstr>模板</vt:lpstr>
      <vt:lpstr>3_模板</vt:lpstr>
      <vt:lpstr>5_模板</vt:lpstr>
      <vt:lpstr>古瓶荷花</vt:lpstr>
      <vt:lpstr>Paint.Picture</vt:lpstr>
      <vt:lpstr>项目六   个人所得税计算与申报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（二）所得来源地的确定 </vt:lpstr>
      <vt:lpstr>二、个人所得税的征税对象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三、个人所得税税率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4、借款费用和利息费用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小结</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星回°</cp:lastModifiedBy>
  <cp:revision>104</cp:revision>
  <dcterms:created xsi:type="dcterms:W3CDTF">2006-03-08T06:55:00Z</dcterms:created>
  <dcterms:modified xsi:type="dcterms:W3CDTF">2023-09-22T03:59:23Z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2052-12.1.0.15374</vt:lpwstr>
  </property>
  <property fmtid="{D5CDD505-2E9C-101B-9397-08002B2CF9AE}" pid="3" name="ICV">
    <vt:lpwstr>280510966D62440E9D9404103269C12B_12</vt:lpwstr>
  </property>
</Properties>
</file>